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4121" r:id="rId2"/>
  </p:sldMasterIdLst>
  <p:notesMasterIdLst>
    <p:notesMasterId r:id="rId22"/>
  </p:notesMasterIdLst>
  <p:handoutMasterIdLst>
    <p:handoutMasterId r:id="rId23"/>
  </p:handoutMasterIdLst>
  <p:sldIdLst>
    <p:sldId id="267" r:id="rId3"/>
    <p:sldId id="367" r:id="rId4"/>
    <p:sldId id="410" r:id="rId5"/>
    <p:sldId id="411" r:id="rId6"/>
    <p:sldId id="405" r:id="rId7"/>
    <p:sldId id="406" r:id="rId8"/>
    <p:sldId id="399" r:id="rId9"/>
    <p:sldId id="400" r:id="rId10"/>
    <p:sldId id="401" r:id="rId11"/>
    <p:sldId id="402" r:id="rId12"/>
    <p:sldId id="409" r:id="rId13"/>
    <p:sldId id="403" r:id="rId14"/>
    <p:sldId id="412" r:id="rId15"/>
    <p:sldId id="381" r:id="rId16"/>
    <p:sldId id="385" r:id="rId17"/>
    <p:sldId id="386" r:id="rId18"/>
    <p:sldId id="387" r:id="rId19"/>
    <p:sldId id="398" r:id="rId20"/>
    <p:sldId id="393" r:id="rId21"/>
  </p:sldIdLst>
  <p:sldSz cx="9144000" cy="6858000" type="screen4x3"/>
  <p:notesSz cx="6858000" cy="9144000"/>
  <p:embeddedFontLst>
    <p:embeddedFont>
      <p:font typeface="Verdana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66"/>
    <a:srgbClr val="FF6600"/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058" autoAdjust="0"/>
  </p:normalViewPr>
  <p:slideViewPr>
    <p:cSldViewPr>
      <p:cViewPr varScale="1">
        <p:scale>
          <a:sx n="52" d="100"/>
          <a:sy n="52" d="100"/>
        </p:scale>
        <p:origin x="-121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41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852A6-A1E6-47AF-9267-6D9DE1BC0724}" type="datetimeFigureOut">
              <a:rPr lang="pl-PL" smtClean="0"/>
              <a:t>2010-12-25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DB93A-B90C-4E6E-9792-9EBAC0652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87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A8329E-8392-4F05-A916-606D148CF4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363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DA1103-D584-4E76-9E4E-9384151E5E4D}" type="slidenum">
              <a:rPr lang="pl-PL" sz="1200">
                <a:solidFill>
                  <a:prstClr val="black"/>
                </a:solidFill>
              </a:rPr>
              <a:pPr eaLnBrk="1" hangingPunct="1"/>
              <a:t>3</a:t>
            </a:fld>
            <a:endParaRPr lang="pl-PL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373B94-C12F-442B-96C6-1056BC1792A1}" type="slidenum">
              <a:rPr lang="pl-PL" sz="1200">
                <a:solidFill>
                  <a:prstClr val="black"/>
                </a:solidFill>
              </a:rPr>
              <a:pPr eaLnBrk="1" hangingPunct="1"/>
              <a:t>4</a:t>
            </a:fld>
            <a:endParaRPr lang="pl-PL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Berlin 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_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421313"/>
            <a:ext cx="10525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768975"/>
            <a:ext cx="990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Berlin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_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21313"/>
            <a:ext cx="10525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68975"/>
            <a:ext cx="990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00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3280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71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3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3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3946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0732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3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0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B36"/>
            </a:gs>
            <a:gs pos="50000">
              <a:srgbClr val="003366"/>
            </a:gs>
            <a:gs pos="100000">
              <a:srgbClr val="001B3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 Berlin bulle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B36"/>
            </a:gs>
            <a:gs pos="50000">
              <a:srgbClr val="003366"/>
            </a:gs>
            <a:gs pos="100000">
              <a:srgbClr val="001B3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 Berlin bulle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92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500063"/>
            <a:ext cx="7772400" cy="121443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0" smtClean="0"/>
              <a:t>Almost Random Projection Machine with Margin Maximization and Kernel Features</a:t>
            </a:r>
            <a:endParaRPr lang="en-US" sz="3200" b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0" y="2500313"/>
            <a:ext cx="8215313" cy="4214812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Tomasz Maszczyk </a:t>
            </a:r>
          </a:p>
          <a:p>
            <a:pPr eaLnBrk="1" hangingPunct="1">
              <a:defRPr/>
            </a:pPr>
            <a:r>
              <a:rPr lang="en-US" b="0" smtClean="0"/>
              <a:t>and </a:t>
            </a:r>
          </a:p>
          <a:p>
            <a:pPr eaLnBrk="1" hangingPunct="1">
              <a:defRPr/>
            </a:pPr>
            <a:r>
              <a:rPr lang="en-US" b="0" smtClean="0"/>
              <a:t>Włodzisław Duch</a:t>
            </a:r>
          </a:p>
          <a:p>
            <a:pPr eaLnBrk="1" hangingPunct="1">
              <a:defRPr/>
            </a:pPr>
            <a:endParaRPr lang="en-US" sz="1200" b="0" smtClean="0"/>
          </a:p>
          <a:p>
            <a:pPr eaLnBrk="1" hangingPunct="1">
              <a:defRPr/>
            </a:pPr>
            <a:endParaRPr lang="en-US" sz="1200" b="0" smtClean="0"/>
          </a:p>
          <a:p>
            <a:pPr eaLnBrk="1" hangingPunct="1">
              <a:defRPr/>
            </a:pPr>
            <a:r>
              <a:rPr lang="en-US" sz="2400" b="0" smtClean="0"/>
              <a:t>Department of Informatics, </a:t>
            </a:r>
          </a:p>
          <a:p>
            <a:pPr eaLnBrk="1" hangingPunct="1">
              <a:defRPr/>
            </a:pPr>
            <a:r>
              <a:rPr lang="en-US" sz="2400" b="0" smtClean="0"/>
              <a:t>Nicolaus Copernicus University, Toruń, Poland</a:t>
            </a:r>
          </a:p>
          <a:p>
            <a:pPr eaLnBrk="1" hangingPunct="1">
              <a:defRPr/>
            </a:pPr>
            <a:endParaRPr lang="en-US" sz="1200" b="0" smtClean="0"/>
          </a:p>
          <a:p>
            <a:pPr eaLnBrk="1" hangingPunct="1">
              <a:defRPr/>
            </a:pPr>
            <a:endParaRPr lang="en-US" sz="1200" b="0" smtClean="0"/>
          </a:p>
          <a:p>
            <a:pPr algn="r" eaLnBrk="1" hangingPunct="1">
              <a:defRPr/>
            </a:pPr>
            <a:endParaRPr lang="en-US" sz="2400" b="0" smtClean="0"/>
          </a:p>
          <a:p>
            <a:pPr algn="r" eaLnBrk="1" hangingPunct="1">
              <a:defRPr/>
            </a:pPr>
            <a:r>
              <a:rPr lang="en-US" sz="2400" b="0" smtClean="0"/>
              <a:t>ICANN 2010</a:t>
            </a:r>
            <a:endParaRPr lang="en-US" sz="2400" b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717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uch-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564904"/>
            <a:ext cx="15716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aRPM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87016"/>
            <a:ext cx="7924800" cy="459025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r>
              <a:rPr lang="en-US" sz="2600" b="0" dirty="0" smtClean="0"/>
              <a:t>WTA</a:t>
            </a:r>
            <a:r>
              <a:rPr lang="pl-PL" sz="2600" b="0" dirty="0" smtClean="0"/>
              <a:t> -</a:t>
            </a:r>
            <a:r>
              <a:rPr lang="en-US" sz="2600" b="0" dirty="0" smtClean="0"/>
              <a:t> sum </a:t>
            </a:r>
            <a:r>
              <a:rPr lang="pl-PL" sz="2600" b="0" dirty="0" smtClean="0"/>
              <a:t>of </a:t>
            </a:r>
            <a:r>
              <a:rPr lang="en-US" sz="2600" b="0" dirty="0" smtClean="0"/>
              <a:t>the </a:t>
            </a:r>
            <a:r>
              <a:rPr lang="en-US" sz="2600" b="0" dirty="0"/>
              <a:t>activation of hidden nodes. Projections with added intervals give binary activations </a:t>
            </a:r>
            <a:r>
              <a:rPr lang="en-US" sz="2600" b="0" dirty="0" smtClean="0">
                <a:solidFill>
                  <a:srgbClr val="FFFF00"/>
                </a:solidFill>
              </a:rPr>
              <a:t>b</a:t>
            </a:r>
            <a:r>
              <a:rPr lang="en-US" sz="2600" b="0" baseline="-25000" dirty="0" smtClean="0">
                <a:solidFill>
                  <a:srgbClr val="FFFF00"/>
                </a:solidFill>
              </a:rPr>
              <a:t>i</a:t>
            </a:r>
            <a:r>
              <a:rPr lang="en-US" sz="2600" b="0" dirty="0" smtClean="0">
                <a:solidFill>
                  <a:srgbClr val="FFFF00"/>
                </a:solidFill>
              </a:rPr>
              <a:t>(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</a:t>
            </a:r>
            <a:r>
              <a:rPr lang="en-US" sz="2600" b="0" dirty="0" smtClean="0"/>
              <a:t>, </a:t>
            </a:r>
            <a:r>
              <a:rPr lang="en-US" sz="2600" b="0" dirty="0"/>
              <a:t>but the values of kernel features </a:t>
            </a:r>
            <a:r>
              <a:rPr lang="en-US" sz="2600" b="0" dirty="0" smtClean="0">
                <a:solidFill>
                  <a:srgbClr val="FFFF00"/>
                </a:solidFill>
              </a:rPr>
              <a:t>g(</a:t>
            </a:r>
            <a:r>
              <a:rPr lang="pl-PL" sz="2600" i="1" dirty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;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pl-PL" sz="2600" b="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600" b="0" dirty="0" smtClean="0">
                <a:solidFill>
                  <a:srgbClr val="FFFF00"/>
                </a:solidFill>
              </a:rPr>
              <a:t>,</a:t>
            </a:r>
            <a:r>
              <a:rPr lang="el-GR" sz="2600" b="0" dirty="0" smtClean="0">
                <a:solidFill>
                  <a:srgbClr val="FFFF00"/>
                </a:solidFill>
              </a:rPr>
              <a:t>σ</a:t>
            </a:r>
            <a:r>
              <a:rPr lang="en-US" sz="2600" b="0" dirty="0" smtClean="0">
                <a:solidFill>
                  <a:srgbClr val="FFFF00"/>
                </a:solidFill>
              </a:rPr>
              <a:t>)</a:t>
            </a:r>
            <a:r>
              <a:rPr lang="en-US" sz="2600" b="0" dirty="0" smtClean="0"/>
              <a:t> </a:t>
            </a:r>
            <a:r>
              <a:rPr lang="pl-PL" sz="2600" b="0" dirty="0" err="1" smtClean="0"/>
              <a:t>are</a:t>
            </a:r>
            <a:r>
              <a:rPr lang="pl-PL" sz="2600" b="0" dirty="0" smtClean="0"/>
              <a:t> </a:t>
            </a:r>
            <a:r>
              <a:rPr lang="en-US" sz="2600" b="0" dirty="0" smtClean="0"/>
              <a:t>summed</a:t>
            </a:r>
            <a:r>
              <a:rPr lang="en-US" sz="2600" b="0" dirty="0"/>
              <a:t>, giving a total activation </a:t>
            </a:r>
            <a:r>
              <a:rPr lang="en-US" sz="2600" b="0" dirty="0" smtClean="0">
                <a:solidFill>
                  <a:srgbClr val="FFFF00"/>
                </a:solidFill>
              </a:rPr>
              <a:t>A(C|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</a:t>
            </a:r>
            <a:r>
              <a:rPr lang="en-US" sz="2600" b="0" dirty="0" smtClean="0"/>
              <a:t> </a:t>
            </a:r>
            <a:r>
              <a:rPr lang="en-US" sz="2600" b="0" dirty="0"/>
              <a:t>for each class. </a:t>
            </a: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r>
              <a:rPr lang="en-US" sz="2600" b="0" dirty="0" smtClean="0"/>
              <a:t>Plotting </a:t>
            </a:r>
            <a:r>
              <a:rPr lang="en-US" sz="2600" b="0" dirty="0" smtClean="0">
                <a:solidFill>
                  <a:srgbClr val="FFFF00"/>
                </a:solidFill>
              </a:rPr>
              <a:t>A(C|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</a:t>
            </a:r>
            <a:r>
              <a:rPr lang="en-US" sz="2600" b="0" dirty="0" smtClean="0"/>
              <a:t> </a:t>
            </a:r>
            <a:r>
              <a:rPr lang="en-US" sz="2600" b="0" dirty="0"/>
              <a:t>versus </a:t>
            </a:r>
            <a:r>
              <a:rPr lang="en-US" sz="2600" b="0" dirty="0" smtClean="0">
                <a:solidFill>
                  <a:srgbClr val="FFFF00"/>
                </a:solidFill>
              </a:rPr>
              <a:t>A(¬C|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</a:t>
            </a:r>
            <a:r>
              <a:rPr lang="en-US" sz="2600" b="0" dirty="0" smtClean="0"/>
              <a:t> </a:t>
            </a:r>
            <a:r>
              <a:rPr lang="en-US" sz="2600" b="0" dirty="0"/>
              <a:t>for each vector leads to </a:t>
            </a:r>
            <a:r>
              <a:rPr lang="en-US" sz="2600" b="0" dirty="0" err="1"/>
              <a:t>scatterograms</a:t>
            </a:r>
            <a:r>
              <a:rPr lang="en-US" sz="2600" b="0" dirty="0"/>
              <a:t>, giving an idea how far is a given vector from the decision border.</a:t>
            </a:r>
          </a:p>
        </p:txBody>
      </p:sp>
    </p:spTree>
    <p:extLst>
      <p:ext uri="{BB962C8B-B14F-4D97-AF65-F5344CB8AC3E}">
        <p14:creationId xmlns:p14="http://schemas.microsoft.com/office/powerpoint/2010/main" val="238131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414501" cy="33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10367"/>
            <a:ext cx="5580112" cy="344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012407" y="1112050"/>
            <a:ext cx="1978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</a:rPr>
              <a:t>no </a:t>
            </a:r>
            <a:r>
              <a:rPr lang="pl-PL" b="1" dirty="0" err="1" smtClean="0">
                <a:solidFill>
                  <a:srgbClr val="FFFF00"/>
                </a:solidFill>
              </a:rPr>
              <a:t>margin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  <a:br>
              <a:rPr lang="pl-PL" b="1" dirty="0" smtClean="0">
                <a:solidFill>
                  <a:srgbClr val="FFFF00"/>
                </a:solidFill>
              </a:rPr>
            </a:br>
            <a:r>
              <a:rPr lang="pl-PL" b="1" dirty="0" err="1" smtClean="0">
                <a:solidFill>
                  <a:srgbClr val="FFFF00"/>
                </a:solidFill>
              </a:rPr>
              <a:t>maximization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98605" y="4718684"/>
            <a:ext cx="1978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</a:rPr>
              <a:t>with </a:t>
            </a:r>
            <a:r>
              <a:rPr lang="pl-PL" b="1" dirty="0" err="1" smtClean="0">
                <a:solidFill>
                  <a:srgbClr val="FFFF00"/>
                </a:solidFill>
              </a:rPr>
              <a:t>margin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  <a:br>
              <a:rPr lang="pl-PL" b="1" dirty="0" smtClean="0">
                <a:solidFill>
                  <a:srgbClr val="FFFF00"/>
                </a:solidFill>
              </a:rPr>
            </a:br>
            <a:r>
              <a:rPr lang="pl-PL" b="1" dirty="0" err="1" smtClean="0">
                <a:solidFill>
                  <a:srgbClr val="FFFF00"/>
                </a:solidFill>
              </a:rPr>
              <a:t>maximization</a:t>
            </a:r>
            <a:endParaRPr lang="pl-P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3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aRPM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87016"/>
            <a:ext cx="7924800" cy="531033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600" b="0" dirty="0"/>
              <a:t>In the WTA </a:t>
            </a:r>
            <a:r>
              <a:rPr lang="en-US" sz="2600" b="0" dirty="0" smtClean="0">
                <a:solidFill>
                  <a:srgbClr val="FFFF00"/>
                </a:solidFill>
              </a:rPr>
              <a:t>|A(C|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)-A(</a:t>
            </a:r>
            <a:r>
              <a:rPr lang="en-US" sz="2600" b="0" dirty="0">
                <a:solidFill>
                  <a:srgbClr val="FFFF00"/>
                </a:solidFill>
              </a:rPr>
              <a:t>¬</a:t>
            </a:r>
            <a:r>
              <a:rPr lang="en-US" sz="2600" b="0" dirty="0" smtClean="0">
                <a:solidFill>
                  <a:srgbClr val="FFFF00"/>
                </a:solidFill>
              </a:rPr>
              <a:t>C|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)|</a:t>
            </a:r>
            <a:r>
              <a:rPr lang="en-US" sz="2600" b="0" dirty="0" smtClean="0"/>
              <a:t> </a:t>
            </a:r>
            <a:r>
              <a:rPr lang="en-US" sz="2600" b="0" dirty="0"/>
              <a:t>estimates distance from the decision border. </a:t>
            </a: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r>
              <a:rPr lang="en-US" sz="2600" b="0" dirty="0" smtClean="0"/>
              <a:t>Specifying </a:t>
            </a:r>
            <a:r>
              <a:rPr lang="en-US" sz="2600" b="0" dirty="0"/>
              <a:t>confidence of the model for vector 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l-GR" sz="2600" b="0" dirty="0" smtClean="0">
                <a:solidFill>
                  <a:srgbClr val="FFFF00"/>
                </a:solidFill>
              </a:rPr>
              <a:t>ϵ</a:t>
            </a:r>
            <a:r>
              <a:rPr lang="en-US" sz="2600" b="0" dirty="0" smtClean="0">
                <a:solidFill>
                  <a:srgbClr val="FFFF00"/>
                </a:solidFill>
              </a:rPr>
              <a:t>C</a:t>
            </a:r>
            <a:r>
              <a:rPr lang="en-US" sz="2600" b="0" dirty="0" smtClean="0"/>
              <a:t> </a:t>
            </a:r>
            <a:r>
              <a:rPr lang="en-US" sz="2600" b="0" dirty="0"/>
              <a:t>using logistic </a:t>
            </a:r>
            <a:r>
              <a:rPr lang="en-US" sz="2600" b="0" dirty="0" smtClean="0"/>
              <a:t>function:</a:t>
            </a:r>
            <a:r>
              <a:rPr lang="pl-PL" sz="2600" b="0" dirty="0" smtClean="0"/>
              <a:t> </a:t>
            </a:r>
          </a:p>
          <a:p>
            <a:pPr marL="0" indent="0" algn="just" eaLnBrk="1" hangingPunct="1">
              <a:buNone/>
              <a:defRPr/>
            </a:pPr>
            <a:r>
              <a:rPr lang="en-US" sz="2600" b="0" dirty="0" smtClean="0">
                <a:solidFill>
                  <a:srgbClr val="FFFF00"/>
                </a:solidFill>
              </a:rPr>
              <a:t>F(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)=</a:t>
            </a:r>
            <a:r>
              <a:rPr lang="en-US" sz="2600" b="0" dirty="0">
                <a:solidFill>
                  <a:srgbClr val="FFFF00"/>
                </a:solidFill>
              </a:rPr>
              <a:t>1/(</a:t>
            </a:r>
            <a:r>
              <a:rPr lang="en-US" sz="2600" b="0" dirty="0" smtClean="0">
                <a:solidFill>
                  <a:srgbClr val="FFFF00"/>
                </a:solidFill>
              </a:rPr>
              <a:t>1+exp</a:t>
            </a:r>
            <a:r>
              <a:rPr lang="en-US" sz="2600" b="0" dirty="0">
                <a:solidFill>
                  <a:srgbClr val="FFFF00"/>
                </a:solidFill>
              </a:rPr>
              <a:t>(-(</a:t>
            </a:r>
            <a:r>
              <a:rPr lang="en-US" sz="2600" b="0" dirty="0" smtClean="0">
                <a:solidFill>
                  <a:srgbClr val="FFFF00"/>
                </a:solidFill>
              </a:rPr>
              <a:t>A(C|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)-A(</a:t>
            </a:r>
            <a:r>
              <a:rPr lang="en-US" sz="2600" b="0" dirty="0">
                <a:solidFill>
                  <a:srgbClr val="FFFF00"/>
                </a:solidFill>
              </a:rPr>
              <a:t>¬</a:t>
            </a:r>
            <a:r>
              <a:rPr lang="en-US" sz="2600" b="0" dirty="0" smtClean="0">
                <a:solidFill>
                  <a:srgbClr val="FFFF00"/>
                </a:solidFill>
              </a:rPr>
              <a:t>C|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))))</a:t>
            </a:r>
            <a:r>
              <a:rPr lang="pl-PL" sz="2600" b="0" dirty="0" smtClean="0"/>
              <a:t> </a:t>
            </a:r>
          </a:p>
          <a:p>
            <a:pPr marL="0" indent="0" algn="just" eaLnBrk="1" hangingPunct="1">
              <a:buNone/>
              <a:defRPr/>
            </a:pPr>
            <a:r>
              <a:rPr lang="en-US" sz="2600" b="0" dirty="0" smtClean="0"/>
              <a:t>gives </a:t>
            </a:r>
            <a:r>
              <a:rPr lang="en-US" sz="2600" b="0" dirty="0"/>
              <a:t>values around 1 if 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/>
              <a:t> </a:t>
            </a:r>
            <a:r>
              <a:rPr lang="en-US" sz="2600" b="0" dirty="0"/>
              <a:t>is on the correct side and far from the border, and goes to zero if it is on the wrong side. </a:t>
            </a: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endParaRPr lang="pl-PL" sz="2600" b="0" dirty="0"/>
          </a:p>
          <a:p>
            <a:pPr marL="0" indent="0" algn="just" eaLnBrk="1" hangingPunct="1">
              <a:buNone/>
              <a:defRPr/>
            </a:pPr>
            <a:r>
              <a:rPr lang="en-US" sz="2600" b="0" dirty="0" smtClean="0"/>
              <a:t>Total </a:t>
            </a:r>
            <a:r>
              <a:rPr lang="en-US" sz="2600" b="0" dirty="0"/>
              <a:t>confidence in the model may then be estimated by summing over all </a:t>
            </a:r>
            <a:r>
              <a:rPr lang="en-US" sz="2600" b="0" dirty="0" smtClean="0"/>
              <a:t>vectors. 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3424860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aRPM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87016"/>
            <a:ext cx="7924800" cy="531033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r>
              <a:rPr lang="en-US" sz="2600" b="0" dirty="0" smtClean="0"/>
              <a:t>The </a:t>
            </a:r>
            <a:r>
              <a:rPr lang="en-US" sz="2600" b="0" dirty="0"/>
              <a:t>final effect of adding new feature </a:t>
            </a:r>
            <a:r>
              <a:rPr lang="en-US" sz="2600" b="0" dirty="0" smtClean="0">
                <a:solidFill>
                  <a:srgbClr val="FFFF00"/>
                </a:solidFill>
              </a:rPr>
              <a:t>h(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</a:t>
            </a:r>
            <a:r>
              <a:rPr lang="en-US" sz="2600" b="0" dirty="0" smtClean="0"/>
              <a:t> </a:t>
            </a:r>
            <a:r>
              <a:rPr lang="en-US" sz="2600" b="0" dirty="0"/>
              <a:t>to the total confidence measure is therefore</a:t>
            </a:r>
            <a:r>
              <a:rPr lang="en-US" sz="2600" b="0" dirty="0" smtClean="0"/>
              <a:t>:</a:t>
            </a: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r>
              <a:rPr lang="en-US" sz="2600" b="0" dirty="0" smtClean="0">
                <a:solidFill>
                  <a:srgbClr val="FFFF00"/>
                </a:solidFill>
              </a:rPr>
              <a:t>U(</a:t>
            </a:r>
            <a:r>
              <a:rPr lang="pl-PL" sz="2600" i="1" dirty="0" smtClean="0">
                <a:solidFill>
                  <a:srgbClr val="FFFF00"/>
                </a:solidFill>
              </a:rPr>
              <a:t>H</a:t>
            </a:r>
            <a:r>
              <a:rPr lang="en-US" sz="2600" b="0" dirty="0" smtClean="0">
                <a:solidFill>
                  <a:srgbClr val="FFFF00"/>
                </a:solidFill>
              </a:rPr>
              <a:t>,h)=</a:t>
            </a:r>
            <a:r>
              <a:rPr lang="el-GR" sz="2600" b="0" dirty="0" smtClean="0">
                <a:solidFill>
                  <a:srgbClr val="FFFF00"/>
                </a:solidFill>
              </a:rPr>
              <a:t>Σ</a:t>
            </a:r>
            <a:r>
              <a:rPr lang="en-US" sz="2600" b="0" dirty="0" smtClean="0">
                <a:solidFill>
                  <a:srgbClr val="FFFF00"/>
                </a:solidFill>
              </a:rPr>
              <a:t> </a:t>
            </a:r>
            <a:r>
              <a:rPr lang="en-US" sz="2600" b="0" dirty="0">
                <a:solidFill>
                  <a:srgbClr val="FFFF00"/>
                </a:solidFill>
              </a:rPr>
              <a:t>(</a:t>
            </a:r>
            <a:r>
              <a:rPr lang="en-US" sz="2600" b="0" dirty="0" smtClean="0">
                <a:solidFill>
                  <a:srgbClr val="FFFF00"/>
                </a:solidFill>
              </a:rPr>
              <a:t>F(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;</a:t>
            </a:r>
            <a:r>
              <a:rPr lang="pl-PL" sz="2600" i="1" dirty="0" smtClean="0">
                <a:solidFill>
                  <a:srgbClr val="FFFF00"/>
                </a:solidFill>
              </a:rPr>
              <a:t>H</a:t>
            </a:r>
            <a:r>
              <a:rPr lang="en-US" sz="2600" b="0" dirty="0" smtClean="0">
                <a:solidFill>
                  <a:srgbClr val="FFFF00"/>
                </a:solidFill>
              </a:rPr>
              <a:t>+h</a:t>
            </a:r>
            <a:r>
              <a:rPr lang="en-US" sz="2600" b="0" dirty="0">
                <a:solidFill>
                  <a:srgbClr val="FFFF00"/>
                </a:solidFill>
              </a:rPr>
              <a:t>) - </a:t>
            </a:r>
            <a:r>
              <a:rPr lang="en-US" sz="2600" b="0" dirty="0" smtClean="0">
                <a:solidFill>
                  <a:srgbClr val="FFFF00"/>
                </a:solidFill>
              </a:rPr>
              <a:t>F(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;</a:t>
            </a:r>
            <a:r>
              <a:rPr lang="en-US" sz="2600" i="1" dirty="0" smtClean="0">
                <a:solidFill>
                  <a:srgbClr val="FFFF00"/>
                </a:solidFill>
              </a:rPr>
              <a:t>H</a:t>
            </a:r>
            <a:r>
              <a:rPr lang="en-US" sz="2600" b="0" dirty="0" smtClean="0">
                <a:solidFill>
                  <a:srgbClr val="FFFF00"/>
                </a:solidFill>
              </a:rPr>
              <a:t>))</a:t>
            </a:r>
            <a:endParaRPr lang="pl-PL" sz="2600" b="0" dirty="0" smtClean="0">
              <a:solidFill>
                <a:srgbClr val="FFFF00"/>
              </a:solidFill>
            </a:endParaRPr>
          </a:p>
          <a:p>
            <a:pPr marL="0" indent="0" algn="just" eaLnBrk="1" hangingPunct="1">
              <a:buNone/>
              <a:defRPr/>
            </a:pPr>
            <a:endParaRPr lang="pl-PL" sz="2600" b="0" dirty="0"/>
          </a:p>
          <a:p>
            <a:pPr marL="0" indent="0" algn="just" eaLnBrk="1" hangingPunct="1">
              <a:buNone/>
              <a:defRPr/>
            </a:pPr>
            <a:r>
              <a:rPr lang="en-US" sz="2600" b="0" dirty="0"/>
              <a:t>If </a:t>
            </a:r>
            <a:r>
              <a:rPr lang="en-US" sz="2600" b="0" dirty="0">
                <a:solidFill>
                  <a:srgbClr val="FFFF00"/>
                </a:solidFill>
              </a:rPr>
              <a:t>U(</a:t>
            </a:r>
            <a:r>
              <a:rPr lang="en-US" sz="2600" i="1" dirty="0" err="1">
                <a:solidFill>
                  <a:srgbClr val="FFFF00"/>
                </a:solidFill>
              </a:rPr>
              <a:t>H</a:t>
            </a:r>
            <a:r>
              <a:rPr lang="en-US" sz="2600" b="0" dirty="0" err="1">
                <a:solidFill>
                  <a:srgbClr val="FFFF00"/>
                </a:solidFill>
              </a:rPr>
              <a:t>,h</a:t>
            </a:r>
            <a:r>
              <a:rPr lang="en-US" sz="2600" b="0" dirty="0">
                <a:solidFill>
                  <a:srgbClr val="FFFF00"/>
                </a:solidFill>
              </a:rPr>
              <a:t>)&gt;</a:t>
            </a:r>
            <a:r>
              <a:rPr lang="el-GR" sz="2600" b="0" dirty="0">
                <a:solidFill>
                  <a:srgbClr val="FFFF00"/>
                </a:solidFill>
              </a:rPr>
              <a:t>α</a:t>
            </a:r>
            <a:r>
              <a:rPr lang="en-US" sz="2600" b="0" dirty="0"/>
              <a:t> than the new feature is </a:t>
            </a:r>
            <a:r>
              <a:rPr lang="en-US" sz="2600" b="0" dirty="0" smtClean="0"/>
              <a:t>accepted</a:t>
            </a:r>
            <a:r>
              <a:rPr lang="pl-PL" sz="2600" b="0" dirty="0" smtClean="0"/>
              <a:t> </a:t>
            </a:r>
            <a:r>
              <a:rPr lang="pl-PL" sz="2600" b="0" dirty="0" err="1" smtClean="0"/>
              <a:t>providing</a:t>
            </a:r>
            <a:r>
              <a:rPr lang="pl-PL" sz="2600" b="0" dirty="0" smtClean="0"/>
              <a:t> </a:t>
            </a:r>
            <a:r>
              <a:rPr lang="en-US" sz="2600" b="0" dirty="0" smtClean="0"/>
              <a:t>a </a:t>
            </a:r>
            <a:r>
              <a:rPr lang="en-US" sz="2600" b="0" dirty="0"/>
              <a:t>larger margin. </a:t>
            </a: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endParaRPr lang="pl-PL" sz="2600" b="0" dirty="0"/>
          </a:p>
          <a:p>
            <a:pPr marL="0" indent="0" algn="just" eaLnBrk="1" hangingPunct="1">
              <a:buNone/>
              <a:defRPr/>
            </a:pPr>
            <a:r>
              <a:rPr lang="en-US" sz="2600" b="0" dirty="0"/>
              <a:t>To make final decision </a:t>
            </a:r>
            <a:r>
              <a:rPr lang="en-US" sz="2600" b="0" dirty="0" err="1"/>
              <a:t>aRPM</a:t>
            </a:r>
            <a:r>
              <a:rPr lang="en-US" sz="2600" b="0" dirty="0"/>
              <a:t> with margin maximization uses WTA mechanism or LD.</a:t>
            </a:r>
            <a:endParaRPr lang="pl-PL" sz="2600" b="0" dirty="0"/>
          </a:p>
          <a:p>
            <a:pPr marL="0" indent="0" algn="just" eaLnBrk="1" hangingPunct="1">
              <a:buNone/>
              <a:defRPr/>
            </a:pP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292256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3" y="-27384"/>
            <a:ext cx="8333671" cy="68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Datasets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3"/>
            <a:ext cx="9144000" cy="36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8041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Results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" y="2132856"/>
            <a:ext cx="9142132" cy="259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 bwMode="auto">
          <a:xfrm>
            <a:off x="8028384" y="2650826"/>
            <a:ext cx="1097856" cy="27411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 bwMode="auto">
          <a:xfrm>
            <a:off x="8021937" y="2900717"/>
            <a:ext cx="1097856" cy="27411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1813118" y="3166171"/>
            <a:ext cx="1030690" cy="27411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8010648" y="3431625"/>
            <a:ext cx="1097856" cy="27411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8021937" y="3685790"/>
            <a:ext cx="1097856" cy="27411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755576" y="3931407"/>
            <a:ext cx="1097856" cy="27411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6804248" y="4212424"/>
            <a:ext cx="1206400" cy="27411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6804248" y="4455136"/>
            <a:ext cx="1206400" cy="27411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Conclusions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124744"/>
            <a:ext cx="7924800" cy="554461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400" b="0" dirty="0" err="1"/>
              <a:t>aRPM</a:t>
            </a:r>
            <a:r>
              <a:rPr lang="en-US" sz="2400" b="0" dirty="0"/>
              <a:t> algorithm improved in two ways: by adding selection of network nodes to ensure wide margins, and by adding kernel features.</a:t>
            </a:r>
            <a:endParaRPr lang="pl-PL" sz="2400" b="0" dirty="0" smtClean="0"/>
          </a:p>
          <a:p>
            <a:pPr marL="0" indent="0" algn="just" eaLnBrk="1" hangingPunct="1">
              <a:buNone/>
              <a:defRPr/>
            </a:pPr>
            <a:endParaRPr lang="en-US" sz="2400" b="0" dirty="0"/>
          </a:p>
          <a:p>
            <a:pPr marL="0" indent="0" algn="just" eaLnBrk="1" hangingPunct="1">
              <a:buNone/>
              <a:defRPr/>
            </a:pPr>
            <a:r>
              <a:rPr lang="en-US" sz="2400" b="0" dirty="0"/>
              <a:t>Relations to kernel SVM and biological plausibility make </a:t>
            </a:r>
            <a:r>
              <a:rPr lang="en-US" sz="2400" b="0" dirty="0" err="1"/>
              <a:t>aRPM</a:t>
            </a:r>
            <a:r>
              <a:rPr lang="en-US" sz="2400" b="0" dirty="0"/>
              <a:t> a very interesting subject of study. In contrast to typical neural networks that learn by parameter adaptation there is no learning involved, just generation and selection of features.</a:t>
            </a:r>
            <a:endParaRPr lang="pl-PL" sz="2400" b="0" dirty="0" smtClean="0"/>
          </a:p>
          <a:p>
            <a:pPr marL="0" indent="0" algn="just" eaLnBrk="1" hangingPunct="1">
              <a:buNone/>
              <a:defRPr/>
            </a:pPr>
            <a:endParaRPr lang="en-US" sz="2400" b="0" dirty="0"/>
          </a:p>
          <a:p>
            <a:pPr marL="0" indent="0" algn="just" eaLnBrk="1" hangingPunct="1">
              <a:buNone/>
              <a:defRPr/>
            </a:pPr>
            <a:r>
              <a:rPr lang="en-US" sz="2400" b="0" dirty="0"/>
              <a:t>Shifting the focus to generation of new features followed by the WTA, makes it a candidate for a fast-learning neural algorithm that is simpler and learns faster than MLP or RBF networks</a:t>
            </a:r>
            <a:r>
              <a:rPr lang="en-US" sz="2400" b="0" dirty="0" smtClean="0"/>
              <a:t>.</a:t>
            </a:r>
            <a:endParaRPr lang="pl-PL" sz="2400" b="0" dirty="0" smtClean="0"/>
          </a:p>
          <a:p>
            <a:pPr marL="0" indent="0" algn="just" eaLnBrk="1" hangingPunct="1">
              <a:buNone/>
              <a:defRPr/>
            </a:pPr>
            <a:endParaRPr lang="pl-PL" sz="2400" b="0" dirty="0"/>
          </a:p>
          <a:p>
            <a:pPr marL="0" indent="0" algn="just" eaLnBrk="1" hangingPunct="1">
              <a:buNone/>
              <a:defRPr/>
            </a:pPr>
            <a:endParaRPr lang="en-US" sz="24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Conclusions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166961"/>
            <a:ext cx="7924800" cy="5286375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400" b="0" dirty="0"/>
              <a:t>Feature selection and construction, finding interesting views on the data is the basis of natural categorization and learning processes.</a:t>
            </a:r>
            <a:endParaRPr lang="pl-PL" sz="2400" b="0" dirty="0"/>
          </a:p>
          <a:p>
            <a:pPr marL="0" indent="0" algn="just" eaLnBrk="1" hangingPunct="1">
              <a:buNone/>
              <a:defRPr/>
            </a:pP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r>
              <a:rPr lang="en-US" sz="2600" b="0" dirty="0" err="1" smtClean="0"/>
              <a:t>Scatterogram</a:t>
            </a:r>
            <a:r>
              <a:rPr lang="en-US" sz="2600" b="0" dirty="0" smtClean="0"/>
              <a:t> </a:t>
            </a:r>
            <a:r>
              <a:rPr lang="en-US" sz="2600" b="0" dirty="0"/>
              <a:t>of WTA output shows the effect of margin optimization, and allows for estimation of confidence in classification of a given data.</a:t>
            </a: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endParaRPr lang="en-US" sz="2600" b="0" dirty="0"/>
          </a:p>
          <a:p>
            <a:pPr marL="0" indent="0" algn="just" eaLnBrk="1" hangingPunct="1">
              <a:buNone/>
              <a:defRPr/>
            </a:pPr>
            <a:r>
              <a:rPr lang="en-US" sz="2600" b="0" dirty="0" smtClean="0"/>
              <a:t>Further </a:t>
            </a:r>
            <a:r>
              <a:rPr lang="en-US" sz="2600" b="0" dirty="0"/>
              <a:t>improvements: admission of impure clusters instead of binary features, use of other kernel features, selection of candidate </a:t>
            </a:r>
            <a:r>
              <a:rPr lang="pl-PL" sz="2600" b="0" dirty="0" smtClean="0"/>
              <a:t>SV</a:t>
            </a:r>
            <a:r>
              <a:rPr lang="en-US" sz="2600" b="0" dirty="0" smtClean="0"/>
              <a:t> and </a:t>
            </a:r>
            <a:r>
              <a:rPr lang="en-US" sz="2600" b="0" dirty="0"/>
              <a:t>optimization of the algorithm.</a:t>
            </a:r>
          </a:p>
          <a:p>
            <a:pPr marL="0" indent="0" algn="just" eaLnBrk="1" hangingPunct="1">
              <a:buNone/>
              <a:defRPr/>
            </a:pPr>
            <a:endParaRPr lang="en-US" sz="2600" b="0" dirty="0" smtClean="0"/>
          </a:p>
        </p:txBody>
      </p:sp>
    </p:spTree>
    <p:extLst>
      <p:ext uri="{BB962C8B-B14F-4D97-AF65-F5344CB8AC3E}">
        <p14:creationId xmlns:p14="http://schemas.microsoft.com/office/powerpoint/2010/main" val="274947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2936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0" dirty="0" smtClean="0">
                <a:solidFill>
                  <a:srgbClr val="FFCC00"/>
                </a:solidFill>
              </a:rPr>
              <a:t>Thank You!</a:t>
            </a:r>
            <a:endParaRPr lang="en-US" sz="4800" b="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smtClean="0">
                <a:solidFill>
                  <a:srgbClr val="FFCC00"/>
                </a:solidFill>
              </a:rPr>
              <a:t>Plan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800"/>
            <a:ext cx="79248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 smtClean="0"/>
              <a:t>Main idea</a:t>
            </a:r>
          </a:p>
          <a:p>
            <a:pPr eaLnBrk="1" hangingPunct="1">
              <a:defRPr/>
            </a:pPr>
            <a:r>
              <a:rPr lang="en-US" sz="3600" b="0" dirty="0" smtClean="0"/>
              <a:t>Inspirations</a:t>
            </a:r>
          </a:p>
          <a:p>
            <a:pPr eaLnBrk="1" hangingPunct="1">
              <a:defRPr/>
            </a:pPr>
            <a:r>
              <a:rPr lang="en-US" sz="3600" b="0" dirty="0" smtClean="0"/>
              <a:t>Description of our approach</a:t>
            </a:r>
          </a:p>
          <a:p>
            <a:pPr eaLnBrk="1" hangingPunct="1">
              <a:defRPr/>
            </a:pPr>
            <a:r>
              <a:rPr lang="en-US" sz="3600" b="0" dirty="0" smtClean="0"/>
              <a:t>Influence of margin maximization</a:t>
            </a:r>
          </a:p>
          <a:p>
            <a:pPr eaLnBrk="1" hangingPunct="1">
              <a:defRPr/>
            </a:pPr>
            <a:r>
              <a:rPr lang="en-US" sz="3600" b="0" dirty="0" smtClean="0"/>
              <a:t>Results</a:t>
            </a:r>
          </a:p>
          <a:p>
            <a:pPr eaLnBrk="1" hangingPunct="1">
              <a:defRPr/>
            </a:pPr>
            <a:r>
              <a:rPr lang="en-US" sz="3600" b="0" dirty="0" smtClean="0"/>
              <a:t>Conclusions</a:t>
            </a:r>
            <a:endParaRPr lang="en-US" sz="36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rgbClr val="FFCC00"/>
                </a:solidFill>
              </a:rPr>
              <a:t>Main idea</a:t>
            </a:r>
            <a:endParaRPr lang="en-US" b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10550" cy="4786313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Verdana" pitchFamily="34" charset="0"/>
              </a:rPr>
              <a:t>backpropagation algorithm for training MLP – non-linear systems, non-separable problems, slowly</a:t>
            </a:r>
          </a:p>
          <a:p>
            <a:pPr eaLnBrk="1" hangingPunct="1">
              <a:defRPr/>
            </a:pPr>
            <a:r>
              <a:rPr lang="en-US" b="0" smtClean="0">
                <a:latin typeface="Verdana" pitchFamily="34" charset="0"/>
              </a:rPr>
              <a:t>MLP are simpler than biological NN</a:t>
            </a:r>
          </a:p>
          <a:p>
            <a:pPr eaLnBrk="1" hangingPunct="1">
              <a:defRPr/>
            </a:pPr>
            <a:r>
              <a:rPr lang="en-US" b="0" smtClean="0">
                <a:latin typeface="Verdana" pitchFamily="34" charset="0"/>
              </a:rPr>
              <a:t>backpropagation is hard to justify from neurobiological perspective</a:t>
            </a:r>
          </a:p>
          <a:p>
            <a:pPr eaLnBrk="1" hangingPunct="1">
              <a:defRPr/>
            </a:pPr>
            <a:r>
              <a:rPr lang="en-US" b="0" smtClean="0">
                <a:latin typeface="Verdana" pitchFamily="34" charset="0"/>
              </a:rPr>
              <a:t>algorithms capable of solving problems of similar complexity – important chalange, needed to create ambitious ML applications</a:t>
            </a:r>
            <a:endParaRPr lang="en-US" b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46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2875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Inspirations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15375" cy="5572125"/>
          </a:xfrm>
        </p:spPr>
        <p:txBody>
          <a:bodyPr/>
          <a:lstStyle/>
          <a:p>
            <a:pPr eaLnBrk="1" hangingPunct="1">
              <a:defRPr/>
            </a:pPr>
            <a:endParaRPr lang="pl-PL" b="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b="0" dirty="0" smtClean="0">
                <a:latin typeface="Verdana" pitchFamily="34" charset="0"/>
              </a:rPr>
              <a:t>neurons in association cortex form strongly connected microcircuits found in cortical </a:t>
            </a:r>
            <a:r>
              <a:rPr lang="en-US" b="0" dirty="0" err="1" smtClean="0">
                <a:latin typeface="Verdana" pitchFamily="34" charset="0"/>
              </a:rPr>
              <a:t>minicolumns</a:t>
            </a:r>
            <a:r>
              <a:rPr lang="en-US" b="0" dirty="0" smtClean="0">
                <a:latin typeface="Verdana" pitchFamily="34" charset="0"/>
              </a:rPr>
              <a:t>, resonate in diff</a:t>
            </a:r>
            <a:r>
              <a:rPr lang="pl-PL" b="0" dirty="0" smtClean="0">
                <a:latin typeface="Verdana" pitchFamily="34" charset="0"/>
              </a:rPr>
              <a:t>rent</a:t>
            </a:r>
            <a:r>
              <a:rPr lang="en-US" b="0" dirty="0" smtClean="0">
                <a:latin typeface="Verdana" pitchFamily="34" charset="0"/>
              </a:rPr>
              <a:t> frequencies</a:t>
            </a:r>
            <a:endParaRPr lang="pl-PL" b="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b="0" dirty="0" err="1" smtClean="0">
                <a:latin typeface="Verdana" pitchFamily="34" charset="0"/>
              </a:rPr>
              <a:t>perceptron</a:t>
            </a:r>
            <a:r>
              <a:rPr lang="en-US" b="0" dirty="0" smtClean="0">
                <a:latin typeface="Verdana" pitchFamily="34" charset="0"/>
              </a:rPr>
              <a:t> observing these </a:t>
            </a:r>
            <a:r>
              <a:rPr lang="en-US" b="0" dirty="0" err="1" smtClean="0">
                <a:latin typeface="Verdana" pitchFamily="34" charset="0"/>
              </a:rPr>
              <a:t>minicolumns</a:t>
            </a:r>
            <a:r>
              <a:rPr lang="en-US" b="0" dirty="0" smtClean="0">
                <a:latin typeface="Verdana" pitchFamily="34" charset="0"/>
              </a:rPr>
              <a:t> learn to react on specific signals around particular frequency</a:t>
            </a:r>
            <a:endParaRPr lang="pl-PL" b="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b="0" dirty="0" smtClean="0">
                <a:latin typeface="Verdana" pitchFamily="34" charset="0"/>
              </a:rPr>
              <a:t>resonators do not get excited when overall activity is high, but rather when specific levels of activity are reached</a:t>
            </a:r>
            <a:endParaRPr lang="pl-PL" b="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pl-PL" sz="4000" b="0" baseline="30000" dirty="0" smtClean="0">
              <a:effectLst/>
              <a:latin typeface="Verdana" pitchFamily="34" charset="0"/>
            </a:endParaRPr>
          </a:p>
          <a:p>
            <a:pPr eaLnBrk="1" hangingPunct="1">
              <a:defRPr/>
            </a:pPr>
            <a:endParaRPr lang="pl-PL" b="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99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Main</a:t>
            </a:r>
            <a:r>
              <a:rPr lang="pl-PL" b="0" dirty="0" smtClean="0">
                <a:solidFill>
                  <a:srgbClr val="FFCC00"/>
                </a:solidFill>
              </a:rPr>
              <a:t> idea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484784"/>
            <a:ext cx="7924800" cy="4752528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b="0" dirty="0" smtClean="0"/>
              <a:t>Following </a:t>
            </a:r>
            <a:r>
              <a:rPr lang="en-US" b="0" dirty="0"/>
              <a:t>these inspirations - </a:t>
            </a:r>
            <a:r>
              <a:rPr lang="en-US" b="0" dirty="0" err="1"/>
              <a:t>aRPM</a:t>
            </a:r>
            <a:r>
              <a:rPr lang="en-US" b="0" dirty="0"/>
              <a:t>, single hidden layer constructive network based on random projections </a:t>
            </a:r>
            <a:r>
              <a:rPr lang="en-US" b="0" dirty="0" smtClean="0"/>
              <a:t>added </a:t>
            </a:r>
            <a:r>
              <a:rPr lang="en-US" b="0" dirty="0"/>
              <a:t>only if </a:t>
            </a:r>
            <a:r>
              <a:rPr lang="en-US" b="0" dirty="0" smtClean="0"/>
              <a:t>useful</a:t>
            </a:r>
            <a:r>
              <a:rPr lang="pl-PL" b="0" dirty="0" smtClean="0"/>
              <a:t>; </a:t>
            </a:r>
          </a:p>
          <a:p>
            <a:pPr marL="0" indent="0" algn="just" eaLnBrk="1" hangingPunct="1">
              <a:buNone/>
              <a:defRPr/>
            </a:pPr>
            <a:r>
              <a:rPr lang="pl-PL" b="0" dirty="0" err="1" smtClean="0"/>
              <a:t>easily</a:t>
            </a:r>
            <a:r>
              <a:rPr lang="pl-PL" b="0" dirty="0" smtClean="0"/>
              <a:t> </a:t>
            </a:r>
            <a:r>
              <a:rPr lang="en-US" b="0" dirty="0" smtClean="0"/>
              <a:t>solve highly</a:t>
            </a:r>
            <a:r>
              <a:rPr lang="pl-PL" b="0" dirty="0"/>
              <a:t>-</a:t>
            </a:r>
            <a:r>
              <a:rPr lang="en-US" b="0" dirty="0" smtClean="0"/>
              <a:t>non-separable problems</a:t>
            </a:r>
            <a:endParaRPr lang="pl-PL" b="0" dirty="0" smtClean="0"/>
          </a:p>
          <a:p>
            <a:pPr marL="0" indent="0" algn="just" eaLnBrk="1" hangingPunct="1">
              <a:buNone/>
              <a:defRPr/>
            </a:pPr>
            <a:endParaRPr lang="pl-PL" b="0" dirty="0"/>
          </a:p>
          <a:p>
            <a:pPr marL="0" indent="0" algn="just" eaLnBrk="1" hangingPunct="1">
              <a:buNone/>
              <a:defRPr/>
            </a:pPr>
            <a:r>
              <a:rPr lang="pl-PL" b="0" dirty="0" smtClean="0"/>
              <a:t>K</a:t>
            </a:r>
            <a:r>
              <a:rPr lang="en-US" b="0" dirty="0" err="1"/>
              <a:t>ernel</a:t>
            </a:r>
            <a:r>
              <a:rPr lang="en-US" b="0" dirty="0"/>
              <a:t>-based </a:t>
            </a:r>
            <a:r>
              <a:rPr lang="en-US" b="0" dirty="0" smtClean="0"/>
              <a:t>features</a:t>
            </a:r>
            <a:r>
              <a:rPr lang="pl-PL" b="0" dirty="0" smtClean="0"/>
              <a:t>; </a:t>
            </a:r>
            <a:r>
              <a:rPr lang="pl-PL" b="0" dirty="0" err="1" smtClean="0"/>
              <a:t>extends</a:t>
            </a:r>
            <a:r>
              <a:rPr lang="pl-PL" b="0" dirty="0" smtClean="0"/>
              <a:t> </a:t>
            </a:r>
            <a:r>
              <a:rPr lang="en-US" b="0" dirty="0" smtClean="0"/>
              <a:t>the </a:t>
            </a:r>
            <a:r>
              <a:rPr lang="en-US" b="0" dirty="0"/>
              <a:t>hypothesis </a:t>
            </a:r>
            <a:r>
              <a:rPr lang="en-US" b="0" dirty="0" smtClean="0"/>
              <a:t>space</a:t>
            </a:r>
            <a:r>
              <a:rPr lang="pl-PL" b="0" dirty="0" smtClean="0"/>
              <a:t> – </a:t>
            </a:r>
            <a:r>
              <a:rPr lang="pl-PL" b="0" dirty="0" err="1" smtClean="0"/>
              <a:t>Cover</a:t>
            </a:r>
            <a:r>
              <a:rPr lang="pl-PL" b="0" dirty="0" smtClean="0"/>
              <a:t> </a:t>
            </a:r>
            <a:r>
              <a:rPr lang="pl-PL" b="0" dirty="0" err="1" smtClean="0"/>
              <a:t>theorem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927473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Main</a:t>
            </a:r>
            <a:r>
              <a:rPr lang="pl-PL" b="0" dirty="0" smtClean="0">
                <a:solidFill>
                  <a:srgbClr val="FFCC00"/>
                </a:solidFill>
              </a:rPr>
              <a:t> idea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124744"/>
            <a:ext cx="7924800" cy="554461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200" b="0" dirty="0" smtClean="0"/>
              <a:t>Linear </a:t>
            </a:r>
            <a:r>
              <a:rPr lang="en-US" sz="2200" b="0" dirty="0"/>
              <a:t>kernels define new features </a:t>
            </a:r>
            <a:r>
              <a:rPr lang="pl-PL" sz="2200" b="0" dirty="0" smtClean="0">
                <a:solidFill>
                  <a:srgbClr val="FFFF00"/>
                </a:solidFill>
              </a:rPr>
              <a:t>t(</a:t>
            </a:r>
            <a:r>
              <a:rPr lang="pl-PL" sz="2200" i="1" dirty="0" smtClean="0">
                <a:solidFill>
                  <a:srgbClr val="FFFF00"/>
                </a:solidFill>
              </a:rPr>
              <a:t>X</a:t>
            </a:r>
            <a:r>
              <a:rPr lang="pl-PL" sz="2200" b="0" dirty="0" smtClean="0">
                <a:solidFill>
                  <a:srgbClr val="FFFF00"/>
                </a:solidFill>
              </a:rPr>
              <a:t>;</a:t>
            </a:r>
            <a:r>
              <a:rPr lang="pl-PL" sz="2200" i="1" dirty="0" smtClean="0">
                <a:solidFill>
                  <a:srgbClr val="FFFF00"/>
                </a:solidFill>
              </a:rPr>
              <a:t>W</a:t>
            </a:r>
            <a:r>
              <a:rPr lang="pl-PL" sz="2200" b="0" dirty="0" smtClean="0">
                <a:solidFill>
                  <a:srgbClr val="FFFF00"/>
                </a:solidFill>
              </a:rPr>
              <a:t>)=K</a:t>
            </a:r>
            <a:r>
              <a:rPr lang="pl-PL" sz="2200" b="0" baseline="-25000" dirty="0" smtClean="0">
                <a:solidFill>
                  <a:srgbClr val="FFFF00"/>
                </a:solidFill>
              </a:rPr>
              <a:t>L</a:t>
            </a:r>
            <a:r>
              <a:rPr lang="pl-PL" sz="2200" b="0" dirty="0" smtClean="0">
                <a:solidFill>
                  <a:srgbClr val="FFFF00"/>
                </a:solidFill>
              </a:rPr>
              <a:t>(</a:t>
            </a:r>
            <a:r>
              <a:rPr lang="pl-PL" sz="2200" i="1" dirty="0" smtClean="0">
                <a:solidFill>
                  <a:srgbClr val="FFFF00"/>
                </a:solidFill>
              </a:rPr>
              <a:t>X</a:t>
            </a:r>
            <a:r>
              <a:rPr lang="pl-PL" sz="2200" b="0" dirty="0" smtClean="0">
                <a:solidFill>
                  <a:srgbClr val="FFFF00"/>
                </a:solidFill>
              </a:rPr>
              <a:t>,</a:t>
            </a:r>
            <a:r>
              <a:rPr lang="pl-PL" sz="2200" i="1" dirty="0" smtClean="0">
                <a:solidFill>
                  <a:srgbClr val="FFFF00"/>
                </a:solidFill>
              </a:rPr>
              <a:t>W</a:t>
            </a:r>
            <a:r>
              <a:rPr lang="pl-PL" sz="2200" b="0" dirty="0" smtClean="0">
                <a:solidFill>
                  <a:srgbClr val="FFFF00"/>
                </a:solidFill>
              </a:rPr>
              <a:t>)=</a:t>
            </a:r>
            <a:r>
              <a:rPr lang="pl-PL" sz="2200" i="1" dirty="0" smtClean="0">
                <a:solidFill>
                  <a:srgbClr val="FFFF00"/>
                </a:solidFill>
              </a:rPr>
              <a:t>X·W</a:t>
            </a:r>
            <a:r>
              <a:rPr lang="pl-PL" sz="2200" b="0" dirty="0" smtClean="0"/>
              <a:t> </a:t>
            </a:r>
            <a:r>
              <a:rPr lang="en-US" sz="2200" b="0" dirty="0" smtClean="0"/>
              <a:t>based </a:t>
            </a:r>
            <a:r>
              <a:rPr lang="en-US" sz="2200" b="0" dirty="0"/>
              <a:t>on a projection on the </a:t>
            </a:r>
            <a:r>
              <a:rPr lang="pl-PL" sz="2200" i="1" dirty="0" smtClean="0"/>
              <a:t>W</a:t>
            </a:r>
            <a:r>
              <a:rPr lang="en-US" sz="2200" b="0" dirty="0" smtClean="0"/>
              <a:t> direction.</a:t>
            </a:r>
            <a:r>
              <a:rPr lang="pl-PL" sz="2200" b="0" dirty="0" smtClean="0"/>
              <a:t> </a:t>
            </a:r>
          </a:p>
          <a:p>
            <a:pPr marL="0" indent="0" algn="just" eaLnBrk="1" hangingPunct="1">
              <a:buNone/>
              <a:defRPr/>
            </a:pPr>
            <a:endParaRPr lang="pl-PL" sz="2200" b="0" dirty="0"/>
          </a:p>
          <a:p>
            <a:pPr marL="0" indent="0" algn="just" eaLnBrk="1" hangingPunct="1">
              <a:buNone/>
              <a:defRPr/>
            </a:pPr>
            <a:r>
              <a:rPr lang="en-US" sz="2200" b="0" dirty="0" smtClean="0"/>
              <a:t>Gaussian </a:t>
            </a:r>
            <a:r>
              <a:rPr lang="en-US" sz="2200" b="0" dirty="0"/>
              <a:t>kernels </a:t>
            </a:r>
            <a:r>
              <a:rPr lang="pl-PL" sz="2200" b="0" dirty="0" smtClean="0">
                <a:solidFill>
                  <a:srgbClr val="FFFF00"/>
                </a:solidFill>
              </a:rPr>
              <a:t>g(</a:t>
            </a:r>
            <a:r>
              <a:rPr lang="pl-PL" sz="2200" i="1" dirty="0" smtClean="0">
                <a:solidFill>
                  <a:srgbClr val="FFFF00"/>
                </a:solidFill>
              </a:rPr>
              <a:t>X</a:t>
            </a:r>
            <a:r>
              <a:rPr lang="pl-PL" sz="2200" b="0" dirty="0" smtClean="0">
                <a:solidFill>
                  <a:srgbClr val="FFFF00"/>
                </a:solidFill>
              </a:rPr>
              <a:t>,</a:t>
            </a:r>
            <a:r>
              <a:rPr lang="pl-PL" sz="2200" i="1" dirty="0" smtClean="0">
                <a:solidFill>
                  <a:srgbClr val="FFFF00"/>
                </a:solidFill>
              </a:rPr>
              <a:t>W</a:t>
            </a:r>
            <a:r>
              <a:rPr lang="pl-PL" sz="2200" b="0" dirty="0" smtClean="0">
                <a:solidFill>
                  <a:srgbClr val="FFFF00"/>
                </a:solidFill>
              </a:rPr>
              <a:t>)=</a:t>
            </a:r>
            <a:r>
              <a:rPr lang="pl-PL" sz="2200" b="0" dirty="0" err="1" smtClean="0">
                <a:solidFill>
                  <a:srgbClr val="FFFF00"/>
                </a:solidFill>
              </a:rPr>
              <a:t>exp</a:t>
            </a:r>
            <a:r>
              <a:rPr lang="pl-PL" sz="2200" b="0" dirty="0" smtClean="0">
                <a:solidFill>
                  <a:srgbClr val="FFFF00"/>
                </a:solidFill>
              </a:rPr>
              <a:t>(-||</a:t>
            </a:r>
            <a:r>
              <a:rPr lang="pl-PL" sz="2200" i="1" dirty="0" smtClean="0">
                <a:solidFill>
                  <a:srgbClr val="FFFF00"/>
                </a:solidFill>
              </a:rPr>
              <a:t>X</a:t>
            </a:r>
            <a:r>
              <a:rPr lang="pl-PL" sz="2200" b="0" dirty="0" smtClean="0">
                <a:solidFill>
                  <a:srgbClr val="FFFF00"/>
                </a:solidFill>
              </a:rPr>
              <a:t>-</a:t>
            </a:r>
            <a:r>
              <a:rPr lang="pl-PL" sz="2200" i="1" dirty="0" smtClean="0">
                <a:solidFill>
                  <a:srgbClr val="FFFF00"/>
                </a:solidFill>
              </a:rPr>
              <a:t>W</a:t>
            </a:r>
            <a:r>
              <a:rPr lang="pl-PL" sz="2200" b="0" dirty="0" smtClean="0">
                <a:solidFill>
                  <a:srgbClr val="FFFF00"/>
                </a:solidFill>
              </a:rPr>
              <a:t>||/(2</a:t>
            </a:r>
            <a:r>
              <a:rPr lang="el-GR" sz="2200" b="0" dirty="0" smtClean="0">
                <a:solidFill>
                  <a:srgbClr val="FFFF00"/>
                </a:solidFill>
              </a:rPr>
              <a:t>σ</a:t>
            </a:r>
            <a:r>
              <a:rPr lang="pl-PL" sz="2200" b="0" baseline="30000" dirty="0" smtClean="0">
                <a:solidFill>
                  <a:srgbClr val="FFFF00"/>
                </a:solidFill>
              </a:rPr>
              <a:t>2</a:t>
            </a:r>
            <a:r>
              <a:rPr lang="pl-PL" sz="2200" b="0" dirty="0" smtClean="0">
                <a:solidFill>
                  <a:srgbClr val="FFFF00"/>
                </a:solidFill>
              </a:rPr>
              <a:t>))</a:t>
            </a:r>
            <a:r>
              <a:rPr lang="en-US" sz="2200" b="0" dirty="0" smtClean="0"/>
              <a:t> </a:t>
            </a:r>
            <a:r>
              <a:rPr lang="en-US" sz="2200" b="0" dirty="0"/>
              <a:t>evaluate similarity between two vectors using weighted radial distance function</a:t>
            </a:r>
            <a:r>
              <a:rPr lang="en-US" sz="2200" b="0" dirty="0" smtClean="0"/>
              <a:t>.</a:t>
            </a:r>
            <a:endParaRPr lang="pl-PL" sz="2200" b="0" dirty="0" smtClean="0"/>
          </a:p>
          <a:p>
            <a:pPr marL="0" indent="0" algn="just" eaLnBrk="1" hangingPunct="1">
              <a:buNone/>
              <a:defRPr/>
            </a:pPr>
            <a:endParaRPr lang="pl-PL" sz="2200" b="0" dirty="0" smtClean="0"/>
          </a:p>
          <a:p>
            <a:pPr marL="0" indent="0" algn="just" eaLnBrk="1" hangingPunct="1">
              <a:buNone/>
              <a:defRPr/>
            </a:pPr>
            <a:r>
              <a:rPr lang="pl-PL" sz="2200" b="0" dirty="0" smtClean="0"/>
              <a:t>The f</a:t>
            </a:r>
            <a:r>
              <a:rPr lang="en-US" sz="2200" b="0" dirty="0" err="1" smtClean="0"/>
              <a:t>inal</a:t>
            </a:r>
            <a:r>
              <a:rPr lang="en-US" sz="2200" b="0" dirty="0" smtClean="0"/>
              <a:t> </a:t>
            </a:r>
            <a:r>
              <a:rPr lang="en-US" sz="2200" b="0" dirty="0"/>
              <a:t>discriminant function is constructed as a linear combination of such </a:t>
            </a:r>
            <a:r>
              <a:rPr lang="en-US" sz="2200" b="0" dirty="0" smtClean="0"/>
              <a:t>kernels.</a:t>
            </a:r>
            <a:endParaRPr lang="pl-PL" sz="2200" b="0" dirty="0" smtClean="0"/>
          </a:p>
          <a:p>
            <a:pPr marL="0" indent="0" algn="just" eaLnBrk="1" hangingPunct="1">
              <a:buNone/>
              <a:defRPr/>
            </a:pPr>
            <a:endParaRPr lang="pl-PL" sz="2200" b="0" dirty="0"/>
          </a:p>
          <a:p>
            <a:pPr marL="0" indent="0" algn="just" eaLnBrk="1" hangingPunct="1">
              <a:buNone/>
              <a:defRPr/>
            </a:pPr>
            <a:r>
              <a:rPr lang="pl-PL" sz="2200" b="0" dirty="0" smtClean="0"/>
              <a:t>F</a:t>
            </a:r>
            <a:r>
              <a:rPr lang="en-US" sz="2200" b="0" dirty="0" err="1" smtClean="0"/>
              <a:t>ocus</a:t>
            </a:r>
            <a:r>
              <a:rPr lang="en-US" sz="2200" b="0" dirty="0" smtClean="0"/>
              <a:t> </a:t>
            </a:r>
            <a:r>
              <a:rPr lang="en-US" sz="2200" b="0" dirty="0"/>
              <a:t>on margin maximization in </a:t>
            </a:r>
            <a:r>
              <a:rPr lang="en-US" sz="2200" b="0" dirty="0" err="1" smtClean="0"/>
              <a:t>aRPM</a:t>
            </a:r>
            <a:r>
              <a:rPr lang="pl-PL" sz="2200" b="0" dirty="0" smtClean="0"/>
              <a:t>;</a:t>
            </a:r>
            <a:r>
              <a:rPr lang="en-US" sz="2200" b="0" dirty="0" smtClean="0"/>
              <a:t> </a:t>
            </a:r>
            <a:r>
              <a:rPr lang="pl-PL" sz="2200" b="0" dirty="0" smtClean="0"/>
              <a:t>n</a:t>
            </a:r>
            <a:r>
              <a:rPr lang="en-US" sz="2200" b="0" dirty="0" err="1" smtClean="0"/>
              <a:t>ew</a:t>
            </a:r>
            <a:r>
              <a:rPr lang="en-US" sz="2200" b="0" dirty="0" smtClean="0"/>
              <a:t> </a:t>
            </a:r>
            <a:r>
              <a:rPr lang="en-US" sz="2200" b="0" dirty="0"/>
              <a:t>projections </a:t>
            </a:r>
            <a:r>
              <a:rPr lang="en-US" sz="2200" b="0" dirty="0" smtClean="0"/>
              <a:t>added </a:t>
            </a:r>
            <a:r>
              <a:rPr lang="en-US" sz="2200" b="0" dirty="0"/>
              <a:t>only if </a:t>
            </a:r>
            <a:r>
              <a:rPr lang="en-US" sz="2200" b="0" dirty="0" smtClean="0"/>
              <a:t>increase </a:t>
            </a:r>
            <a:r>
              <a:rPr lang="en-US" sz="2200" b="0" dirty="0"/>
              <a:t>correct classification probability of those examples that are </a:t>
            </a:r>
            <a:r>
              <a:rPr lang="pl-PL" sz="2200" b="0" dirty="0" err="1" smtClean="0"/>
              <a:t>wrong</a:t>
            </a:r>
            <a:r>
              <a:rPr lang="pl-PL" sz="2200" b="0" dirty="0" smtClean="0"/>
              <a:t> </a:t>
            </a:r>
            <a:r>
              <a:rPr lang="pl-PL" sz="2200" b="0" dirty="0" err="1" smtClean="0"/>
              <a:t>classified</a:t>
            </a:r>
            <a:r>
              <a:rPr lang="pl-PL" sz="2200" b="0" dirty="0" smtClean="0"/>
              <a:t> </a:t>
            </a:r>
            <a:r>
              <a:rPr lang="en-US" sz="2200" b="0" dirty="0" smtClean="0"/>
              <a:t>or </a:t>
            </a:r>
            <a:r>
              <a:rPr lang="en-US" sz="2200" b="0" dirty="0"/>
              <a:t>are close to the decision border.</a:t>
            </a:r>
            <a:endParaRPr lang="en-US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939197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aRPM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3040"/>
            <a:ext cx="7924800" cy="459025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600" b="0" dirty="0" smtClean="0"/>
              <a:t>Some </a:t>
            </a:r>
            <a:r>
              <a:rPr lang="en-US" sz="2600" b="0" dirty="0"/>
              <a:t>projections may not be very </a:t>
            </a:r>
            <a:r>
              <a:rPr lang="en-US" sz="2600" b="0" dirty="0" smtClean="0"/>
              <a:t>useful, </a:t>
            </a:r>
            <a:r>
              <a:rPr lang="en-US" sz="2600" b="0" dirty="0"/>
              <a:t>but the distribution of the training data along </a:t>
            </a:r>
            <a:r>
              <a:rPr lang="en-US" sz="2600" b="0" dirty="0" smtClean="0"/>
              <a:t>direction </a:t>
            </a:r>
            <a:r>
              <a:rPr lang="en-US" sz="2600" b="0" dirty="0"/>
              <a:t>may have a range of values that includes a pure cluster of projected </a:t>
            </a:r>
            <a:r>
              <a:rPr lang="en-US" sz="2600" b="0" dirty="0" smtClean="0"/>
              <a:t>patterns. </a:t>
            </a:r>
            <a:r>
              <a:rPr lang="en-US" sz="2600" b="0" dirty="0"/>
              <a:t>This creates binary features </a:t>
            </a:r>
            <a:r>
              <a:rPr lang="en-US" sz="2600" b="0" dirty="0" smtClean="0">
                <a:solidFill>
                  <a:srgbClr val="FFFF00"/>
                </a:solidFill>
              </a:rPr>
              <a:t>b</a:t>
            </a:r>
            <a:r>
              <a:rPr lang="en-US" sz="2600" b="0" baseline="-25000" dirty="0" smtClean="0">
                <a:solidFill>
                  <a:srgbClr val="FFFF00"/>
                </a:solidFill>
              </a:rPr>
              <a:t>i</a:t>
            </a:r>
            <a:r>
              <a:rPr lang="en-US" sz="2600" b="0" dirty="0" smtClean="0">
                <a:solidFill>
                  <a:srgbClr val="FFFF00"/>
                </a:solidFill>
              </a:rPr>
              <a:t>(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) </a:t>
            </a:r>
            <a:r>
              <a:rPr lang="en-US" sz="2600" b="0" dirty="0">
                <a:solidFill>
                  <a:srgbClr val="FFFF00"/>
                </a:solidFill>
              </a:rPr>
              <a:t>= </a:t>
            </a:r>
            <a:r>
              <a:rPr lang="en-US" sz="2600" b="0" dirty="0" smtClean="0">
                <a:solidFill>
                  <a:srgbClr val="FFFF00"/>
                </a:solidFill>
              </a:rPr>
              <a:t>t(</a:t>
            </a:r>
            <a:r>
              <a:rPr lang="pl-PL" sz="2600" i="1" dirty="0" smtClean="0">
                <a:solidFill>
                  <a:srgbClr val="FFFF00"/>
                </a:solidFill>
              </a:rPr>
              <a:t>X</a:t>
            </a:r>
            <a:r>
              <a:rPr lang="en-US" sz="2600" b="0" dirty="0" smtClean="0">
                <a:solidFill>
                  <a:srgbClr val="FFFF00"/>
                </a:solidFill>
              </a:rPr>
              <a:t>;</a:t>
            </a:r>
            <a:r>
              <a:rPr lang="pl-PL" sz="2600" i="1" dirty="0" smtClean="0">
                <a:solidFill>
                  <a:srgbClr val="FFFF00"/>
                </a:solidFill>
              </a:rPr>
              <a:t>W</a:t>
            </a:r>
            <a:r>
              <a:rPr lang="en-US" sz="26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600" b="0" dirty="0">
                <a:solidFill>
                  <a:srgbClr val="FFFF00"/>
                </a:solidFill>
              </a:rPr>
              <a:t>,[</a:t>
            </a:r>
            <a:r>
              <a:rPr lang="en-US" sz="2600" b="0" dirty="0" err="1" smtClean="0">
                <a:solidFill>
                  <a:srgbClr val="FFFF00"/>
                </a:solidFill>
              </a:rPr>
              <a:t>t</a:t>
            </a:r>
            <a:r>
              <a:rPr lang="en-US" sz="2600" b="0" baseline="-25000" dirty="0" err="1" smtClean="0">
                <a:solidFill>
                  <a:srgbClr val="FFFF00"/>
                </a:solidFill>
              </a:rPr>
              <a:t>a</a:t>
            </a:r>
            <a:r>
              <a:rPr lang="en-US" sz="2600" b="0" dirty="0" err="1" smtClean="0">
                <a:solidFill>
                  <a:srgbClr val="FFFF00"/>
                </a:solidFill>
              </a:rPr>
              <a:t>,t</a:t>
            </a:r>
            <a:r>
              <a:rPr lang="en-US" sz="2600" b="0" baseline="-25000" dirty="0" err="1" smtClean="0">
                <a:solidFill>
                  <a:srgbClr val="FFFF00"/>
                </a:solidFill>
              </a:rPr>
              <a:t>b</a:t>
            </a:r>
            <a:r>
              <a:rPr lang="en-US" sz="2600" b="0" dirty="0" smtClean="0">
                <a:solidFill>
                  <a:srgbClr val="FFFF00"/>
                </a:solidFill>
              </a:rPr>
              <a:t>])</a:t>
            </a:r>
            <a:r>
              <a:rPr lang="pl-PL" sz="2600" b="0" dirty="0" smtClean="0">
                <a:solidFill>
                  <a:srgbClr val="FFFF00"/>
                </a:solidFill>
              </a:rPr>
              <a:t> </a:t>
            </a:r>
            <a:r>
              <a:rPr lang="el-GR" sz="2600" b="0" dirty="0" smtClean="0">
                <a:solidFill>
                  <a:srgbClr val="FFFF00"/>
                </a:solidFill>
              </a:rPr>
              <a:t>ϵ</a:t>
            </a:r>
            <a:r>
              <a:rPr lang="pl-PL" sz="2600" b="0" dirty="0" smtClean="0">
                <a:solidFill>
                  <a:srgbClr val="FFFF00"/>
                </a:solidFill>
              </a:rPr>
              <a:t> </a:t>
            </a:r>
            <a:r>
              <a:rPr lang="en-US" sz="2600" b="0" dirty="0" smtClean="0">
                <a:solidFill>
                  <a:srgbClr val="FFFF00"/>
                </a:solidFill>
              </a:rPr>
              <a:t>{0,1}</a:t>
            </a:r>
            <a:r>
              <a:rPr lang="en-US" sz="2600" b="0" dirty="0" smtClean="0"/>
              <a:t>, </a:t>
            </a:r>
            <a:r>
              <a:rPr lang="en-US" sz="2600" b="0" dirty="0"/>
              <a:t>based on linear restricted projection in the direction </a:t>
            </a:r>
            <a:r>
              <a:rPr lang="pl-PL" sz="2600" i="1" dirty="0" smtClean="0">
                <a:solidFill>
                  <a:srgbClr val="FFFF00"/>
                </a:solidFill>
              </a:rPr>
              <a:t>W</a:t>
            </a:r>
            <a:r>
              <a:rPr lang="en-US" sz="2600" b="0" dirty="0" smtClean="0"/>
              <a:t>.</a:t>
            </a:r>
            <a:endParaRPr lang="pl-PL" sz="2600" b="0" dirty="0" smtClean="0"/>
          </a:p>
          <a:p>
            <a:pPr marL="0" indent="0" algn="just" eaLnBrk="1" hangingPunct="1">
              <a:buNone/>
              <a:defRPr/>
            </a:pPr>
            <a:endParaRPr lang="pl-PL" sz="2600" b="0" dirty="0"/>
          </a:p>
          <a:p>
            <a:pPr marL="0" indent="0" algn="just" eaLnBrk="1" hangingPunct="1">
              <a:buNone/>
              <a:defRPr/>
            </a:pPr>
            <a:r>
              <a:rPr lang="en-US" sz="2600" b="0" dirty="0"/>
              <a:t>Good candidate feature should cover some minimal number </a:t>
            </a:r>
            <a:r>
              <a:rPr lang="el-GR" sz="2600" b="0" dirty="0" smtClean="0">
                <a:solidFill>
                  <a:srgbClr val="FFFF00"/>
                </a:solidFill>
              </a:rPr>
              <a:t>η</a:t>
            </a:r>
            <a:r>
              <a:rPr lang="en-US" sz="2600" b="0" dirty="0" smtClean="0"/>
              <a:t> </a:t>
            </a:r>
            <a:r>
              <a:rPr lang="en-US" sz="2600" b="0" dirty="0"/>
              <a:t>of training vectors</a:t>
            </a:r>
            <a:r>
              <a:rPr lang="en-US" sz="2600" b="0" dirty="0" smtClean="0"/>
              <a:t>.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125113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aRPM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87016"/>
            <a:ext cx="7924800" cy="459025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pl-PL" b="0" dirty="0" smtClean="0"/>
              <a:t>F</a:t>
            </a:r>
            <a:r>
              <a:rPr lang="en-US" b="0" dirty="0" err="1" smtClean="0"/>
              <a:t>eatures</a:t>
            </a:r>
            <a:r>
              <a:rPr lang="en-US" b="0" dirty="0" smtClean="0"/>
              <a:t> based </a:t>
            </a:r>
            <a:r>
              <a:rPr lang="en-US" b="0" dirty="0"/>
              <a:t>on </a:t>
            </a:r>
            <a:r>
              <a:rPr lang="en-US" b="0" dirty="0" smtClean="0"/>
              <a:t>kernels</a:t>
            </a:r>
            <a:r>
              <a:rPr lang="pl-PL" b="0" dirty="0"/>
              <a:t> </a:t>
            </a:r>
            <a:r>
              <a:rPr lang="pl-PL" b="0" dirty="0" smtClean="0"/>
              <a:t>- </a:t>
            </a:r>
            <a:r>
              <a:rPr lang="en-US" b="0" dirty="0" smtClean="0"/>
              <a:t>here </a:t>
            </a:r>
            <a:r>
              <a:rPr lang="en-US" b="0" dirty="0"/>
              <a:t>only Gaussian kernels with several values of dispersion </a:t>
            </a:r>
            <a:r>
              <a:rPr lang="el-GR" b="0" dirty="0" smtClean="0">
                <a:solidFill>
                  <a:srgbClr val="FFFF00"/>
                </a:solidFill>
              </a:rPr>
              <a:t>σ</a:t>
            </a:r>
            <a:r>
              <a:rPr lang="pl-PL" b="0" dirty="0" smtClean="0"/>
              <a:t> </a:t>
            </a:r>
            <a:r>
              <a:rPr lang="pl-PL" b="0" dirty="0" smtClean="0">
                <a:solidFill>
                  <a:srgbClr val="FFFF00"/>
                </a:solidFill>
              </a:rPr>
              <a:t>g(</a:t>
            </a:r>
            <a:r>
              <a:rPr lang="pl-PL" i="1" dirty="0" err="1" smtClean="0">
                <a:solidFill>
                  <a:srgbClr val="FFFF00"/>
                </a:solidFill>
              </a:rPr>
              <a:t>X</a:t>
            </a:r>
            <a:r>
              <a:rPr lang="pl-PL" b="0" dirty="0" err="1" smtClean="0">
                <a:solidFill>
                  <a:srgbClr val="FFFF00"/>
                </a:solidFill>
              </a:rPr>
              <a:t>;</a:t>
            </a:r>
            <a:r>
              <a:rPr lang="pl-PL" i="1" dirty="0" err="1" smtClean="0">
                <a:solidFill>
                  <a:srgbClr val="FFFF00"/>
                </a:solidFill>
              </a:rPr>
              <a:t>X</a:t>
            </a:r>
            <a:r>
              <a:rPr lang="pl-PL" i="1" baseline="-25000" dirty="0" err="1" smtClean="0">
                <a:solidFill>
                  <a:srgbClr val="FFFF00"/>
                </a:solidFill>
              </a:rPr>
              <a:t>i</a:t>
            </a:r>
            <a:r>
              <a:rPr lang="pl-PL" b="0" dirty="0" smtClean="0">
                <a:solidFill>
                  <a:srgbClr val="FFFF00"/>
                </a:solidFill>
              </a:rPr>
              <a:t>,</a:t>
            </a:r>
            <a:r>
              <a:rPr lang="el-GR" b="0" dirty="0" smtClean="0">
                <a:solidFill>
                  <a:srgbClr val="FFFF00"/>
                </a:solidFill>
              </a:rPr>
              <a:t>σ</a:t>
            </a:r>
            <a:r>
              <a:rPr lang="pl-PL" b="0" dirty="0" smtClean="0">
                <a:solidFill>
                  <a:srgbClr val="FFFF00"/>
                </a:solidFill>
              </a:rPr>
              <a:t>)=</a:t>
            </a:r>
            <a:r>
              <a:rPr lang="pl-PL" b="0" dirty="0" err="1" smtClean="0">
                <a:solidFill>
                  <a:srgbClr val="FFFF00"/>
                </a:solidFill>
              </a:rPr>
              <a:t>exp</a:t>
            </a:r>
            <a:r>
              <a:rPr lang="pl-PL" b="0" dirty="0" smtClean="0">
                <a:solidFill>
                  <a:srgbClr val="FFFF00"/>
                </a:solidFill>
              </a:rPr>
              <a:t>(</a:t>
            </a:r>
            <a:r>
              <a:rPr lang="en-US" b="0" dirty="0" smtClean="0">
                <a:solidFill>
                  <a:srgbClr val="FFFF00"/>
                </a:solidFill>
              </a:rPr>
              <a:t>-||</a:t>
            </a:r>
            <a:r>
              <a:rPr lang="pl-PL" i="1" dirty="0" smtClean="0">
                <a:solidFill>
                  <a:srgbClr val="FFFF00"/>
                </a:solidFill>
              </a:rPr>
              <a:t>X</a:t>
            </a:r>
            <a:r>
              <a:rPr lang="pl-PL" i="1" baseline="-25000" dirty="0" smtClean="0">
                <a:solidFill>
                  <a:srgbClr val="FFFF00"/>
                </a:solidFill>
              </a:rPr>
              <a:t>i</a:t>
            </a:r>
            <a:r>
              <a:rPr lang="en-US" b="0" dirty="0" smtClean="0">
                <a:solidFill>
                  <a:srgbClr val="FFFF00"/>
                </a:solidFill>
              </a:rPr>
              <a:t>-</a:t>
            </a:r>
            <a:r>
              <a:rPr lang="pl-PL" i="1" dirty="0" smtClean="0">
                <a:solidFill>
                  <a:srgbClr val="FFFF00"/>
                </a:solidFill>
              </a:rPr>
              <a:t>X</a:t>
            </a:r>
            <a:r>
              <a:rPr lang="en-US" b="0" dirty="0" smtClean="0">
                <a:solidFill>
                  <a:srgbClr val="FFFF00"/>
                </a:solidFill>
              </a:rPr>
              <a:t>||</a:t>
            </a:r>
            <a:r>
              <a:rPr lang="en-US" b="0" baseline="30000" dirty="0" smtClean="0">
                <a:solidFill>
                  <a:srgbClr val="FFFF00"/>
                </a:solidFill>
              </a:rPr>
              <a:t>2</a:t>
            </a:r>
            <a:r>
              <a:rPr lang="en-US" b="0" dirty="0" smtClean="0">
                <a:solidFill>
                  <a:srgbClr val="FFFF00"/>
                </a:solidFill>
              </a:rPr>
              <a:t>/2</a:t>
            </a:r>
            <a:r>
              <a:rPr lang="el-GR" b="0" dirty="0" smtClean="0">
                <a:solidFill>
                  <a:srgbClr val="FFFF00"/>
                </a:solidFill>
              </a:rPr>
              <a:t>σ</a:t>
            </a:r>
            <a:r>
              <a:rPr lang="en-US" b="0" baseline="30000" dirty="0" smtClean="0">
                <a:solidFill>
                  <a:srgbClr val="FFFF00"/>
                </a:solidFill>
              </a:rPr>
              <a:t>2</a:t>
            </a:r>
            <a:r>
              <a:rPr lang="en-US" b="0" dirty="0" smtClean="0">
                <a:solidFill>
                  <a:srgbClr val="FFFF00"/>
                </a:solidFill>
              </a:rPr>
              <a:t>)</a:t>
            </a:r>
            <a:r>
              <a:rPr lang="en-US" b="0" dirty="0" smtClean="0"/>
              <a:t>.</a:t>
            </a:r>
            <a:endParaRPr lang="pl-PL" b="0" dirty="0" smtClean="0"/>
          </a:p>
          <a:p>
            <a:pPr marL="0" indent="0" algn="just" eaLnBrk="1" hangingPunct="1">
              <a:buNone/>
              <a:defRPr/>
            </a:pPr>
            <a:endParaRPr lang="pl-PL" b="0" dirty="0"/>
          </a:p>
          <a:p>
            <a:pPr marL="0" indent="0" algn="just" eaLnBrk="1" hangingPunct="1">
              <a:buNone/>
              <a:defRPr/>
            </a:pPr>
            <a:r>
              <a:rPr lang="en-US" b="0" dirty="0"/>
              <a:t>Local kernel features have values close to zero except around their support vectors </a:t>
            </a:r>
            <a:r>
              <a:rPr lang="pl-PL" i="1" dirty="0" smtClean="0">
                <a:solidFill>
                  <a:srgbClr val="FFFF00"/>
                </a:solidFill>
              </a:rPr>
              <a:t>X</a:t>
            </a:r>
            <a:r>
              <a:rPr lang="pl-PL" i="1" baseline="-25000" dirty="0" smtClean="0">
                <a:solidFill>
                  <a:srgbClr val="FFFF00"/>
                </a:solidFill>
              </a:rPr>
              <a:t>i</a:t>
            </a:r>
            <a:r>
              <a:rPr lang="en-US" b="0" dirty="0" smtClean="0"/>
              <a:t>.</a:t>
            </a:r>
            <a:r>
              <a:rPr lang="pl-PL" b="0" dirty="0" smtClean="0"/>
              <a:t> </a:t>
            </a:r>
            <a:r>
              <a:rPr lang="en-US" b="0" dirty="0" smtClean="0"/>
              <a:t>Therefore </a:t>
            </a:r>
            <a:r>
              <a:rPr lang="en-US" b="0" dirty="0"/>
              <a:t>their usefulness is limited to the neighborhood </a:t>
            </a:r>
            <a:r>
              <a:rPr lang="en-US" b="0" dirty="0" smtClean="0">
                <a:solidFill>
                  <a:srgbClr val="FFFF00"/>
                </a:solidFill>
              </a:rPr>
              <a:t>O(</a:t>
            </a:r>
            <a:r>
              <a:rPr lang="pl-PL" i="1" dirty="0">
                <a:solidFill>
                  <a:srgbClr val="FFFF00"/>
                </a:solidFill>
              </a:rPr>
              <a:t>X</a:t>
            </a:r>
            <a:r>
              <a:rPr lang="pl-PL" i="1" baseline="-25000" dirty="0">
                <a:solidFill>
                  <a:srgbClr val="FFFF00"/>
                </a:solidFill>
              </a:rPr>
              <a:t>i</a:t>
            </a:r>
            <a:r>
              <a:rPr lang="en-US" b="0" dirty="0" smtClean="0">
                <a:solidFill>
                  <a:srgbClr val="FFFF00"/>
                </a:solidFill>
              </a:rPr>
              <a:t>)</a:t>
            </a:r>
            <a:r>
              <a:rPr lang="en-US" b="0" dirty="0" smtClean="0"/>
              <a:t> </a:t>
            </a:r>
            <a:r>
              <a:rPr lang="en-US" b="0" dirty="0"/>
              <a:t>in which </a:t>
            </a:r>
            <a:r>
              <a:rPr lang="en-US" b="0" dirty="0" err="1" smtClean="0">
                <a:solidFill>
                  <a:srgbClr val="FFFF00"/>
                </a:solidFill>
              </a:rPr>
              <a:t>g</a:t>
            </a:r>
            <a:r>
              <a:rPr lang="en-US" b="0" baseline="-25000" dirty="0" err="1" smtClean="0">
                <a:solidFill>
                  <a:srgbClr val="FFFF00"/>
                </a:solidFill>
              </a:rPr>
              <a:t>i</a:t>
            </a:r>
            <a:r>
              <a:rPr lang="en-US" b="0" dirty="0" smtClean="0">
                <a:solidFill>
                  <a:srgbClr val="FFFF00"/>
                </a:solidFill>
              </a:rPr>
              <a:t>(</a:t>
            </a:r>
            <a:r>
              <a:rPr lang="pl-PL" i="1" dirty="0" smtClean="0">
                <a:solidFill>
                  <a:srgbClr val="FFFF00"/>
                </a:solidFill>
              </a:rPr>
              <a:t>X</a:t>
            </a:r>
            <a:r>
              <a:rPr lang="en-US" b="0" dirty="0" smtClean="0">
                <a:solidFill>
                  <a:srgbClr val="FFFF00"/>
                </a:solidFill>
              </a:rPr>
              <a:t>)&gt;</a:t>
            </a:r>
            <a:r>
              <a:rPr lang="el-GR" b="0" dirty="0" smtClean="0">
                <a:solidFill>
                  <a:srgbClr val="FFFF00"/>
                </a:solidFill>
              </a:rPr>
              <a:t>ϵ</a:t>
            </a:r>
            <a:r>
              <a:rPr lang="en-US" b="0" dirty="0" smtClean="0"/>
              <a:t>.</a:t>
            </a:r>
            <a:endParaRPr lang="pl-PL" b="0" dirty="0" smtClean="0"/>
          </a:p>
        </p:txBody>
      </p:sp>
    </p:spTree>
    <p:extLst>
      <p:ext uri="{BB962C8B-B14F-4D97-AF65-F5344CB8AC3E}">
        <p14:creationId xmlns:p14="http://schemas.microsoft.com/office/powerpoint/2010/main" val="2545272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651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b="0" dirty="0" err="1" smtClean="0">
                <a:solidFill>
                  <a:srgbClr val="FFCC00"/>
                </a:solidFill>
              </a:rPr>
              <a:t>aRPM</a:t>
            </a:r>
            <a:endParaRPr lang="en-US" b="0" dirty="0" smtClean="0">
              <a:solidFill>
                <a:srgbClr val="FFCC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87016"/>
            <a:ext cx="7924800" cy="516632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b="0" dirty="0" smtClean="0"/>
              <a:t>To create multi-resolution kernel features – first with large </a:t>
            </a:r>
            <a:r>
              <a:rPr lang="en-US" b="0" dirty="0" smtClean="0">
                <a:solidFill>
                  <a:srgbClr val="FFFF00"/>
                </a:solidFill>
              </a:rPr>
              <a:t>σ</a:t>
            </a:r>
            <a:r>
              <a:rPr lang="en-US" b="0" dirty="0" smtClean="0"/>
              <a:t> (smooth decision borders), then smaller </a:t>
            </a:r>
            <a:r>
              <a:rPr lang="en-US" b="0" dirty="0" smtClean="0">
                <a:solidFill>
                  <a:srgbClr val="FFFF00"/>
                </a:solidFill>
              </a:rPr>
              <a:t>σ</a:t>
            </a:r>
            <a:r>
              <a:rPr lang="en-US" b="0" dirty="0" smtClean="0"/>
              <a:t> (features more localized). </a:t>
            </a:r>
          </a:p>
          <a:p>
            <a:pPr marL="0" indent="0" algn="just" eaLnBrk="1" hangingPunct="1">
              <a:buNone/>
              <a:defRPr/>
            </a:pPr>
            <a:endParaRPr lang="en-US" b="0" dirty="0" smtClean="0"/>
          </a:p>
          <a:p>
            <a:pPr marL="0" indent="0" algn="just" eaLnBrk="1" hangingPunct="1">
              <a:buNone/>
              <a:defRPr/>
            </a:pPr>
            <a:r>
              <a:rPr lang="en-US" b="0" dirty="0" smtClean="0"/>
              <a:t>The candidate feature is converted into a permanent node only if it increases classification margin. </a:t>
            </a:r>
          </a:p>
          <a:p>
            <a:pPr marL="0" indent="0" algn="just" eaLnBrk="1" hangingPunct="1">
              <a:buNone/>
              <a:defRPr/>
            </a:pPr>
            <a:endParaRPr lang="en-US" b="0" dirty="0" smtClean="0"/>
          </a:p>
          <a:p>
            <a:pPr marL="0" indent="0" algn="just" eaLnBrk="1" hangingPunct="1">
              <a:buNone/>
              <a:defRPr/>
            </a:pPr>
            <a:r>
              <a:rPr lang="en-US" b="0" dirty="0" smtClean="0"/>
              <a:t>Incremental algorithm, expand feature space until no improvements; move vectors away from decision border.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41985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29735</TotalTime>
  <Words>890</Words>
  <Application>Microsoft Office PowerPoint</Application>
  <PresentationFormat>Pokaz na ekranie (4:3)</PresentationFormat>
  <Paragraphs>96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Verdana</vt:lpstr>
      <vt:lpstr>Projekt domyślny</vt:lpstr>
      <vt:lpstr>1_Projekt domyślny</vt:lpstr>
      <vt:lpstr>Almost Random Projection Machine with Margin Maximization and Kernel Features</vt:lpstr>
      <vt:lpstr>Plan</vt:lpstr>
      <vt:lpstr>Main idea</vt:lpstr>
      <vt:lpstr>Inspirations</vt:lpstr>
      <vt:lpstr>Main idea</vt:lpstr>
      <vt:lpstr>Main idea</vt:lpstr>
      <vt:lpstr>aRPM</vt:lpstr>
      <vt:lpstr>aRPM</vt:lpstr>
      <vt:lpstr>aRPM</vt:lpstr>
      <vt:lpstr>aRPM</vt:lpstr>
      <vt:lpstr>Prezentacja programu PowerPoint</vt:lpstr>
      <vt:lpstr>aRPM</vt:lpstr>
      <vt:lpstr>aRPM</vt:lpstr>
      <vt:lpstr>Prezentacja programu PowerPoint</vt:lpstr>
      <vt:lpstr>Datasets</vt:lpstr>
      <vt:lpstr>Results</vt:lpstr>
      <vt:lpstr>Conclusions</vt:lpstr>
      <vt:lpstr>Conclusions</vt:lpstr>
      <vt:lpstr>Thank You!</vt:lpstr>
    </vt:vector>
  </TitlesOfParts>
  <Company>KIS UMK Torun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Kolmogorov-Smirnov Correlation-Based Filter for Microarray Data</dc:title>
  <dc:creator>Wlodzislaw Duch, J Biesiada</dc:creator>
  <dc:description>ICONIP 2007, Kitakyushu, Japan, Nov. 2007
A Kolmogorov-Smirnov Correlation-Based Filter for Microarray Data</dc:description>
  <cp:lastModifiedBy>W Duch</cp:lastModifiedBy>
  <cp:revision>248</cp:revision>
  <cp:lastPrinted>2010-07-14T09:59:27Z</cp:lastPrinted>
  <dcterms:created xsi:type="dcterms:W3CDTF">2002-01-16T15:21:59Z</dcterms:created>
  <dcterms:modified xsi:type="dcterms:W3CDTF">2010-12-24T23:25:13Z</dcterms:modified>
</cp:coreProperties>
</file>