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52"/>
  </p:notesMasterIdLst>
  <p:handoutMasterIdLst>
    <p:handoutMasterId r:id="rId53"/>
  </p:handoutMasterIdLst>
  <p:sldIdLst>
    <p:sldId id="256" r:id="rId2"/>
    <p:sldId id="653" r:id="rId3"/>
    <p:sldId id="699" r:id="rId4"/>
    <p:sldId id="710" r:id="rId5"/>
    <p:sldId id="711" r:id="rId6"/>
    <p:sldId id="715" r:id="rId7"/>
    <p:sldId id="704" r:id="rId8"/>
    <p:sldId id="698" r:id="rId9"/>
    <p:sldId id="703" r:id="rId10"/>
    <p:sldId id="706" r:id="rId11"/>
    <p:sldId id="702" r:id="rId12"/>
    <p:sldId id="716" r:id="rId13"/>
    <p:sldId id="707" r:id="rId14"/>
    <p:sldId id="708" r:id="rId15"/>
    <p:sldId id="709" r:id="rId16"/>
    <p:sldId id="546" r:id="rId17"/>
    <p:sldId id="654" r:id="rId18"/>
    <p:sldId id="661" r:id="rId19"/>
    <p:sldId id="604" r:id="rId20"/>
    <p:sldId id="605" r:id="rId21"/>
    <p:sldId id="541" r:id="rId22"/>
    <p:sldId id="712" r:id="rId23"/>
    <p:sldId id="713" r:id="rId24"/>
    <p:sldId id="714" r:id="rId25"/>
    <p:sldId id="672" r:id="rId26"/>
    <p:sldId id="606" r:id="rId27"/>
    <p:sldId id="657" r:id="rId28"/>
    <p:sldId id="673" r:id="rId29"/>
    <p:sldId id="646" r:id="rId30"/>
    <p:sldId id="662" r:id="rId31"/>
    <p:sldId id="696" r:id="rId32"/>
    <p:sldId id="701" r:id="rId33"/>
    <p:sldId id="663" r:id="rId34"/>
    <p:sldId id="564" r:id="rId35"/>
    <p:sldId id="666" r:id="rId36"/>
    <p:sldId id="659" r:id="rId37"/>
    <p:sldId id="660" r:id="rId38"/>
    <p:sldId id="667" r:id="rId39"/>
    <p:sldId id="668" r:id="rId40"/>
    <p:sldId id="644" r:id="rId41"/>
    <p:sldId id="675" r:id="rId42"/>
    <p:sldId id="693" r:id="rId43"/>
    <p:sldId id="694" r:id="rId44"/>
    <p:sldId id="695" r:id="rId45"/>
    <p:sldId id="692" r:id="rId46"/>
    <p:sldId id="677" r:id="rId47"/>
    <p:sldId id="678" r:id="rId48"/>
    <p:sldId id="600" r:id="rId49"/>
    <p:sldId id="700" r:id="rId50"/>
    <p:sldId id="687" r:id="rId51"/>
  </p:sldIdLst>
  <p:sldSz cx="9144000" cy="6858000" type="screen4x3"/>
  <p:notesSz cx="6726238" cy="9713913"/>
  <p:defaultTextStyle>
    <a:defPPr>
      <a:defRPr lang="en-US"/>
    </a:defPPr>
    <a:lvl1pPr algn="l" rtl="0" fontAlgn="base">
      <a:spcBef>
        <a:spcPct val="0"/>
      </a:spcBef>
      <a:spcAft>
        <a:spcPct val="0"/>
      </a:spcAft>
      <a:defRPr sz="4400" kern="1200">
        <a:solidFill>
          <a:schemeClr val="bg1"/>
        </a:solidFill>
        <a:latin typeface="Arial Unicode MS" pitchFamily="34" charset="-128"/>
        <a:ea typeface="+mn-ea"/>
        <a:cs typeface="Arial" pitchFamily="34" charset="0"/>
      </a:defRPr>
    </a:lvl1pPr>
    <a:lvl2pPr marL="457200" algn="l" rtl="0" fontAlgn="base">
      <a:spcBef>
        <a:spcPct val="0"/>
      </a:spcBef>
      <a:spcAft>
        <a:spcPct val="0"/>
      </a:spcAft>
      <a:defRPr sz="4400" kern="1200">
        <a:solidFill>
          <a:schemeClr val="bg1"/>
        </a:solidFill>
        <a:latin typeface="Arial Unicode MS" pitchFamily="34" charset="-128"/>
        <a:ea typeface="+mn-ea"/>
        <a:cs typeface="Arial" pitchFamily="34" charset="0"/>
      </a:defRPr>
    </a:lvl2pPr>
    <a:lvl3pPr marL="914400" algn="l" rtl="0" fontAlgn="base">
      <a:spcBef>
        <a:spcPct val="0"/>
      </a:spcBef>
      <a:spcAft>
        <a:spcPct val="0"/>
      </a:spcAft>
      <a:defRPr sz="4400" kern="1200">
        <a:solidFill>
          <a:schemeClr val="bg1"/>
        </a:solidFill>
        <a:latin typeface="Arial Unicode MS" pitchFamily="34" charset="-128"/>
        <a:ea typeface="+mn-ea"/>
        <a:cs typeface="Arial" pitchFamily="34" charset="0"/>
      </a:defRPr>
    </a:lvl3pPr>
    <a:lvl4pPr marL="1371600" algn="l" rtl="0" fontAlgn="base">
      <a:spcBef>
        <a:spcPct val="0"/>
      </a:spcBef>
      <a:spcAft>
        <a:spcPct val="0"/>
      </a:spcAft>
      <a:defRPr sz="4400" kern="1200">
        <a:solidFill>
          <a:schemeClr val="bg1"/>
        </a:solidFill>
        <a:latin typeface="Arial Unicode MS" pitchFamily="34" charset="-128"/>
        <a:ea typeface="+mn-ea"/>
        <a:cs typeface="Arial" pitchFamily="34" charset="0"/>
      </a:defRPr>
    </a:lvl4pPr>
    <a:lvl5pPr marL="1828800" algn="l" rtl="0" fontAlgn="base">
      <a:spcBef>
        <a:spcPct val="0"/>
      </a:spcBef>
      <a:spcAft>
        <a:spcPct val="0"/>
      </a:spcAft>
      <a:defRPr sz="4400" kern="1200">
        <a:solidFill>
          <a:schemeClr val="bg1"/>
        </a:solidFill>
        <a:latin typeface="Arial Unicode MS" pitchFamily="34" charset="-128"/>
        <a:ea typeface="+mn-ea"/>
        <a:cs typeface="Arial" pitchFamily="34" charset="0"/>
      </a:defRPr>
    </a:lvl5pPr>
    <a:lvl6pPr marL="2286000" algn="l" defTabSz="914400" rtl="0" eaLnBrk="1" latinLnBrk="0" hangingPunct="1">
      <a:defRPr sz="4400" kern="1200">
        <a:solidFill>
          <a:schemeClr val="bg1"/>
        </a:solidFill>
        <a:latin typeface="Arial Unicode MS" pitchFamily="34" charset="-128"/>
        <a:ea typeface="+mn-ea"/>
        <a:cs typeface="Arial" pitchFamily="34" charset="0"/>
      </a:defRPr>
    </a:lvl6pPr>
    <a:lvl7pPr marL="2743200" algn="l" defTabSz="914400" rtl="0" eaLnBrk="1" latinLnBrk="0" hangingPunct="1">
      <a:defRPr sz="4400" kern="1200">
        <a:solidFill>
          <a:schemeClr val="bg1"/>
        </a:solidFill>
        <a:latin typeface="Arial Unicode MS" pitchFamily="34" charset="-128"/>
        <a:ea typeface="+mn-ea"/>
        <a:cs typeface="Arial" pitchFamily="34" charset="0"/>
      </a:defRPr>
    </a:lvl7pPr>
    <a:lvl8pPr marL="3200400" algn="l" defTabSz="914400" rtl="0" eaLnBrk="1" latinLnBrk="0" hangingPunct="1">
      <a:defRPr sz="4400" kern="1200">
        <a:solidFill>
          <a:schemeClr val="bg1"/>
        </a:solidFill>
        <a:latin typeface="Arial Unicode MS" pitchFamily="34" charset="-128"/>
        <a:ea typeface="+mn-ea"/>
        <a:cs typeface="Arial" pitchFamily="34" charset="0"/>
      </a:defRPr>
    </a:lvl8pPr>
    <a:lvl9pPr marL="3657600" algn="l" defTabSz="914400" rtl="0" eaLnBrk="1" latinLnBrk="0" hangingPunct="1">
      <a:defRPr sz="4400" kern="1200">
        <a:solidFill>
          <a:schemeClr val="bg1"/>
        </a:solidFill>
        <a:latin typeface="Arial Unicode MS" pitchFamily="34" charset="-128"/>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FF3300"/>
    <a:srgbClr val="339966"/>
    <a:srgbClr val="008000"/>
    <a:srgbClr val="009900"/>
    <a:srgbClr val="0804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70" d="100"/>
          <a:sy n="70" d="100"/>
        </p:scale>
        <p:origin x="-1386"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80" d="100"/>
        <a:sy n="80" d="100"/>
      </p:scale>
      <p:origin x="0" y="6342"/>
    </p:cViewPr>
  </p:sorterViewPr>
  <p:notesViewPr>
    <p:cSldViewPr>
      <p:cViewPr varScale="1">
        <p:scale>
          <a:sx n="59" d="100"/>
          <a:sy n="59" d="100"/>
        </p:scale>
        <p:origin x="-1770" y="-96"/>
      </p:cViewPr>
      <p:guideLst>
        <p:guide orient="horz" pos="3059"/>
        <p:guide pos="21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16.xml"/><Relationship Id="rId1" Type="http://schemas.openxmlformats.org/officeDocument/2006/relationships/slide" Target="slides/slide2.xml"/><Relationship Id="rId4"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defTabSz="901700" eaLnBrk="0" hangingPunct="0">
              <a:defRPr sz="1200">
                <a:solidFill>
                  <a:schemeClr val="tx1"/>
                </a:solidFill>
                <a:effectLst>
                  <a:outerShdw blurRad="38100" dist="38100" dir="2700000" algn="tl">
                    <a:srgbClr val="C0C0C0"/>
                  </a:outerShdw>
                </a:effectLst>
                <a:cs typeface="+mn-cs"/>
              </a:defRPr>
            </a:lvl1pPr>
          </a:lstStyle>
          <a:p>
            <a:pPr>
              <a:defRPr/>
            </a:pPr>
            <a:endParaRPr lang="en-US"/>
          </a:p>
        </p:txBody>
      </p:sp>
      <p:sp>
        <p:nvSpPr>
          <p:cNvPr id="8195" name="Rectangle 3"/>
          <p:cNvSpPr>
            <a:spLocks noGrp="1" noChangeArrowheads="1"/>
          </p:cNvSpPr>
          <p:nvPr>
            <p:ph type="dt" sz="quarter"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defRPr sz="1200">
                <a:solidFill>
                  <a:schemeClr val="tx1"/>
                </a:solidFill>
                <a:effectLst>
                  <a:outerShdw blurRad="38100" dist="38100" dir="2700000" algn="tl">
                    <a:srgbClr val="C0C0C0"/>
                  </a:outerShdw>
                </a:effectLst>
                <a:cs typeface="+mn-cs"/>
              </a:defRPr>
            </a:lvl1pPr>
          </a:lstStyle>
          <a:p>
            <a:pPr>
              <a:defRPr/>
            </a:pPr>
            <a:endParaRPr lang="en-US"/>
          </a:p>
        </p:txBody>
      </p:sp>
      <p:sp>
        <p:nvSpPr>
          <p:cNvPr id="8196" name="Rectangle 4"/>
          <p:cNvSpPr>
            <a:spLocks noGrp="1" noChangeArrowheads="1"/>
          </p:cNvSpPr>
          <p:nvPr>
            <p:ph type="ftr" sz="quarter" idx="2"/>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defRPr sz="1200">
                <a:solidFill>
                  <a:schemeClr val="tx1"/>
                </a:solidFill>
                <a:effectLst>
                  <a:outerShdw blurRad="38100" dist="38100" dir="2700000" algn="tl">
                    <a:srgbClr val="C0C0C0"/>
                  </a:outerShdw>
                </a:effectLst>
                <a:latin typeface="Arial Unicode MS" pitchFamily="34" charset="-128"/>
                <a:cs typeface="+mn-cs"/>
              </a:defRPr>
            </a:lvl1pPr>
          </a:lstStyle>
          <a:p>
            <a:pPr>
              <a:defRPr/>
            </a:pPr>
            <a:r>
              <a:rPr lang="en-US"/>
              <a:t>(c) 1999. Tralvex Yeap. All Rights Reserved</a:t>
            </a:r>
          </a:p>
        </p:txBody>
      </p:sp>
      <p:sp>
        <p:nvSpPr>
          <p:cNvPr id="8197" name="Rectangle 5"/>
          <p:cNvSpPr>
            <a:spLocks noGrp="1" noChangeArrowheads="1"/>
          </p:cNvSpPr>
          <p:nvPr>
            <p:ph type="sldNum" sz="quarter" idx="3"/>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defRPr sz="1200">
                <a:solidFill>
                  <a:schemeClr val="tx1"/>
                </a:solidFill>
                <a:effectLst>
                  <a:outerShdw blurRad="38100" dist="38100" dir="2700000" algn="tl">
                    <a:srgbClr val="C0C0C0"/>
                  </a:outerShdw>
                </a:effectLst>
                <a:cs typeface="+mn-cs"/>
              </a:defRPr>
            </a:lvl1pPr>
          </a:lstStyle>
          <a:p>
            <a:pPr>
              <a:defRPr/>
            </a:pPr>
            <a:fld id="{420AB747-BFF5-45CF-8915-BE968E1BD295}" type="slidenum">
              <a:rPr lang="en-US"/>
              <a:pPr>
                <a:defRPr/>
              </a:pPr>
              <a:t>‹#›</a:t>
            </a:fld>
            <a:endParaRPr lang="en-US"/>
          </a:p>
        </p:txBody>
      </p:sp>
    </p:spTree>
    <p:extLst>
      <p:ext uri="{BB962C8B-B14F-4D97-AF65-F5344CB8AC3E}">
        <p14:creationId xmlns:p14="http://schemas.microsoft.com/office/powerpoint/2010/main" val="411347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defTabSz="901700" eaLnBrk="0" hangingPunct="0">
              <a:defRPr sz="1200">
                <a:solidFill>
                  <a:schemeClr val="tx1"/>
                </a:solidFill>
                <a:effectLst>
                  <a:outerShdw blurRad="38100" dist="38100" dir="2700000" algn="tl">
                    <a:srgbClr val="C0C0C0"/>
                  </a:outerShdw>
                </a:effectLst>
                <a:cs typeface="+mn-cs"/>
              </a:defRPr>
            </a:lvl1pPr>
          </a:lstStyle>
          <a:p>
            <a:pPr>
              <a:defRPr/>
            </a:pPr>
            <a:endParaRPr lang="en-US"/>
          </a:p>
        </p:txBody>
      </p:sp>
      <p:sp>
        <p:nvSpPr>
          <p:cNvPr id="6147" name="Rectangle 3"/>
          <p:cNvSpPr>
            <a:spLocks noGrp="1" noChangeArrowheads="1"/>
          </p:cNvSpPr>
          <p:nvPr>
            <p:ph type="dt"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defRPr sz="1200">
                <a:solidFill>
                  <a:schemeClr val="tx1"/>
                </a:solidFill>
                <a:effectLst>
                  <a:outerShdw blurRad="38100" dist="38100" dir="2700000" algn="tl">
                    <a:srgbClr val="C0C0C0"/>
                  </a:outerShdw>
                </a:effectLst>
                <a:cs typeface="+mn-cs"/>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935038" y="728663"/>
            <a:ext cx="4856162"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5350" y="4613275"/>
            <a:ext cx="4935538" cy="43719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defRPr sz="1200">
                <a:solidFill>
                  <a:schemeClr val="tx1"/>
                </a:solidFill>
                <a:effectLst>
                  <a:outerShdw blurRad="38100" dist="38100" dir="2700000" algn="tl">
                    <a:srgbClr val="C0C0C0"/>
                  </a:outerShdw>
                </a:effectLst>
                <a:latin typeface="Arial Unicode MS" pitchFamily="34" charset="-128"/>
                <a:cs typeface="+mn-cs"/>
              </a:defRPr>
            </a:lvl1pPr>
          </a:lstStyle>
          <a:p>
            <a:pPr>
              <a:defRPr/>
            </a:pPr>
            <a:r>
              <a:rPr lang="en-US"/>
              <a:t>(c) 1999. Tralvex Yeap. All Rights Reserved</a:t>
            </a:r>
          </a:p>
        </p:txBody>
      </p:sp>
      <p:sp>
        <p:nvSpPr>
          <p:cNvPr id="6151" name="Rectangle 7"/>
          <p:cNvSpPr>
            <a:spLocks noGrp="1" noChangeArrowheads="1"/>
          </p:cNvSpPr>
          <p:nvPr>
            <p:ph type="sldNum" sz="quarter" idx="5"/>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defRPr sz="1200">
                <a:solidFill>
                  <a:schemeClr val="tx1"/>
                </a:solidFill>
                <a:effectLst>
                  <a:outerShdw blurRad="38100" dist="38100" dir="2700000" algn="tl">
                    <a:srgbClr val="C0C0C0"/>
                  </a:outerShdw>
                </a:effectLst>
                <a:cs typeface="+mn-cs"/>
              </a:defRPr>
            </a:lvl1pPr>
          </a:lstStyle>
          <a:p>
            <a:pPr>
              <a:defRPr/>
            </a:pPr>
            <a:fld id="{4A76EC1E-BF08-4C0C-8B88-87B190097198}" type="slidenum">
              <a:rPr lang="en-US"/>
              <a:pPr>
                <a:defRPr/>
              </a:pPr>
              <a:t>‹#›</a:t>
            </a:fld>
            <a:endParaRPr lang="en-US"/>
          </a:p>
        </p:txBody>
      </p:sp>
    </p:spTree>
    <p:extLst>
      <p:ext uri="{BB962C8B-B14F-4D97-AF65-F5344CB8AC3E}">
        <p14:creationId xmlns:p14="http://schemas.microsoft.com/office/powerpoint/2010/main" val="14701317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D8AF4F9C-5FAD-4A85-961A-A96A29C1042D}" type="slidenum">
              <a:rPr lang="en-US" sz="1200">
                <a:solidFill>
                  <a:schemeClr val="tx1"/>
                </a:solidFill>
              </a:rPr>
              <a:pPr>
                <a:defRPr/>
              </a:pPr>
              <a:t>1</a:t>
            </a:fld>
            <a:endParaRPr lang="en-US" sz="1200">
              <a:solidFill>
                <a:schemeClr val="tx1"/>
              </a:solidFill>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0F4D28D-C41D-476C-B2D7-B3E69A1CF31B}" type="slidenum">
              <a:rPr lang="en-US"/>
              <a:pPr>
                <a:defRPr/>
              </a:pPr>
              <a:t>10</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
        <p:nvSpPr>
          <p:cNvPr id="6042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200">
                <a:solidFill>
                  <a:prstClr val="black"/>
                </a:solidFill>
              </a:rPr>
              <a:t>M.L. Anderson, Evidence for massive redeployment</a:t>
            </a:r>
          </a:p>
        </p:txBody>
      </p:sp>
      <p:sp>
        <p:nvSpPr>
          <p:cNvPr id="6042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CB5A4FE1-C4CD-4039-BC71-40CE8522D881}" type="datetime1">
              <a:rPr lang="en-US" sz="1200">
                <a:solidFill>
                  <a:prstClr val="black"/>
                </a:solidFill>
              </a:rPr>
              <a:pPr eaLnBrk="1" hangingPunct="1">
                <a:defRPr/>
              </a:pPr>
              <a:t>3/28/2012</a:t>
            </a:fld>
            <a:endParaRPr lang="en-US" sz="1200">
              <a:solidFill>
                <a:prstClr val="black"/>
              </a:solidFill>
            </a:endParaRPr>
          </a:p>
        </p:txBody>
      </p:sp>
      <p:sp>
        <p:nvSpPr>
          <p:cNvPr id="60422"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B195063-B802-4129-93C6-7D2A8570C4D9}" type="slidenum">
              <a:rPr lang="en-US" sz="1200">
                <a:solidFill>
                  <a:prstClr val="black"/>
                </a:solidFill>
              </a:rPr>
              <a:pPr eaLnBrk="1" hangingPunct="1">
                <a:defRPr/>
              </a:pPr>
              <a:t>14</a:t>
            </a:fld>
            <a:endParaRPr 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C7C2E1E2-156E-41D3-B8FB-5B685E60139E}" type="slidenum">
              <a:rPr lang="en-US" sz="1200">
                <a:solidFill>
                  <a:prstClr val="black"/>
                </a:solidFill>
              </a:rPr>
              <a:pPr>
                <a:defRPr/>
              </a:pPr>
              <a:t>15</a:t>
            </a:fld>
            <a:endParaRPr lang="en-US" sz="120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38C4BE4D-28B9-49C1-9446-B4555F961906}" type="slidenum">
              <a:rPr lang="en-US" sz="1200">
                <a:solidFill>
                  <a:schemeClr val="tx1"/>
                </a:solidFill>
              </a:rPr>
              <a:pPr>
                <a:defRPr/>
              </a:pPr>
              <a:t>16</a:t>
            </a:fld>
            <a:endParaRPr lang="en-US" sz="1200">
              <a:solidFill>
                <a:schemeClr val="tx1"/>
              </a:solidFill>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938213" y="728663"/>
            <a:ext cx="4854575" cy="3641725"/>
          </a:xfrm>
          <a:ln/>
        </p:spPr>
      </p:sp>
      <p:sp>
        <p:nvSpPr>
          <p:cNvPr id="93187"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77F296DC-0E11-4BE4-9E56-D77315922E9A}" type="slidenum">
              <a:rPr lang="en-US" sz="1200">
                <a:solidFill>
                  <a:schemeClr val="tx1"/>
                </a:solidFill>
              </a:rPr>
              <a:pPr>
                <a:defRPr/>
              </a:pPr>
              <a:t>2</a:t>
            </a:fld>
            <a:endParaRPr lang="en-US" sz="1200">
              <a:solidFill>
                <a:schemeClr val="tx1"/>
              </a:solidFill>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938213" y="728663"/>
            <a:ext cx="4854575" cy="3641725"/>
          </a:xfrm>
          <a:ln/>
        </p:spPr>
      </p:sp>
      <p:sp>
        <p:nvSpPr>
          <p:cNvPr id="94211"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3D72C0C5-7EE2-468C-A20D-61112AC4B26C}" type="slidenum">
              <a:rPr lang="en-US" sz="1200">
                <a:solidFill>
                  <a:schemeClr val="tx1"/>
                </a:solidFill>
              </a:rPr>
              <a:pPr>
                <a:defRPr/>
              </a:pPr>
              <a:t>21</a:t>
            </a:fld>
            <a:endParaRPr lang="en-US" sz="1200">
              <a:solidFill>
                <a:schemeClr val="tx1"/>
              </a:solidFill>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latin typeface="Arial Unicode MS" pitchFamily="34" charset="-128"/>
              </a:rPr>
              <a:t>(c) 1999. Tralvex Yeap. All Rights Reserved</a:t>
            </a:r>
          </a:p>
        </p:txBody>
      </p:sp>
      <p:sp>
        <p:nvSpPr>
          <p:cNvPr id="6" name="Rectangle 7"/>
          <p:cNvSpPr>
            <a:spLocks noGrp="1" noChangeArrowheads="1"/>
          </p:cNvSpPr>
          <p:nvPr>
            <p:ph type="sldNum" sz="quarter" idx="5"/>
          </p:nvPr>
        </p:nvSpPr>
        <p:spPr/>
        <p:txBody>
          <a:bodyPr/>
          <a:lstStyle/>
          <a:p>
            <a:pPr>
              <a:defRPr/>
            </a:pPr>
            <a:fld id="{71ECA40F-C89E-4C1A-9A4F-BA0B209F8181}" type="slidenum">
              <a:rPr lang="en-US">
                <a:solidFill>
                  <a:prstClr val="white"/>
                </a:solidFill>
                <a:latin typeface="Arial Unicode MS" pitchFamily="34" charset="-128"/>
              </a:rPr>
              <a:pPr>
                <a:defRPr/>
              </a:pPr>
              <a:t>22</a:t>
            </a:fld>
            <a:endParaRPr lang="en-US">
              <a:solidFill>
                <a:prstClr val="white"/>
              </a:solidFill>
              <a:latin typeface="Arial Unicode MS" pitchFamily="34" charset="-128"/>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latin typeface="Arial Unicode MS" pitchFamily="34" charset="-128"/>
              </a:rPr>
              <a:t>(c) 1999. Tralvex Yeap. All Rights Reserved</a:t>
            </a:r>
          </a:p>
        </p:txBody>
      </p:sp>
      <p:sp>
        <p:nvSpPr>
          <p:cNvPr id="6" name="Rectangle 7"/>
          <p:cNvSpPr>
            <a:spLocks noGrp="1" noChangeArrowheads="1"/>
          </p:cNvSpPr>
          <p:nvPr>
            <p:ph type="sldNum" sz="quarter" idx="5"/>
          </p:nvPr>
        </p:nvSpPr>
        <p:spPr/>
        <p:txBody>
          <a:bodyPr/>
          <a:lstStyle/>
          <a:p>
            <a:pPr>
              <a:defRPr/>
            </a:pPr>
            <a:fld id="{74764AD3-C85F-4B6B-A7EC-2356E485BFAE}" type="slidenum">
              <a:rPr lang="en-US">
                <a:solidFill>
                  <a:prstClr val="white"/>
                </a:solidFill>
                <a:latin typeface="Arial Unicode MS" pitchFamily="34" charset="-128"/>
              </a:rPr>
              <a:pPr>
                <a:defRPr/>
              </a:pPr>
              <a:t>23</a:t>
            </a:fld>
            <a:endParaRPr lang="en-US">
              <a:solidFill>
                <a:prstClr val="white"/>
              </a:solidFill>
              <a:latin typeface="Arial Unicode MS" pitchFamily="34" charset="-128"/>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65423EF6-43E5-4493-A995-EA3E3D26A666}" type="slidenum">
              <a:rPr lang="en-US" sz="1200">
                <a:solidFill>
                  <a:prstClr val="black"/>
                </a:solidFill>
              </a:rPr>
              <a:pPr>
                <a:defRPr/>
              </a:pPr>
              <a:t>24</a:t>
            </a:fld>
            <a:endParaRPr lang="en-US" sz="1200">
              <a:solidFill>
                <a:prstClr val="black"/>
              </a:solidFill>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1339AAE3-CC64-4FDD-AB85-D7C7D81A4072}" type="slidenum">
              <a:rPr lang="en-US" sz="1200">
                <a:solidFill>
                  <a:srgbClr val="FFFFFF"/>
                </a:solidFill>
              </a:rPr>
              <a:pPr>
                <a:defRPr/>
              </a:pPr>
              <a:t>25</a:t>
            </a:fld>
            <a:endParaRPr lang="en-US" sz="1200">
              <a:solidFill>
                <a:srgbClr val="FFFFFF"/>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ymbol zastępczy obrazu slajdu 1"/>
          <p:cNvSpPr>
            <a:spLocks noGrp="1" noRot="1" noChangeAspect="1" noTextEdit="1"/>
          </p:cNvSpPr>
          <p:nvPr>
            <p:ph type="sldImg"/>
          </p:nvPr>
        </p:nvSpPr>
        <p:spPr>
          <a:ln/>
        </p:spPr>
      </p:sp>
      <p:sp>
        <p:nvSpPr>
          <p:cNvPr id="9830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buClr>
                <a:srgbClr val="1F497D"/>
              </a:buClr>
              <a:buSzPct val="115000"/>
              <a:defRPr/>
            </a:pPr>
            <a:fld id="{6EF6462E-91E6-48E3-80BE-AB0CB28BA5B6}" type="slidenum">
              <a:rPr lang="en-US" sz="1200">
                <a:solidFill>
                  <a:srgbClr val="000000"/>
                </a:solidFill>
                <a:latin typeface="    Times New Roman CE"/>
              </a:rPr>
              <a:pPr>
                <a:buClr>
                  <a:srgbClr val="1F497D"/>
                </a:buClr>
                <a:buSzPct val="115000"/>
                <a:defRPr/>
              </a:pPr>
              <a:t>26</a:t>
            </a:fld>
            <a:endParaRPr lang="en-US" sz="1200">
              <a:solidFill>
                <a:srgbClr val="000000"/>
              </a:solidFill>
              <a:latin typeface="    Times New Roman CE"/>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lide Number Placeholder 3"/>
          <p:cNvSpPr>
            <a:spLocks noGrp="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50FE4B77-3A4E-4F6D-9C5A-4D8299025CB0}" type="slidenum">
              <a:rPr lang="en-US" sz="1200">
                <a:solidFill>
                  <a:srgbClr val="000000"/>
                </a:solidFill>
              </a:rPr>
              <a:pPr>
                <a:defRPr/>
              </a:pPr>
              <a:t>28</a:t>
            </a:fld>
            <a:endParaRPr 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A147A9E6-2673-4BFA-8233-7476FD6B2F71}" type="slidenum">
              <a:rPr lang="en-US" sz="1200">
                <a:solidFill>
                  <a:schemeClr val="tx1"/>
                </a:solidFill>
              </a:rPr>
              <a:pPr>
                <a:defRPr/>
              </a:pPr>
              <a:t>29</a:t>
            </a:fld>
            <a:endParaRPr lang="en-US" sz="1200">
              <a:solidFill>
                <a:schemeClr val="tx1"/>
              </a:solidFill>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938213" y="728663"/>
            <a:ext cx="4854575" cy="3641725"/>
          </a:xfrm>
          <a:ln/>
        </p:spPr>
      </p:sp>
      <p:sp>
        <p:nvSpPr>
          <p:cNvPr id="100355" name="Rectangle 3"/>
          <p:cNvSpPr>
            <a:spLocks noGrp="1" noChangeArrowheads="1"/>
          </p:cNvSpPr>
          <p:nvPr>
            <p:ph type="body" idx="1"/>
          </p:nvPr>
        </p:nvSpPr>
        <p:spPr>
          <a:xfrm>
            <a:off x="895350" y="4614863"/>
            <a:ext cx="4935538"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buClr>
                <a:srgbClr val="1F497D"/>
              </a:buClr>
              <a:defRPr/>
            </a:pPr>
            <a:fld id="{2D088113-DD66-4ABF-859E-57752F6D9CC5}" type="slidenum">
              <a:rPr lang="en-US">
                <a:solidFill>
                  <a:prstClr val="white"/>
                </a:solidFill>
              </a:rPr>
              <a:pPr>
                <a:buClr>
                  <a:srgbClr val="1F497D"/>
                </a:buClr>
                <a:defRPr/>
              </a:pPr>
              <a:t>31</a:t>
            </a:fld>
            <a:endParaRPr lang="en-US">
              <a:solidFill>
                <a:prstClr val="white"/>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buClr>
                <a:srgbClr val="1F497D"/>
              </a:buClr>
              <a:defRPr/>
            </a:pPr>
            <a:fld id="{20FE4398-8C06-4F51-9D33-C41AE78A8D7B}" type="slidenum">
              <a:rPr lang="en-US" sz="1200">
                <a:solidFill>
                  <a:srgbClr val="FFFFFF"/>
                </a:solidFill>
              </a:rPr>
              <a:pPr>
                <a:buClr>
                  <a:srgbClr val="1F497D"/>
                </a:buClr>
                <a:defRPr/>
              </a:pPr>
              <a:t>33</a:t>
            </a:fld>
            <a:endParaRPr lang="en-US" sz="1200">
              <a:solidFill>
                <a:srgbClr val="FFFFFF"/>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60C438C0-C361-4BFB-82BA-F7396A37DC82}" type="slidenum">
              <a:rPr lang="en-US" sz="1200">
                <a:solidFill>
                  <a:schemeClr val="tx1"/>
                </a:solidFill>
              </a:rPr>
              <a:pPr>
                <a:defRPr/>
              </a:pPr>
              <a:t>34</a:t>
            </a:fld>
            <a:endParaRPr lang="en-US" sz="1200">
              <a:solidFill>
                <a:schemeClr val="tx1"/>
              </a:solidFill>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human brain efficiently solves certain operations such as object recognition and categorization through a massively</a:t>
            </a:r>
          </a:p>
          <a:p>
            <a:r>
              <a:rPr lang="en-US" smtClean="0"/>
              <a:t>parallel network of dedicated processors. However, human cognition also relies on the ability to perform an arbitrarily large</a:t>
            </a:r>
          </a:p>
          <a:p>
            <a:r>
              <a:rPr lang="en-US" smtClean="0"/>
              <a:t>set of tasks by flexibly recombining different processors into a novel chain. This flexibility comes at the cost of a severe</a:t>
            </a:r>
          </a:p>
          <a:p>
            <a:r>
              <a:rPr lang="en-US" smtClean="0"/>
              <a:t>slowing down and a seriality of operations (100–500 ms per step). A limit on parallel processing is demonstrated in</a:t>
            </a:r>
          </a:p>
          <a:p>
            <a:r>
              <a:rPr lang="en-US" smtClean="0"/>
              <a:t>experimental setups such as the psychological refractory period (PRP) and the attentional blink (AB) in which the processing</a:t>
            </a:r>
          </a:p>
          <a:p>
            <a:r>
              <a:rPr lang="en-US" smtClean="0"/>
              <a:t>of an element either significantly delays (PRP) or impedes conscious access (AB) of a second, rapidly presented element.</a:t>
            </a:r>
          </a:p>
          <a:p>
            <a:r>
              <a:rPr lang="en-US" smtClean="0"/>
              <a:t>Here we present a spiking-neuron implementation of a cognitive architecture where a large number of local parallel</a:t>
            </a:r>
          </a:p>
          <a:p>
            <a:r>
              <a:rPr lang="en-US" smtClean="0"/>
              <a:t>processors assemble together to produce goal-driven behavior. The precise mapping of incoming sensory stimuli onto</a:t>
            </a:r>
          </a:p>
          <a:p>
            <a:r>
              <a:rPr lang="en-US" smtClean="0"/>
              <a:t>motor representations relies on a ‘‘router’’ network capable of flexibly interconnecting processors and rapidly changing its</a:t>
            </a:r>
          </a:p>
          <a:p>
            <a:r>
              <a:rPr lang="en-US" smtClean="0"/>
              <a:t>configuration from one task to another. Simulations show that, when presented with dual-task stimuli, the network exhibits</a:t>
            </a:r>
          </a:p>
          <a:p>
            <a:r>
              <a:rPr lang="en-US" smtClean="0"/>
              <a:t>parallel processing at peripheral sensory levels, a memory buffer capable of keeping the result of sensory processing on</a:t>
            </a:r>
          </a:p>
          <a:p>
            <a:r>
              <a:rPr lang="en-US" smtClean="0"/>
              <a:t>hold, and a slow serial performance at the router stage, resulting in a performance bottleneck. The network captures the</a:t>
            </a:r>
          </a:p>
          <a:p>
            <a:r>
              <a:rPr lang="en-US" smtClean="0"/>
              <a:t>detailed dynamics of human behavior during dual-task-performance, including both mean RTs and RT distributions, and</a:t>
            </a:r>
          </a:p>
          <a:p>
            <a:r>
              <a:rPr lang="en-US" smtClean="0"/>
              <a:t>establishes concrete predictions on neuronal dynamics during dual-task experiments in humans and non-human primates.</a:t>
            </a:r>
          </a:p>
          <a:p>
            <a:r>
              <a:rPr lang="en-US" smtClean="0"/>
              <a:t>The Brain’s Router: A Cortical Network Model of Serial Processing in the Primate Brain, Plos biology, Zylberberg</a:t>
            </a:r>
          </a:p>
          <a:p>
            <a:endParaRPr 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9930E05D-1B2D-493D-9F67-910599B0E4DD}" type="slidenum">
              <a:rPr lang="en-US" sz="1200">
                <a:solidFill>
                  <a:srgbClr val="000000"/>
                </a:solidFill>
              </a:rPr>
              <a:pPr>
                <a:defRPr/>
              </a:pPr>
              <a:t>35</a:t>
            </a:fld>
            <a:endParaRPr lang="en-US" sz="1200">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731BF4C5-A863-462B-A3FC-8C8F0103B92E}" type="slidenum">
              <a:rPr lang="en-US" sz="1200">
                <a:solidFill>
                  <a:schemeClr val="tx1"/>
                </a:solidFill>
              </a:rPr>
              <a:pPr>
                <a:defRPr/>
              </a:pPr>
              <a:t>36</a:t>
            </a:fld>
            <a:endParaRPr lang="en-US" sz="1200">
              <a:solidFill>
                <a:schemeClr val="tx1"/>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D520AC13-D40D-437D-849A-94027F5A9341}" type="slidenum">
              <a:rPr lang="en-US" sz="1200">
                <a:solidFill>
                  <a:schemeClr val="tx1"/>
                </a:solidFill>
              </a:rPr>
              <a:pPr>
                <a:defRPr/>
              </a:pPr>
              <a:t>37</a:t>
            </a:fld>
            <a:endParaRPr lang="en-US" sz="1200">
              <a:solidFill>
                <a:schemeClr val="tx1"/>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68560F0A-B3F5-4241-8EE3-F8A591ADDB53}" type="slidenum">
              <a:rPr lang="en-US" sz="1200">
                <a:solidFill>
                  <a:srgbClr val="000000"/>
                </a:solidFill>
              </a:rPr>
              <a:pPr>
                <a:defRPr/>
              </a:pPr>
              <a:t>38</a:t>
            </a:fld>
            <a:endParaRPr lang="en-US" sz="1200">
              <a:solidFill>
                <a:srgbClr val="000000"/>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60655AF7-32C3-454E-AD6B-D97E9C045A21}" type="slidenum">
              <a:rPr lang="en-US" sz="1200">
                <a:solidFill>
                  <a:srgbClr val="000000"/>
                </a:solidFill>
              </a:rPr>
              <a:pPr>
                <a:defRPr/>
              </a:pPr>
              <a:t>39</a:t>
            </a:fld>
            <a:endParaRPr lang="en-US" sz="1200">
              <a:solidFill>
                <a:srgbClr val="000000"/>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C96F8A8C-570D-4640-AE9F-883F232525A3}" type="slidenum">
              <a:rPr lang="en-US" sz="1200">
                <a:solidFill>
                  <a:schemeClr val="tx1"/>
                </a:solidFill>
              </a:rPr>
              <a:pPr>
                <a:defRPr/>
              </a:pPr>
              <a:t>40</a:t>
            </a:fld>
            <a:endParaRPr lang="en-US" sz="1200">
              <a:solidFill>
                <a:schemeClr val="tx1"/>
              </a:solidFill>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buClr>
                <a:srgbClr val="1F497D"/>
              </a:buClr>
              <a:defRPr/>
            </a:pPr>
            <a:fld id="{167347BF-809D-4E8A-8803-E189B475C8A2}" type="slidenum">
              <a:rPr lang="en-US" sz="1200">
                <a:solidFill>
                  <a:srgbClr val="000000"/>
                </a:solidFill>
              </a:rPr>
              <a:pPr>
                <a:buClr>
                  <a:srgbClr val="1F497D"/>
                </a:buClr>
                <a:defRPr/>
              </a:pPr>
              <a:t>41</a:t>
            </a:fld>
            <a:endParaRPr lang="en-US" sz="1200">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buClr>
                <a:srgbClr val="1F497D"/>
              </a:buClr>
              <a:defRPr/>
            </a:pPr>
            <a:fld id="{864C12A2-100A-46D1-9C09-0C05C7609BAB}" type="slidenum">
              <a:rPr lang="en-US" sz="1200">
                <a:solidFill>
                  <a:srgbClr val="000000"/>
                </a:solidFill>
              </a:rPr>
              <a:pPr>
                <a:buClr>
                  <a:srgbClr val="1F497D"/>
                </a:buClr>
                <a:defRPr/>
              </a:pPr>
              <a:t>42</a:t>
            </a:fld>
            <a:endParaRPr lang="en-US" sz="1200">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buClr>
                <a:srgbClr val="1F497D"/>
              </a:buClr>
              <a:defRPr/>
            </a:pPr>
            <a:fld id="{397635A9-442F-41DE-AD09-08103F05DB2F}" type="slidenum">
              <a:rPr lang="en-US" sz="1200">
                <a:solidFill>
                  <a:srgbClr val="000000"/>
                </a:solidFill>
              </a:rPr>
              <a:pPr>
                <a:buClr>
                  <a:srgbClr val="1F497D"/>
                </a:buClr>
                <a:defRPr/>
              </a:pPr>
              <a:t>43</a:t>
            </a:fld>
            <a:endParaRPr lang="en-US" sz="1200">
              <a:solidFill>
                <a:srgbClr val="000000"/>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buClr>
                <a:srgbClr val="1F497D"/>
              </a:buClr>
              <a:defRPr/>
            </a:pPr>
            <a:fld id="{5459524C-498A-47E4-8D23-313749902989}" type="slidenum">
              <a:rPr lang="en-US" sz="1200">
                <a:solidFill>
                  <a:srgbClr val="000000"/>
                </a:solidFill>
              </a:rPr>
              <a:pPr>
                <a:buClr>
                  <a:srgbClr val="1F497D"/>
                </a:buClr>
                <a:defRPr/>
              </a:pPr>
              <a:t>44</a:t>
            </a:fld>
            <a:endParaRPr lang="en-US" sz="1200">
              <a:solidFill>
                <a:srgbClr val="000000"/>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56633841-6E77-4797-8A60-99E776D9E3C3}" type="slidenum">
              <a:rPr lang="en-US">
                <a:solidFill>
                  <a:prstClr val="black"/>
                </a:solidFill>
              </a:rPr>
              <a:pPr>
                <a:buClr>
                  <a:srgbClr val="1F497D"/>
                </a:buClr>
                <a:defRPr/>
              </a:pPr>
              <a:t>45</a:t>
            </a:fld>
            <a:endParaRPr lang="en-US">
              <a:solidFill>
                <a:prstClr val="black"/>
              </a:solidFill>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381384B6-DDEF-4168-8C33-12778246E01E}" type="slidenum">
              <a:rPr lang="en-US" sz="1200">
                <a:solidFill>
                  <a:srgbClr val="000000"/>
                </a:solidFill>
              </a:rPr>
              <a:pPr>
                <a:defRPr/>
              </a:pPr>
              <a:t>46</a:t>
            </a:fld>
            <a:endParaRPr lang="en-US" sz="1200">
              <a:solidFill>
                <a:srgbClr val="000000"/>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FBB14B25-16F3-4B60-B414-EC988A6B72ED}" type="slidenum">
              <a:rPr lang="en-US" sz="1200">
                <a:solidFill>
                  <a:srgbClr val="000000"/>
                </a:solidFill>
              </a:rPr>
              <a:pPr>
                <a:defRPr/>
              </a:pPr>
              <a:t>47</a:t>
            </a:fld>
            <a:endParaRPr lang="en-US" sz="1200">
              <a:solidFill>
                <a:srgbClr val="000000"/>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lvl1pPr defTabSz="901700" eaLnBrk="0" hangingPunct="0">
              <a:defRPr sz="4400">
                <a:solidFill>
                  <a:schemeClr val="bg1"/>
                </a:solidFill>
                <a:latin typeface="Arial Unicode MS" pitchFamily="34" charset="-128"/>
              </a:defRPr>
            </a:lvl1pPr>
            <a:lvl2pPr marL="742950" indent="-285750" defTabSz="901700" eaLnBrk="0" hangingPunct="0">
              <a:defRPr sz="4400">
                <a:solidFill>
                  <a:schemeClr val="bg1"/>
                </a:solidFill>
                <a:latin typeface="Arial Unicode MS" pitchFamily="34" charset="-128"/>
              </a:defRPr>
            </a:lvl2pPr>
            <a:lvl3pPr marL="1143000" indent="-228600" defTabSz="901700" eaLnBrk="0" hangingPunct="0">
              <a:defRPr sz="4400">
                <a:solidFill>
                  <a:schemeClr val="bg1"/>
                </a:solidFill>
                <a:latin typeface="Arial Unicode MS" pitchFamily="34" charset="-128"/>
              </a:defRPr>
            </a:lvl3pPr>
            <a:lvl4pPr marL="1600200" indent="-228600" defTabSz="901700" eaLnBrk="0" hangingPunct="0">
              <a:defRPr sz="4400">
                <a:solidFill>
                  <a:schemeClr val="bg1"/>
                </a:solidFill>
                <a:latin typeface="Arial Unicode MS" pitchFamily="34" charset="-128"/>
              </a:defRPr>
            </a:lvl4pPr>
            <a:lvl5pPr marL="2057400" indent="-228600" defTabSz="901700" eaLnBrk="0" hangingPunct="0">
              <a:defRPr sz="4400">
                <a:solidFill>
                  <a:schemeClr val="bg1"/>
                </a:solidFill>
                <a:latin typeface="Arial Unicode MS" pitchFamily="34" charset="-128"/>
              </a:defRPr>
            </a:lvl5pPr>
            <a:lvl6pPr marL="2514600" indent="-228600" defTabSz="901700" eaLnBrk="0" fontAlgn="base" hangingPunct="0">
              <a:spcBef>
                <a:spcPct val="0"/>
              </a:spcBef>
              <a:spcAft>
                <a:spcPct val="0"/>
              </a:spcAft>
              <a:defRPr sz="4400">
                <a:solidFill>
                  <a:schemeClr val="bg1"/>
                </a:solidFill>
                <a:latin typeface="Arial Unicode MS" pitchFamily="34" charset="-128"/>
              </a:defRPr>
            </a:lvl6pPr>
            <a:lvl7pPr marL="2971800" indent="-228600" defTabSz="901700" eaLnBrk="0" fontAlgn="base" hangingPunct="0">
              <a:spcBef>
                <a:spcPct val="0"/>
              </a:spcBef>
              <a:spcAft>
                <a:spcPct val="0"/>
              </a:spcAft>
              <a:defRPr sz="4400">
                <a:solidFill>
                  <a:schemeClr val="bg1"/>
                </a:solidFill>
                <a:latin typeface="Arial Unicode MS" pitchFamily="34" charset="-128"/>
              </a:defRPr>
            </a:lvl7pPr>
            <a:lvl8pPr marL="3429000" indent="-228600" defTabSz="901700" eaLnBrk="0" fontAlgn="base" hangingPunct="0">
              <a:spcBef>
                <a:spcPct val="0"/>
              </a:spcBef>
              <a:spcAft>
                <a:spcPct val="0"/>
              </a:spcAft>
              <a:defRPr sz="4400">
                <a:solidFill>
                  <a:schemeClr val="bg1"/>
                </a:solidFill>
                <a:latin typeface="Arial Unicode MS" pitchFamily="34" charset="-128"/>
              </a:defRPr>
            </a:lvl8pPr>
            <a:lvl9pPr marL="3886200" indent="-228600" defTabSz="901700" eaLnBrk="0" fontAlgn="base" hangingPunct="0">
              <a:spcBef>
                <a:spcPct val="0"/>
              </a:spcBef>
              <a:spcAft>
                <a:spcPct val="0"/>
              </a:spcAft>
              <a:defRPr sz="4400">
                <a:solidFill>
                  <a:schemeClr val="bg1"/>
                </a:solidFill>
                <a:latin typeface="Arial Unicode MS" pitchFamily="34" charset="-128"/>
              </a:defRPr>
            </a:lvl9pPr>
          </a:lstStyle>
          <a:p>
            <a:pPr>
              <a:defRPr/>
            </a:pPr>
            <a:fld id="{800D7535-99FB-432B-9A6C-C836E2009AD5}" type="slidenum">
              <a:rPr lang="en-US" sz="1200">
                <a:solidFill>
                  <a:schemeClr val="tx1"/>
                </a:solidFill>
              </a:rPr>
              <a:pPr>
                <a:defRPr/>
              </a:pPr>
              <a:t>48</a:t>
            </a:fld>
            <a:endParaRPr lang="en-US" sz="1200">
              <a:solidFill>
                <a:schemeClr val="tx1"/>
              </a:solidFill>
            </a:endParaRPr>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5800083A-331C-45E8-ABED-A8201A2B859B}" type="slidenum">
              <a:rPr lang="en-US">
                <a:solidFill>
                  <a:prstClr val="black"/>
                </a:solidFill>
              </a:rPr>
              <a:pPr>
                <a:buClr>
                  <a:srgbClr val="1F497D"/>
                </a:buClr>
                <a:defRPr/>
              </a:pPr>
              <a:t>50</a:t>
            </a:fld>
            <a:endParaRPr lang="en-US">
              <a:solidFill>
                <a:prstClr val="black"/>
              </a:solidFill>
            </a:endParaRP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p:cNvSpPr>
            <a:spLocks noGrp="1" noRot="1" noChangeAspect="1" noTextEdit="1"/>
          </p:cNvSpPr>
          <p:nvPr>
            <p:ph type="sldImg"/>
          </p:nvPr>
        </p:nvSpPr>
        <p:spPr>
          <a:ln/>
        </p:spPr>
      </p:sp>
      <p:sp>
        <p:nvSpPr>
          <p:cNvPr id="9011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stopki 3"/>
          <p:cNvSpPr>
            <a:spLocks noGrp="1"/>
          </p:cNvSpPr>
          <p:nvPr>
            <p:ph type="ftr" sz="quarter" idx="4"/>
          </p:nvPr>
        </p:nvSpPr>
        <p:spPr/>
        <p:txBody>
          <a:bodyPr/>
          <a:lstStyle/>
          <a:p>
            <a:pPr>
              <a:defRPr/>
            </a:pPr>
            <a:r>
              <a:rPr lang="en-US" smtClean="0"/>
              <a:t>(c) 1999. Tralvex Yeap. All Rights Reserved</a:t>
            </a:r>
            <a:endParaRPr lang="en-US"/>
          </a:p>
        </p:txBody>
      </p:sp>
      <p:sp>
        <p:nvSpPr>
          <p:cNvPr id="5" name="Symbol zastępczy numeru slajdu 4"/>
          <p:cNvSpPr>
            <a:spLocks noGrp="1"/>
          </p:cNvSpPr>
          <p:nvPr>
            <p:ph type="sldNum" sz="quarter" idx="5"/>
          </p:nvPr>
        </p:nvSpPr>
        <p:spPr/>
        <p:txBody>
          <a:bodyPr/>
          <a:lstStyle/>
          <a:p>
            <a:pPr>
              <a:defRPr/>
            </a:pPr>
            <a:fld id="{92F36B40-D80F-4478-8F23-E734AAE92B4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lvl1pPr>
              <a:defRPr>
                <a:latin typeface="Calibri" pitchFamily="34" charset="0"/>
              </a:defRPr>
            </a:lvl1pPr>
          </a:lstStyle>
          <a:p>
            <a:r>
              <a:rPr lang="pl-PL" dirty="0" smtClean="0"/>
              <a:t>Kliknij, aby edytować styl</a:t>
            </a:r>
            <a:endParaRPr lang="en-US"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dirty="0" smtClean="0"/>
              <a:t>Kliknij, aby edytować styl wzorca podtytułu</a:t>
            </a:r>
            <a:endParaRPr lang="en-US" dirty="0"/>
          </a:p>
        </p:txBody>
      </p:sp>
    </p:spTree>
    <p:extLst>
      <p:ext uri="{BB962C8B-B14F-4D97-AF65-F5344CB8AC3E}">
        <p14:creationId xmlns:p14="http://schemas.microsoft.com/office/powerpoint/2010/main" val="19067317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350389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85800" y="1125538"/>
            <a:ext cx="4098925" cy="5616575"/>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937125" y="1125538"/>
            <a:ext cx="4098925" cy="5616575"/>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42912670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zawartość i 2 elementy zawartości">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1105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atin typeface="Calibri" pitchFamily="34" charset="0"/>
              </a:defRPr>
            </a:lvl1pPr>
          </a:lstStyle>
          <a:p>
            <a:r>
              <a:rPr lang="pl-PL" dirty="0" smtClean="0"/>
              <a:t>Kliknij, aby edytować styl</a:t>
            </a:r>
            <a:endParaRPr lang="pl-PL" dirty="0"/>
          </a:p>
        </p:txBody>
      </p:sp>
      <p:sp>
        <p:nvSpPr>
          <p:cNvPr id="3" name="Symbol zastępczy tekstu 2"/>
          <p:cNvSpPr>
            <a:spLocks noGrp="1"/>
          </p:cNvSpPr>
          <p:nvPr>
            <p:ph type="body" sz="half" idx="1"/>
          </p:nvPr>
        </p:nvSpPr>
        <p:spPr>
          <a:xfrm>
            <a:off x="457200" y="1600200"/>
            <a:ext cx="4038600" cy="45259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4648200" y="1600200"/>
            <a:ext cx="4038600" cy="45259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1168045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5000"/>
              </a:schemeClr>
            </a:gs>
            <a:gs pos="999">
              <a:srgbClr val="336600"/>
            </a:gs>
            <a:gs pos="99001">
              <a:srgbClr val="156B13"/>
            </a:gs>
            <a:gs pos="100000">
              <a:srgbClr val="156B13"/>
            </a:gs>
          </a:gsLst>
          <a:lin ang="5400000" scaled="0"/>
          <a:tileRect/>
        </a:gradFill>
        <a:effectLst/>
      </p:bgPr>
    </p:bg>
    <p:spTree>
      <p:nvGrpSpPr>
        <p:cNvPr id="1" name=""/>
        <p:cNvGrpSpPr/>
        <p:nvPr/>
      </p:nvGrpSpPr>
      <p:grpSpPr>
        <a:xfrm>
          <a:off x="0" y="0"/>
          <a:ext cx="0" cy="0"/>
          <a:chOff x="0" y="0"/>
          <a:chExt cx="0" cy="0"/>
        </a:xfrm>
      </p:grpSpPr>
      <p:pic>
        <p:nvPicPr>
          <p:cNvPr id="1026" name="Picture 2" descr=" Berlin bull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3" name="Rectangle 3"/>
          <p:cNvSpPr>
            <a:spLocks noGrp="1" noChangeArrowheads="1"/>
          </p:cNvSpPr>
          <p:nvPr>
            <p:ph type="title"/>
          </p:nvPr>
        </p:nvSpPr>
        <p:spPr bwMode="auto">
          <a:xfrm>
            <a:off x="755650" y="115888"/>
            <a:ext cx="77724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685800" y="1125538"/>
            <a:ext cx="8350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20" r:id="rId5"/>
  </p:sldLayoutIdLst>
  <p:timing>
    <p:tnLst>
      <p:par>
        <p:cTn id="1" dur="indefinite" restart="never" nodeType="tmRoot"/>
      </p:par>
    </p:tnLst>
  </p:timing>
  <p:txStyles>
    <p:title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20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pitchFamily="34" charset="0"/>
        </a:defRPr>
      </a:lvl2pPr>
      <a:lvl3pPr marL="1143000" indent="-228600" algn="l" rtl="0" eaLnBrk="0" fontAlgn="base" hangingPunct="0">
        <a:spcBef>
          <a:spcPct val="20000"/>
        </a:spcBef>
        <a:spcAft>
          <a:spcPct val="0"/>
        </a:spcAft>
        <a:buChar char="•"/>
        <a:defRPr sz="1600">
          <a:solidFill>
            <a:schemeClr val="bg1"/>
          </a:solidFill>
          <a:latin typeface="Calibri" pitchFamily="34" charset="0"/>
        </a:defRPr>
      </a:lvl3pPr>
      <a:lvl4pPr marL="1600200" indent="-228600" algn="l" rtl="0" eaLnBrk="0" fontAlgn="base" hangingPunct="0">
        <a:spcBef>
          <a:spcPct val="20000"/>
        </a:spcBef>
        <a:spcAft>
          <a:spcPct val="0"/>
        </a:spcAft>
        <a:buChar char="–"/>
        <a:defRPr sz="1400">
          <a:solidFill>
            <a:schemeClr val="bg1"/>
          </a:solidFill>
          <a:latin typeface="Calibri" pitchFamily="34" charset="0"/>
        </a:defRPr>
      </a:lvl4pPr>
      <a:lvl5pPr marL="2057400" indent="-228600" algn="l" rtl="0" eaLnBrk="0" fontAlgn="base" hangingPunct="0">
        <a:spcBef>
          <a:spcPct val="20000"/>
        </a:spcBef>
        <a:spcAft>
          <a:spcPct val="0"/>
        </a:spcAft>
        <a:buChar char="»"/>
        <a:defRPr sz="1400">
          <a:solidFill>
            <a:schemeClr val="bg1"/>
          </a:solidFill>
          <a:latin typeface="Calibri" pitchFamily="34" charset="0"/>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nconsciouslab.com/index.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Conceptual_blendin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dico.isc.cnrs.fr/en/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aculty.ucr.edu/~eschwitz/"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288" y="115888"/>
            <a:ext cx="8569325" cy="2449512"/>
          </a:xfrm>
          <a:effectLst>
            <a:outerShdw dist="35921" dir="2700000" algn="ctr" rotWithShape="0">
              <a:schemeClr val="bg2"/>
            </a:outerShdw>
          </a:effectLst>
        </p:spPr>
        <p:txBody>
          <a:bodyPr/>
          <a:lstStyle/>
          <a:p>
            <a:pPr eaLnBrk="1" hangingPunct="1">
              <a:defRPr/>
            </a:pPr>
            <a:r>
              <a:rPr lang="pl-PL" sz="4000" dirty="0" smtClean="0"/>
              <a:t>Reprezentacja pojęć </a:t>
            </a:r>
            <a:br>
              <a:rPr lang="pl-PL" sz="4000" dirty="0" smtClean="0"/>
            </a:br>
            <a:r>
              <a:rPr lang="pl-PL" sz="4000" dirty="0" smtClean="0"/>
              <a:t>w </a:t>
            </a:r>
            <a:r>
              <a:rPr lang="pl-PL" sz="4000" dirty="0"/>
              <a:t>mózgu </a:t>
            </a:r>
            <a:r>
              <a:rPr lang="en-US" sz="4000" dirty="0" smtClean="0"/>
              <a:t/>
            </a:r>
            <a:br>
              <a:rPr lang="en-US" sz="4000" dirty="0" smtClean="0"/>
            </a:br>
            <a:r>
              <a:rPr lang="pl-PL" sz="4000" dirty="0" smtClean="0"/>
              <a:t>i </a:t>
            </a:r>
            <a:r>
              <a:rPr lang="pl-PL" sz="4000" dirty="0"/>
              <a:t>co z tego </a:t>
            </a:r>
            <a:r>
              <a:rPr lang="pl-PL" sz="4000" dirty="0" smtClean="0"/>
              <a:t>wynika</a:t>
            </a:r>
            <a:r>
              <a:rPr lang="en-US" sz="4000" dirty="0" smtClean="0"/>
              <a:t>.</a:t>
            </a:r>
            <a:endParaRPr lang="pl-PL" sz="2800" dirty="0" smtClean="0">
              <a:solidFill>
                <a:srgbClr val="FFC000"/>
              </a:solidFill>
              <a:latin typeface="Arial Unicode MS" pitchFamily="34" charset="-128"/>
            </a:endParaRPr>
          </a:p>
        </p:txBody>
      </p:sp>
      <p:sp>
        <p:nvSpPr>
          <p:cNvPr id="4099" name="Rectangle 3"/>
          <p:cNvSpPr>
            <a:spLocks noGrp="1" noChangeArrowheads="1"/>
          </p:cNvSpPr>
          <p:nvPr>
            <p:ph type="subTitle" idx="1"/>
          </p:nvPr>
        </p:nvSpPr>
        <p:spPr>
          <a:xfrm>
            <a:off x="539750" y="3213100"/>
            <a:ext cx="8064500" cy="3529013"/>
          </a:xfrm>
        </p:spPr>
        <p:txBody>
          <a:bodyPr/>
          <a:lstStyle/>
          <a:p>
            <a:pPr eaLnBrk="1" hangingPunct="1">
              <a:lnSpc>
                <a:spcPct val="90000"/>
              </a:lnSpc>
              <a:defRPr/>
            </a:pPr>
            <a:r>
              <a:rPr lang="en-US" sz="3200" dirty="0" err="1" smtClean="0">
                <a:effectLst>
                  <a:outerShdw blurRad="38100" dist="38100" dir="2700000" algn="tl">
                    <a:srgbClr val="000000"/>
                  </a:outerShdw>
                </a:effectLst>
                <a:latin typeface="Arial Unicode MS" pitchFamily="34" charset="-128"/>
              </a:rPr>
              <a:t>Włodzisław</a:t>
            </a:r>
            <a:r>
              <a:rPr lang="en-US" sz="3200" dirty="0" smtClean="0">
                <a:effectLst>
                  <a:outerShdw blurRad="38100" dist="38100" dir="2700000" algn="tl">
                    <a:srgbClr val="000000"/>
                  </a:outerShdw>
                </a:effectLst>
                <a:latin typeface="Arial Unicode MS" pitchFamily="34" charset="-128"/>
              </a:rPr>
              <a:t> </a:t>
            </a:r>
            <a:r>
              <a:rPr lang="en-US" sz="3200" dirty="0" err="1" smtClean="0">
                <a:effectLst>
                  <a:outerShdw blurRad="38100" dist="38100" dir="2700000" algn="tl">
                    <a:srgbClr val="000000"/>
                  </a:outerShdw>
                </a:effectLst>
                <a:latin typeface="Arial Unicode MS" pitchFamily="34" charset="-128"/>
              </a:rPr>
              <a:t>Duch</a:t>
            </a:r>
            <a:endParaRPr lang="en-US" sz="3200" dirty="0" smtClean="0">
              <a:effectLst>
                <a:outerShdw blurRad="38100" dist="38100" dir="2700000" algn="tl">
                  <a:srgbClr val="000000"/>
                </a:outerShdw>
              </a:effectLst>
              <a:latin typeface="Arial Unicode MS" pitchFamily="34" charset="-128"/>
            </a:endParaRPr>
          </a:p>
          <a:p>
            <a:pPr eaLnBrk="1" hangingPunct="1">
              <a:lnSpc>
                <a:spcPct val="90000"/>
              </a:lnSpc>
              <a:defRPr/>
            </a:pPr>
            <a:r>
              <a:rPr lang="en-US" sz="1000" dirty="0" smtClean="0">
                <a:effectLst>
                  <a:outerShdw blurRad="38100" dist="38100" dir="2700000" algn="tl">
                    <a:srgbClr val="000000"/>
                  </a:outerShdw>
                </a:effectLst>
                <a:latin typeface="Arial Unicode MS" pitchFamily="34" charset="-128"/>
              </a:rPr>
              <a:t/>
            </a:r>
            <a:br>
              <a:rPr lang="en-US" sz="1000" dirty="0" smtClean="0">
                <a:effectLst>
                  <a:outerShdw blurRad="38100" dist="38100" dir="2700000" algn="tl">
                    <a:srgbClr val="000000"/>
                  </a:outerShdw>
                </a:effectLst>
                <a:latin typeface="Arial Unicode MS" pitchFamily="34" charset="-128"/>
              </a:rPr>
            </a:br>
            <a:r>
              <a:rPr lang="pl-PL" sz="2400" dirty="0" smtClean="0">
                <a:effectLst>
                  <a:outerShdw blurRad="38100" dist="38100" dir="2700000" algn="tl">
                    <a:srgbClr val="000000"/>
                  </a:outerShdw>
                </a:effectLst>
                <a:latin typeface="Arial Unicode MS" pitchFamily="34" charset="-128"/>
              </a:rPr>
              <a:t>Katedra Informatyki Stosowanej</a:t>
            </a:r>
            <a:r>
              <a:rPr lang="en-US" sz="2400" dirty="0" smtClean="0">
                <a:effectLst>
                  <a:outerShdw blurRad="38100" dist="38100" dir="2700000" algn="tl">
                    <a:srgbClr val="000000"/>
                  </a:outerShdw>
                </a:effectLst>
                <a:latin typeface="Arial Unicode MS" pitchFamily="34" charset="-128"/>
              </a:rPr>
              <a:t> UMK</a:t>
            </a:r>
            <a:br>
              <a:rPr lang="en-US" sz="2400" dirty="0" smtClean="0">
                <a:effectLst>
                  <a:outerShdw blurRad="38100" dist="38100" dir="2700000" algn="tl">
                    <a:srgbClr val="000000"/>
                  </a:outerShdw>
                </a:effectLst>
                <a:latin typeface="Arial Unicode MS" pitchFamily="34" charset="-128"/>
              </a:rPr>
            </a:br>
            <a:endParaRPr lang="pl-PL" sz="1000" dirty="0" smtClean="0">
              <a:effectLst>
                <a:outerShdw blurRad="38100" dist="38100" dir="2700000" algn="tl">
                  <a:srgbClr val="000000"/>
                </a:outerShdw>
              </a:effectLst>
              <a:latin typeface="Arial Unicode MS" pitchFamily="34" charset="-128"/>
            </a:endParaRPr>
          </a:p>
          <a:p>
            <a:pPr>
              <a:defRPr/>
            </a:pPr>
            <a:r>
              <a:rPr lang="en-US" sz="2400" dirty="0" smtClean="0">
                <a:effectLst>
                  <a:outerShdw blurRad="38100" dist="38100" dir="2700000" algn="tl">
                    <a:srgbClr val="000000"/>
                  </a:outerShdw>
                </a:effectLst>
                <a:latin typeface="Arial Unicode MS" pitchFamily="34" charset="-128"/>
              </a:rPr>
              <a:t>School </a:t>
            </a:r>
            <a:r>
              <a:rPr lang="en-US" sz="2400" dirty="0">
                <a:effectLst>
                  <a:outerShdw blurRad="38100" dist="38100" dir="2700000" algn="tl">
                    <a:srgbClr val="000000"/>
                  </a:outerShdw>
                </a:effectLst>
                <a:latin typeface="Arial Unicode MS" pitchFamily="34" charset="-128"/>
              </a:rPr>
              <a:t>of </a:t>
            </a:r>
            <a:r>
              <a:rPr lang="en-US" sz="2400" dirty="0" smtClean="0">
                <a:effectLst>
                  <a:outerShdw blurRad="38100" dist="38100" dir="2700000" algn="tl">
                    <a:srgbClr val="000000"/>
                  </a:outerShdw>
                </a:effectLst>
                <a:latin typeface="Arial Unicode MS" pitchFamily="34" charset="-128"/>
              </a:rPr>
              <a:t>Comp. Engineering</a:t>
            </a:r>
            <a:r>
              <a:rPr lang="pl-PL" sz="2400" dirty="0">
                <a:effectLst>
                  <a:outerShdw blurRad="38100" dist="38100" dir="2700000" algn="tl">
                    <a:srgbClr val="000000"/>
                  </a:outerShdw>
                </a:effectLst>
                <a:latin typeface="Arial Unicode MS" pitchFamily="34" charset="-128"/>
              </a:rPr>
              <a:t>, </a:t>
            </a:r>
            <a:r>
              <a:rPr lang="pl-PL" sz="2400" dirty="0" smtClean="0">
                <a:effectLst>
                  <a:outerShdw blurRad="38100" dist="38100" dir="2700000" algn="tl">
                    <a:srgbClr val="000000"/>
                  </a:outerShdw>
                </a:effectLst>
                <a:latin typeface="Arial Unicode MS" pitchFamily="34" charset="-128"/>
              </a:rPr>
              <a:t/>
            </a:r>
            <a:br>
              <a:rPr lang="pl-PL" sz="2400" dirty="0" smtClean="0">
                <a:effectLst>
                  <a:outerShdw blurRad="38100" dist="38100" dir="2700000" algn="tl">
                    <a:srgbClr val="000000"/>
                  </a:outerShdw>
                </a:effectLst>
                <a:latin typeface="Arial Unicode MS" pitchFamily="34" charset="-128"/>
              </a:rPr>
            </a:br>
            <a:r>
              <a:rPr lang="pl-PL" sz="2400" dirty="0" smtClean="0">
                <a:effectLst>
                  <a:outerShdw blurRad="38100" dist="38100" dir="2700000" algn="tl">
                    <a:srgbClr val="000000"/>
                  </a:outerShdw>
                </a:effectLst>
                <a:latin typeface="Arial Unicode MS" pitchFamily="34" charset="-128"/>
              </a:rPr>
              <a:t>Nanyang </a:t>
            </a:r>
            <a:r>
              <a:rPr lang="en-US" sz="2400" dirty="0">
                <a:effectLst>
                  <a:outerShdw blurRad="38100" dist="38100" dir="2700000" algn="tl">
                    <a:srgbClr val="000000"/>
                  </a:outerShdw>
                </a:effectLst>
                <a:latin typeface="Arial Unicode MS" pitchFamily="34" charset="-128"/>
              </a:rPr>
              <a:t>Technological University, </a:t>
            </a:r>
            <a:r>
              <a:rPr lang="en-US" sz="2400" dirty="0" err="1" smtClean="0">
                <a:effectLst>
                  <a:outerShdw blurRad="38100" dist="38100" dir="2700000" algn="tl">
                    <a:srgbClr val="000000"/>
                  </a:outerShdw>
                </a:effectLst>
                <a:latin typeface="Arial Unicode MS" pitchFamily="34" charset="-128"/>
              </a:rPr>
              <a:t>Singap</a:t>
            </a:r>
            <a:r>
              <a:rPr lang="pl-PL" sz="2400" dirty="0" err="1" smtClean="0">
                <a:effectLst>
                  <a:outerShdw blurRad="38100" dist="38100" dir="2700000" algn="tl">
                    <a:srgbClr val="000000"/>
                  </a:outerShdw>
                </a:effectLst>
                <a:latin typeface="Arial Unicode MS" pitchFamily="34" charset="-128"/>
              </a:rPr>
              <a:t>ur</a:t>
            </a:r>
            <a:endParaRPr lang="en-US" sz="2400" dirty="0">
              <a:effectLst>
                <a:outerShdw blurRad="38100" dist="38100" dir="2700000" algn="tl">
                  <a:srgbClr val="000000"/>
                </a:outerShdw>
              </a:effectLst>
              <a:latin typeface="Arial Unicode MS" pitchFamily="34" charset="-128"/>
            </a:endParaRPr>
          </a:p>
          <a:p>
            <a:pPr eaLnBrk="1" hangingPunct="1">
              <a:lnSpc>
                <a:spcPct val="90000"/>
              </a:lnSpc>
              <a:defRPr/>
            </a:pPr>
            <a:endParaRPr lang="en-US" sz="1000" dirty="0" smtClean="0">
              <a:effectLst>
                <a:outerShdw blurRad="38100" dist="38100" dir="2700000" algn="tl">
                  <a:srgbClr val="000000"/>
                </a:outerShdw>
              </a:effectLst>
              <a:latin typeface="Arial Unicode MS" pitchFamily="34" charset="-128"/>
            </a:endParaRPr>
          </a:p>
          <a:p>
            <a:pPr eaLnBrk="1" hangingPunct="1">
              <a:lnSpc>
                <a:spcPct val="90000"/>
              </a:lnSpc>
              <a:defRPr/>
            </a:pPr>
            <a:r>
              <a:rPr lang="en-US" sz="2400" dirty="0" smtClean="0">
                <a:effectLst>
                  <a:outerShdw blurRad="38100" dist="38100" dir="2700000" algn="tl">
                    <a:srgbClr val="000000"/>
                  </a:outerShdw>
                </a:effectLst>
                <a:latin typeface="Arial Unicode MS" pitchFamily="34" charset="-128"/>
              </a:rPr>
              <a:t>Google: </a:t>
            </a:r>
            <a:r>
              <a:rPr lang="pl-PL" sz="2400" dirty="0" smtClean="0">
                <a:effectLst>
                  <a:outerShdw blurRad="38100" dist="38100" dir="2700000" algn="tl">
                    <a:srgbClr val="000000"/>
                  </a:outerShdw>
                </a:effectLst>
                <a:latin typeface="Arial Unicode MS" pitchFamily="34" charset="-128"/>
              </a:rPr>
              <a:t>W </a:t>
            </a:r>
            <a:r>
              <a:rPr lang="en-US" sz="2400" dirty="0" smtClean="0">
                <a:effectLst>
                  <a:outerShdw blurRad="38100" dist="38100" dir="2700000" algn="tl">
                    <a:srgbClr val="000000"/>
                  </a:outerShdw>
                </a:effectLst>
                <a:latin typeface="Arial Unicode MS" pitchFamily="34" charset="-128"/>
              </a:rPr>
              <a:t>Duch</a:t>
            </a:r>
            <a:br>
              <a:rPr lang="en-US" sz="2400" dirty="0" smtClean="0">
                <a:effectLst>
                  <a:outerShdw blurRad="38100" dist="38100" dir="2700000" algn="tl">
                    <a:srgbClr val="000000"/>
                  </a:outerShdw>
                </a:effectLst>
                <a:latin typeface="Arial Unicode MS" pitchFamily="34" charset="-128"/>
              </a:rPr>
            </a:br>
            <a:r>
              <a:rPr lang="en-US" sz="1000" dirty="0" smtClean="0">
                <a:effectLst>
                  <a:outerShdw blurRad="38100" dist="38100" dir="2700000" algn="tl">
                    <a:srgbClr val="000000"/>
                  </a:outerShdw>
                </a:effectLst>
                <a:latin typeface="Arial Unicode MS" pitchFamily="34" charset="-128"/>
              </a:rPr>
              <a:t/>
            </a:r>
            <a:br>
              <a:rPr lang="en-US" sz="1000" dirty="0" smtClean="0">
                <a:effectLst>
                  <a:outerShdw blurRad="38100" dist="38100" dir="2700000" algn="tl">
                    <a:srgbClr val="000000"/>
                  </a:outerShdw>
                </a:effectLst>
                <a:latin typeface="Arial Unicode MS" pitchFamily="34" charset="-128"/>
              </a:rPr>
            </a:br>
            <a:endParaRPr lang="pl-PL" sz="1000" dirty="0" smtClean="0">
              <a:effectLst>
                <a:outerShdw blurRad="38100" dist="38100" dir="2700000" algn="tl">
                  <a:srgbClr val="000000"/>
                </a:outerShdw>
              </a:effectLst>
              <a:latin typeface="Arial Unicode MS" pitchFamily="34" charset="-128"/>
            </a:endParaRPr>
          </a:p>
          <a:p>
            <a:pPr eaLnBrk="1" hangingPunct="1">
              <a:lnSpc>
                <a:spcPct val="90000"/>
              </a:lnSpc>
              <a:defRPr/>
            </a:pPr>
            <a:endParaRPr lang="en-US" sz="1000" dirty="0" smtClean="0">
              <a:effectLst>
                <a:outerShdw blurRad="38100" dist="38100" dir="2700000" algn="tl">
                  <a:srgbClr val="000000"/>
                </a:outerShdw>
              </a:effectLst>
              <a:latin typeface="Arial Unicode MS" pitchFamily="34" charset="-128"/>
            </a:endParaRPr>
          </a:p>
          <a:p>
            <a:pPr algn="r" eaLnBrk="1" hangingPunct="1">
              <a:lnSpc>
                <a:spcPct val="90000"/>
              </a:lnSpc>
              <a:defRPr/>
            </a:pPr>
            <a:r>
              <a:rPr lang="pl-PL" dirty="0" smtClean="0"/>
              <a:t>IF UMK</a:t>
            </a:r>
            <a:r>
              <a:rPr lang="pl-PL" dirty="0" smtClean="0">
                <a:effectLst>
                  <a:outerShdw blurRad="38100" dist="38100" dir="2700000" algn="tl">
                    <a:srgbClr val="000000"/>
                  </a:outerShdw>
                </a:effectLst>
                <a:latin typeface="Arial Unicode MS" pitchFamily="34" charset="-128"/>
              </a:rPr>
              <a:t> 27.05.20</a:t>
            </a:r>
            <a:r>
              <a:rPr lang="en-US" dirty="0" smtClean="0">
                <a:effectLst>
                  <a:outerShdw blurRad="38100" dist="38100" dir="2700000" algn="tl">
                    <a:srgbClr val="000000"/>
                  </a:outerShdw>
                </a:effectLst>
                <a:latin typeface="Arial Unicode MS" pitchFamily="34" charset="-128"/>
              </a:rPr>
              <a:t>1</a:t>
            </a:r>
            <a:r>
              <a:rPr lang="pl-PL" dirty="0" smtClean="0">
                <a:effectLst>
                  <a:outerShdw blurRad="38100" dist="38100" dir="2700000" algn="tl">
                    <a:srgbClr val="000000"/>
                  </a:outerShdw>
                </a:effectLst>
                <a:latin typeface="Arial Unicode MS" pitchFamily="34" charset="-128"/>
              </a:rPr>
              <a:t>1</a:t>
            </a:r>
          </a:p>
          <a:p>
            <a:pPr eaLnBrk="1" hangingPunct="1">
              <a:lnSpc>
                <a:spcPct val="90000"/>
              </a:lnSpc>
              <a:defRPr/>
            </a:pPr>
            <a:endParaRPr lang="en-US" dirty="0" smtClean="0">
              <a:effectLst>
                <a:outerShdw blurRad="38100" dist="38100" dir="2700000" algn="tl">
                  <a:srgbClr val="000000"/>
                </a:outerShdw>
              </a:effectLst>
              <a:latin typeface="Arial Unicode MS" pitchFamily="34" charset="-128"/>
            </a:endParaRPr>
          </a:p>
        </p:txBody>
      </p:sp>
      <p:pic>
        <p:nvPicPr>
          <p:cNvPr id="17412" name="Picture 1030" descr="duch-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2871788"/>
            <a:ext cx="1428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31" descr="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134143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871788"/>
            <a:ext cx="12668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6513" y="1341438"/>
            <a:ext cx="1143000" cy="14605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85800" y="350838"/>
            <a:ext cx="7772400" cy="563562"/>
          </a:xfrm>
        </p:spPr>
        <p:txBody>
          <a:bodyPr/>
          <a:lstStyle/>
          <a:p>
            <a:pPr eaLnBrk="1" hangingPunct="1">
              <a:defRPr/>
            </a:pPr>
            <a:r>
              <a:rPr lang="pl-PL" sz="3200" dirty="0" smtClean="0"/>
              <a:t>A-nie B</a:t>
            </a:r>
            <a:endParaRPr lang="en-US" sz="3200" dirty="0" smtClean="0"/>
          </a:p>
        </p:txBody>
      </p:sp>
      <p:sp>
        <p:nvSpPr>
          <p:cNvPr id="29699" name="Rectangle 3"/>
          <p:cNvSpPr>
            <a:spLocks noGrp="1" noChangeArrowheads="1"/>
          </p:cNvSpPr>
          <p:nvPr>
            <p:ph type="body" sz="half" idx="1"/>
          </p:nvPr>
        </p:nvSpPr>
        <p:spPr>
          <a:xfrm>
            <a:off x="539750" y="1052513"/>
            <a:ext cx="8496300" cy="2376487"/>
          </a:xfrm>
        </p:spPr>
        <p:txBody>
          <a:bodyPr/>
          <a:lstStyle/>
          <a:p>
            <a:pPr marL="0" indent="0" eaLnBrk="1" hangingPunct="1">
              <a:spcBef>
                <a:spcPts val="600"/>
              </a:spcBef>
              <a:buFontTx/>
              <a:buNone/>
            </a:pPr>
            <a:r>
              <a:rPr lang="pl-PL" sz="2000" dirty="0" smtClean="0"/>
              <a:t>Zabawka (jedzenie) chowana jest w pudełku A i po krótkiej przerwie dziecko (zwierzę) może ją stamtąd wyciągnąć. Po kilku powtórzeniach w A zabawka chowana jest w miejscu B; dzieci szukają nadal w A, chociaż patrzą na B!  </a:t>
            </a:r>
          </a:p>
          <a:p>
            <a:pPr marL="0" indent="0" eaLnBrk="1" hangingPunct="1">
              <a:spcBef>
                <a:spcPts val="600"/>
              </a:spcBef>
              <a:buFontTx/>
              <a:buNone/>
            </a:pPr>
            <a:r>
              <a:rPr lang="pl-PL" sz="2000" dirty="0" smtClean="0"/>
              <a:t>Takie efekty obserwuje się w rozwijającym się mózgu dzieci ~ 8  miesięcznych (Piaget 1954), doświadczenia robiono też na zwierzętach. </a:t>
            </a:r>
          </a:p>
          <a:p>
            <a:pPr marL="0" indent="0" eaLnBrk="1" hangingPunct="1">
              <a:spcBef>
                <a:spcPts val="600"/>
              </a:spcBef>
              <a:buFontTx/>
              <a:buNone/>
            </a:pPr>
            <a:r>
              <a:rPr lang="pl-PL" sz="2000" dirty="0"/>
              <a:t>Interakcje pomiędzy pamięcią aktywną i synaptyczną - wagi już się zmieniły ale pamięć aktywna jest w innym stanie: co zwycięży? </a:t>
            </a:r>
            <a:endParaRPr lang="pl-PL" sz="2000" dirty="0" smtClean="0"/>
          </a:p>
        </p:txBody>
      </p:sp>
      <p:sp>
        <p:nvSpPr>
          <p:cNvPr id="29700" name="Rectangle 7"/>
          <p:cNvSpPr>
            <a:spLocks noChangeArrowheads="1"/>
          </p:cNvSpPr>
          <p:nvPr/>
        </p:nvSpPr>
        <p:spPr bwMode="auto">
          <a:xfrm>
            <a:off x="509257" y="3500438"/>
            <a:ext cx="46085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buClr>
                <a:schemeClr val="tx2"/>
              </a:buClr>
              <a:buSzPct val="115000"/>
            </a:pPr>
            <a:r>
              <a:rPr lang="pl-PL" sz="2000" dirty="0">
                <a:latin typeface="Calibri" pitchFamily="34" charset="0"/>
                <a:cs typeface="Calibri" pitchFamily="34" charset="0"/>
              </a:rPr>
              <a:t>Pamięć aktywna nie działa u dzieci równie sprawnie co synaptyczna, </a:t>
            </a:r>
            <a:r>
              <a:rPr lang="pl-PL" sz="2000" dirty="0" err="1">
                <a:latin typeface="Calibri" pitchFamily="34" charset="0"/>
                <a:cs typeface="Calibri" pitchFamily="34" charset="0"/>
              </a:rPr>
              <a:t>lezje</a:t>
            </a:r>
            <a:r>
              <a:rPr lang="pl-PL" sz="2000" dirty="0">
                <a:latin typeface="Calibri" pitchFamily="34" charset="0"/>
                <a:cs typeface="Calibri" pitchFamily="34" charset="0"/>
              </a:rPr>
              <a:t> w okolicach kory przedczołowej wywołują u dorosłych ludzi i rezusów podobne efekty. </a:t>
            </a:r>
          </a:p>
          <a:p>
            <a:pPr>
              <a:spcBef>
                <a:spcPts val="600"/>
              </a:spcBef>
              <a:buClr>
                <a:schemeClr val="tx2"/>
              </a:buClr>
              <a:buSzPct val="115000"/>
            </a:pPr>
            <a:r>
              <a:rPr lang="pl-PL" sz="2000" dirty="0">
                <a:latin typeface="Calibri" pitchFamily="34" charset="0"/>
                <a:cs typeface="Calibri" pitchFamily="34" charset="0"/>
              </a:rPr>
              <a:t>Dzieci robią mniej błędów patrząc w kierunku miejsca, gdzie schowano zabawkę, niż sięgając po nią. </a:t>
            </a:r>
            <a:r>
              <a:rPr lang="pl-PL" sz="2000" dirty="0" smtClean="0">
                <a:latin typeface="Calibri" pitchFamily="34" charset="0"/>
                <a:cs typeface="Calibri" pitchFamily="34" charset="0"/>
              </a:rPr>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Jest </a:t>
            </a:r>
            <a:r>
              <a:rPr lang="pl-PL" sz="2000" dirty="0">
                <a:latin typeface="Calibri" pitchFamily="34" charset="0"/>
                <a:cs typeface="Calibri" pitchFamily="34" charset="0"/>
              </a:rPr>
              <a:t>wiele interesujących wariantów tego typu doświadczeń i </a:t>
            </a:r>
            <a:r>
              <a:rPr lang="pl-PL" sz="2000" dirty="0" smtClean="0">
                <a:latin typeface="Calibri" pitchFamily="34" charset="0"/>
                <a:cs typeface="Calibri" pitchFamily="34" charset="0"/>
              </a:rPr>
              <a:t>prób wyjaśnień na </a:t>
            </a:r>
            <a:r>
              <a:rPr lang="pl-PL" sz="2000" dirty="0">
                <a:latin typeface="Calibri" pitchFamily="34" charset="0"/>
                <a:cs typeface="Calibri" pitchFamily="34" charset="0"/>
              </a:rPr>
              <a:t>różnym poziomie.</a:t>
            </a:r>
            <a:endParaRPr lang="pl-PL" sz="1000" dirty="0">
              <a:latin typeface="Calibri" pitchFamily="34" charset="0"/>
              <a:cs typeface="Calibri" pitchFamily="34" charset="0"/>
            </a:endParaRPr>
          </a:p>
        </p:txBody>
      </p:sp>
      <p:pic>
        <p:nvPicPr>
          <p:cNvPr id="2970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003" y="3727450"/>
            <a:ext cx="3978275"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17096625"/>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Co wie dorosły?</a:t>
            </a:r>
          </a:p>
        </p:txBody>
      </p:sp>
      <p:sp>
        <p:nvSpPr>
          <p:cNvPr id="34819" name="Rectangle 3"/>
          <p:cNvSpPr>
            <a:spLocks noChangeArrowheads="1"/>
          </p:cNvSpPr>
          <p:nvPr/>
        </p:nvSpPr>
        <p:spPr bwMode="auto">
          <a:xfrm>
            <a:off x="493711" y="1196752"/>
            <a:ext cx="8326759" cy="11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Na obrazku częstość </a:t>
            </a:r>
            <a:r>
              <a:rPr lang="pl-PL" sz="2000" dirty="0">
                <a:latin typeface="Calibri" pitchFamily="34" charset="0"/>
                <a:cs typeface="Calibri" pitchFamily="34" charset="0"/>
              </a:rPr>
              <a:t>przyznawania przepustki </a:t>
            </a:r>
            <a:r>
              <a:rPr lang="pl-PL" sz="2000" dirty="0" smtClean="0">
                <a:latin typeface="Calibri" pitchFamily="34" charset="0"/>
                <a:cs typeface="Calibri" pitchFamily="34" charset="0"/>
              </a:rPr>
              <a:t> w zależności od pory dnia dla 1000 </a:t>
            </a:r>
            <a:r>
              <a:rPr lang="pl-PL" sz="2000" dirty="0">
                <a:latin typeface="Calibri" pitchFamily="34" charset="0"/>
                <a:cs typeface="Calibri" pitchFamily="34" charset="0"/>
              </a:rPr>
              <a:t>decyzji </a:t>
            </a:r>
            <a:r>
              <a:rPr lang="pl-PL" sz="2000" dirty="0" smtClean="0">
                <a:latin typeface="Calibri" pitchFamily="34" charset="0"/>
                <a:cs typeface="Calibri" pitchFamily="34" charset="0"/>
              </a:rPr>
              <a:t>8 sędziów </a:t>
            </a:r>
            <a:r>
              <a:rPr lang="pl-PL" sz="2000" dirty="0">
                <a:latin typeface="Calibri" pitchFamily="34" charset="0"/>
                <a:cs typeface="Calibri" pitchFamily="34" charset="0"/>
              </a:rPr>
              <a:t>izraelskich z 20-letnim stażem pracy </a:t>
            </a:r>
            <a:r>
              <a:rPr lang="pl-PL" sz="2000" dirty="0" smtClean="0">
                <a:latin typeface="Calibri" pitchFamily="34" charset="0"/>
                <a:cs typeface="Calibri" pitchFamily="34" charset="0"/>
              </a:rPr>
              <a:t>(S. </a:t>
            </a:r>
            <a:r>
              <a:rPr lang="pl-PL" sz="2000" dirty="0" err="1" smtClean="0">
                <a:latin typeface="Calibri" pitchFamily="34" charset="0"/>
                <a:cs typeface="Calibri" pitchFamily="34" charset="0"/>
              </a:rPr>
              <a:t>Danziger</a:t>
            </a:r>
            <a:r>
              <a:rPr lang="pl-PL" sz="2000" dirty="0">
                <a:latin typeface="Calibri" pitchFamily="34" charset="0"/>
                <a:cs typeface="Calibri" pitchFamily="34" charset="0"/>
              </a:rPr>
              <a:t>, </a:t>
            </a:r>
            <a:r>
              <a:rPr lang="pl-PL" sz="2000" dirty="0" smtClean="0">
                <a:latin typeface="Calibri" pitchFamily="34" charset="0"/>
                <a:cs typeface="Calibri" pitchFamily="34" charset="0"/>
              </a:rPr>
              <a:t>www.pnas.org/</a:t>
            </a:r>
            <a:r>
              <a:rPr lang="pl-PL" sz="2000" dirty="0" err="1" smtClean="0">
                <a:latin typeface="Calibri" pitchFamily="34" charset="0"/>
                <a:cs typeface="Calibri" pitchFamily="34" charset="0"/>
              </a:rPr>
              <a:t>cgi</a:t>
            </a:r>
            <a:r>
              <a:rPr lang="pl-PL" sz="2000" dirty="0" smtClean="0">
                <a:latin typeface="Calibri" pitchFamily="34" charset="0"/>
                <a:cs typeface="Calibri" pitchFamily="34" charset="0"/>
              </a:rPr>
              <a:t>/doi/10.1073/pnas.1018033108, </a:t>
            </a:r>
            <a:r>
              <a:rPr lang="pl-PL" sz="2000" dirty="0">
                <a:latin typeface="Calibri" pitchFamily="34" charset="0"/>
                <a:cs typeface="Calibri" pitchFamily="34" charset="0"/>
              </a:rPr>
              <a:t>2011). </a:t>
            </a:r>
            <a:endParaRPr lang="pl-PL" sz="2000" dirty="0" smtClean="0">
              <a:latin typeface="Calibri" pitchFamily="34" charset="0"/>
              <a:cs typeface="Calibri" pitchFamily="34" charset="0"/>
            </a:endParaRP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958" y="2328885"/>
            <a:ext cx="4124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646112" y="5157192"/>
            <a:ext cx="832675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Przypadkowe osoby pytane, gdzie jest ulica Walentynkowa okazały się dwa razy bardziej skłonne do udzielenia pomocy minutę po zadaniu tego pytania, niż osoby pytanie o ulicę Martina (</a:t>
            </a:r>
            <a:r>
              <a:rPr lang="pl-PL" sz="2000" dirty="0" err="1">
                <a:latin typeface="Calibri" pitchFamily="34" charset="0"/>
                <a:cs typeface="Calibri" pitchFamily="34" charset="0"/>
              </a:rPr>
              <a:t>Baumeister</a:t>
            </a:r>
            <a:r>
              <a:rPr lang="pl-PL" sz="2000" dirty="0">
                <a:latin typeface="Calibri" pitchFamily="34" charset="0"/>
                <a:cs typeface="Calibri" pitchFamily="34" charset="0"/>
              </a:rPr>
              <a:t> i </a:t>
            </a:r>
            <a:r>
              <a:rPr lang="pl-PL" sz="2000" dirty="0" err="1">
                <a:latin typeface="Calibri" pitchFamily="34" charset="0"/>
                <a:cs typeface="Calibri" pitchFamily="34" charset="0"/>
              </a:rPr>
              <a:t>inn</a:t>
            </a:r>
            <a:r>
              <a:rPr lang="pl-PL" sz="2000" dirty="0">
                <a:latin typeface="Calibri" pitchFamily="34" charset="0"/>
                <a:cs typeface="Calibri" pitchFamily="34" charset="0"/>
              </a:rPr>
              <a:t>, </a:t>
            </a:r>
            <a:r>
              <a:rPr lang="pl-PL" sz="2000" dirty="0" err="1">
                <a:latin typeface="Calibri" pitchFamily="34" charset="0"/>
                <a:cs typeface="Calibri" pitchFamily="34" charset="0"/>
              </a:rPr>
              <a:t>Personality</a:t>
            </a:r>
            <a:r>
              <a:rPr lang="pl-PL" sz="2000" dirty="0">
                <a:latin typeface="Calibri" pitchFamily="34" charset="0"/>
                <a:cs typeface="Calibri" pitchFamily="34" charset="0"/>
              </a:rPr>
              <a:t> and </a:t>
            </a:r>
            <a:r>
              <a:rPr lang="pl-PL" sz="2000" dirty="0" err="1">
                <a:latin typeface="Calibri" pitchFamily="34" charset="0"/>
                <a:cs typeface="Calibri" pitchFamily="34" charset="0"/>
              </a:rPr>
              <a:t>Social</a:t>
            </a:r>
            <a:r>
              <a:rPr lang="pl-PL" sz="2000" dirty="0">
                <a:latin typeface="Calibri" pitchFamily="34" charset="0"/>
                <a:cs typeface="Calibri" pitchFamily="34" charset="0"/>
              </a:rPr>
              <a:t> </a:t>
            </a:r>
            <a:r>
              <a:rPr lang="pl-PL" sz="2000" dirty="0" err="1">
                <a:latin typeface="Calibri" pitchFamily="34" charset="0"/>
                <a:cs typeface="Calibri" pitchFamily="34" charset="0"/>
              </a:rPr>
              <a:t>Psychology</a:t>
            </a:r>
            <a:r>
              <a:rPr lang="pl-PL" sz="2000" dirty="0">
                <a:latin typeface="Calibri" pitchFamily="34" charset="0"/>
                <a:cs typeface="Calibri" pitchFamily="34" charset="0"/>
              </a:rPr>
              <a:t> </a:t>
            </a:r>
            <a:r>
              <a:rPr lang="pl-PL" sz="2000" dirty="0" err="1">
                <a:latin typeface="Calibri" pitchFamily="34" charset="0"/>
                <a:cs typeface="Calibri" pitchFamily="34" charset="0"/>
              </a:rPr>
              <a:t>Bulletin</a:t>
            </a:r>
            <a:r>
              <a:rPr lang="pl-PL" sz="2000" dirty="0">
                <a:latin typeface="Calibri" pitchFamily="34" charset="0"/>
                <a:cs typeface="Calibri" pitchFamily="34" charset="0"/>
              </a:rPr>
              <a:t>, 35, 260-268, 2009).</a:t>
            </a:r>
          </a:p>
        </p:txBody>
      </p:sp>
      <p:sp>
        <p:nvSpPr>
          <p:cNvPr id="9" name="Rectangle 3"/>
          <p:cNvSpPr>
            <a:spLocks noChangeArrowheads="1"/>
          </p:cNvSpPr>
          <p:nvPr/>
        </p:nvSpPr>
        <p:spPr bwMode="auto">
          <a:xfrm>
            <a:off x="507629" y="2852936"/>
            <a:ext cx="3992364"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Kiedy szansa na przepustkę spada do zera trzeba nakarmić sędziego!</a:t>
            </a:r>
            <a:endParaRPr lang="pl-PL" sz="2000" dirty="0">
              <a:latin typeface="Calibri" pitchFamily="34" charset="0"/>
              <a:cs typeface="Calibri" pitchFamily="34" charset="0"/>
            </a:endParaRPr>
          </a:p>
        </p:txBody>
      </p:sp>
    </p:spTree>
    <p:extLst>
      <p:ext uri="{BB962C8B-B14F-4D97-AF65-F5344CB8AC3E}">
        <p14:creationId xmlns:p14="http://schemas.microsoft.com/office/powerpoint/2010/main" val="2941163407"/>
      </p:ext>
    </p:extLst>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333375"/>
            <a:ext cx="6110287" cy="685800"/>
          </a:xfrm>
          <a:effectLst/>
        </p:spPr>
        <p:txBody>
          <a:bodyPr/>
          <a:lstStyle/>
          <a:p>
            <a:pPr eaLnBrk="1" hangingPunct="1">
              <a:defRPr/>
            </a:pPr>
            <a:r>
              <a:rPr lang="pl-PL" sz="4000" dirty="0" smtClean="0">
                <a:latin typeface="+mj-lt"/>
              </a:rPr>
              <a:t>Nieświadome wybory</a:t>
            </a:r>
          </a:p>
        </p:txBody>
      </p:sp>
      <p:sp>
        <p:nvSpPr>
          <p:cNvPr id="34819" name="Rectangle 3"/>
          <p:cNvSpPr>
            <a:spLocks noChangeArrowheads="1"/>
          </p:cNvSpPr>
          <p:nvPr/>
        </p:nvSpPr>
        <p:spPr bwMode="auto">
          <a:xfrm>
            <a:off x="611188" y="1355725"/>
            <a:ext cx="8059737"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300"/>
              </a:spcAft>
              <a:buClr>
                <a:srgbClr val="FFC000"/>
              </a:buClr>
              <a:defRPr/>
            </a:pPr>
            <a:r>
              <a:rPr lang="pl-PL" sz="2000" dirty="0" err="1">
                <a:solidFill>
                  <a:schemeClr val="bg1"/>
                </a:solidFill>
                <a:latin typeface="+mn-lt"/>
                <a:cs typeface="Calibri" pitchFamily="34" charset="0"/>
              </a:rPr>
              <a:t>Nijmegen</a:t>
            </a:r>
            <a:r>
              <a:rPr lang="pl-PL" sz="2000" dirty="0">
                <a:solidFill>
                  <a:schemeClr val="bg1"/>
                </a:solidFill>
                <a:latin typeface="+mn-lt"/>
                <a:cs typeface="Calibri" pitchFamily="34" charset="0"/>
              </a:rPr>
              <a:t> </a:t>
            </a:r>
            <a:r>
              <a:rPr lang="pl-PL" sz="2000" dirty="0" err="1">
                <a:solidFill>
                  <a:schemeClr val="bg1"/>
                </a:solidFill>
                <a:latin typeface="+mn-lt"/>
                <a:cs typeface="Calibri" pitchFamily="34" charset="0"/>
              </a:rPr>
              <a:t>Unconscious</a:t>
            </a:r>
            <a:r>
              <a:rPr lang="pl-PL" sz="2000" dirty="0">
                <a:solidFill>
                  <a:schemeClr val="bg1"/>
                </a:solidFill>
                <a:latin typeface="+mn-lt"/>
                <a:cs typeface="Calibri" pitchFamily="34" charset="0"/>
              </a:rPr>
              <a:t> Lab, </a:t>
            </a:r>
            <a:br>
              <a:rPr lang="pl-PL" sz="2000" dirty="0">
                <a:solidFill>
                  <a:schemeClr val="bg1"/>
                </a:solidFill>
                <a:latin typeface="+mn-lt"/>
                <a:cs typeface="Calibri" pitchFamily="34" charset="0"/>
              </a:rPr>
            </a:br>
            <a:r>
              <a:rPr lang="pl-PL" sz="2000" dirty="0">
                <a:latin typeface="+mn-lt"/>
                <a:hlinkClick r:id="rId3"/>
              </a:rPr>
              <a:t>http://</a:t>
            </a:r>
            <a:r>
              <a:rPr lang="pl-PL" sz="2000" dirty="0" smtClean="0">
                <a:latin typeface="+mn-lt"/>
                <a:hlinkClick r:id="rId3"/>
              </a:rPr>
              <a:t>www.unconsciouslab.com</a:t>
            </a:r>
            <a:endParaRPr lang="pl-PL" sz="2000" dirty="0">
              <a:solidFill>
                <a:schemeClr val="bg1"/>
              </a:solidFill>
              <a:latin typeface="+mn-lt"/>
              <a:cs typeface="Calibri" pitchFamily="34" charset="0"/>
            </a:endParaRPr>
          </a:p>
          <a:p>
            <a:pPr algn="l">
              <a:spcAft>
                <a:spcPts val="300"/>
              </a:spcAft>
              <a:buClr>
                <a:srgbClr val="FFC000"/>
              </a:buClr>
              <a:defRPr/>
            </a:pPr>
            <a:r>
              <a:rPr lang="en-US" sz="2000" dirty="0">
                <a:solidFill>
                  <a:schemeClr val="bg1"/>
                </a:solidFill>
                <a:latin typeface="+mn-lt"/>
                <a:cs typeface="Calibri" pitchFamily="34" charset="0"/>
              </a:rPr>
              <a:t>Unconscious Thought Theory (UTT</a:t>
            </a:r>
            <a:r>
              <a:rPr lang="pl-PL" sz="2000" dirty="0">
                <a:solidFill>
                  <a:schemeClr val="bg1"/>
                </a:solidFill>
                <a:latin typeface="+mn-lt"/>
                <a:cs typeface="Calibri" pitchFamily="34" charset="0"/>
              </a:rPr>
              <a:t>, </a:t>
            </a:r>
            <a:r>
              <a:rPr lang="en-US" sz="2000" dirty="0">
                <a:solidFill>
                  <a:schemeClr val="bg1"/>
                </a:solidFill>
                <a:latin typeface="+mn-lt"/>
                <a:cs typeface="Calibri" pitchFamily="34" charset="0"/>
              </a:rPr>
              <a:t>2006</a:t>
            </a:r>
            <a:r>
              <a:rPr lang="pl-PL" sz="2000" dirty="0">
                <a:solidFill>
                  <a:schemeClr val="bg1"/>
                </a:solidFill>
                <a:latin typeface="+mn-lt"/>
                <a:cs typeface="Calibri" pitchFamily="34" charset="0"/>
              </a:rPr>
              <a:t>).</a:t>
            </a:r>
            <a:r>
              <a:rPr lang="en-US" sz="2000" dirty="0">
                <a:solidFill>
                  <a:schemeClr val="bg1"/>
                </a:solidFill>
                <a:latin typeface="+mn-lt"/>
                <a:cs typeface="Calibri" pitchFamily="34" charset="0"/>
              </a:rPr>
              <a:t> </a:t>
            </a:r>
            <a:r>
              <a:rPr lang="pl-PL" sz="2000" dirty="0">
                <a:solidFill>
                  <a:schemeClr val="bg1"/>
                </a:solidFill>
                <a:latin typeface="+mn-lt"/>
                <a:cs typeface="Calibri" pitchFamily="34" charset="0"/>
              </a:rPr>
              <a:t/>
            </a:r>
            <a:br>
              <a:rPr lang="pl-PL" sz="2000" dirty="0">
                <a:solidFill>
                  <a:schemeClr val="bg1"/>
                </a:solidFill>
                <a:latin typeface="+mn-lt"/>
                <a:cs typeface="Calibri" pitchFamily="34" charset="0"/>
              </a:rPr>
            </a:br>
            <a:r>
              <a:rPr lang="en-US" sz="2000" dirty="0" err="1" smtClean="0">
                <a:solidFill>
                  <a:schemeClr val="bg1"/>
                </a:solidFill>
                <a:latin typeface="+mn-lt"/>
                <a:cs typeface="Calibri" pitchFamily="34" charset="0"/>
              </a:rPr>
              <a:t>Dijksterhuis</a:t>
            </a:r>
            <a:r>
              <a:rPr lang="pl-PL" sz="2000" dirty="0" smtClean="0">
                <a:solidFill>
                  <a:schemeClr val="bg1"/>
                </a:solidFill>
                <a:latin typeface="+mn-lt"/>
                <a:cs typeface="Calibri" pitchFamily="34" charset="0"/>
              </a:rPr>
              <a:t>,</a:t>
            </a:r>
            <a:r>
              <a:rPr lang="en-US" sz="2000" dirty="0" smtClean="0">
                <a:solidFill>
                  <a:schemeClr val="bg1"/>
                </a:solidFill>
                <a:latin typeface="+mn-lt"/>
                <a:cs typeface="Calibri" pitchFamily="34" charset="0"/>
              </a:rPr>
              <a:t> </a:t>
            </a:r>
            <a:r>
              <a:rPr lang="en-US" sz="2000" dirty="0" err="1">
                <a:solidFill>
                  <a:schemeClr val="bg1"/>
                </a:solidFill>
                <a:latin typeface="+mn-lt"/>
                <a:cs typeface="Calibri" pitchFamily="34" charset="0"/>
              </a:rPr>
              <a:t>Nordgren</a:t>
            </a:r>
            <a:r>
              <a:rPr lang="en-US" sz="2000" dirty="0">
                <a:solidFill>
                  <a:schemeClr val="bg1"/>
                </a:solidFill>
                <a:latin typeface="+mn-lt"/>
                <a:cs typeface="Calibri" pitchFamily="34" charset="0"/>
              </a:rPr>
              <a:t>, Perspectives on </a:t>
            </a:r>
            <a:r>
              <a:rPr lang="en-US" sz="2000" dirty="0" smtClean="0">
                <a:solidFill>
                  <a:schemeClr val="bg1"/>
                </a:solidFill>
                <a:latin typeface="+mn-lt"/>
                <a:cs typeface="Calibri" pitchFamily="34" charset="0"/>
              </a:rPr>
              <a:t>Psych</a:t>
            </a:r>
            <a:r>
              <a:rPr lang="pl-PL" sz="2000" dirty="0" smtClean="0">
                <a:solidFill>
                  <a:schemeClr val="bg1"/>
                </a:solidFill>
                <a:latin typeface="+mn-lt"/>
                <a:cs typeface="Calibri" pitchFamily="34" charset="0"/>
              </a:rPr>
              <a:t>. </a:t>
            </a:r>
            <a:r>
              <a:rPr lang="en-US" sz="2000" dirty="0" smtClean="0">
                <a:solidFill>
                  <a:schemeClr val="bg1"/>
                </a:solidFill>
                <a:latin typeface="+mn-lt"/>
                <a:cs typeface="Calibri" pitchFamily="34" charset="0"/>
              </a:rPr>
              <a:t>Science</a:t>
            </a:r>
            <a:r>
              <a:rPr lang="pl-PL" sz="2000" dirty="0" smtClean="0">
                <a:solidFill>
                  <a:schemeClr val="bg1"/>
                </a:solidFill>
                <a:latin typeface="+mn-lt"/>
                <a:cs typeface="Calibri" pitchFamily="34" charset="0"/>
              </a:rPr>
              <a:t> </a:t>
            </a:r>
          </a:p>
          <a:p>
            <a:pPr algn="l">
              <a:spcAft>
                <a:spcPts val="300"/>
              </a:spcAft>
              <a:buClr>
                <a:srgbClr val="FFC000"/>
              </a:buClr>
              <a:defRPr/>
            </a:pPr>
            <a:endParaRPr lang="pl-PL" sz="1000" dirty="0">
              <a:solidFill>
                <a:schemeClr val="bg1"/>
              </a:solidFill>
              <a:latin typeface="+mn-lt"/>
              <a:cs typeface="Calibri" pitchFamily="34" charset="0"/>
            </a:endParaRPr>
          </a:p>
          <a:p>
            <a:pPr algn="l">
              <a:spcAft>
                <a:spcPts val="300"/>
              </a:spcAft>
              <a:buClr>
                <a:srgbClr val="FFC000"/>
              </a:buClr>
              <a:defRPr/>
            </a:pPr>
            <a:r>
              <a:rPr lang="pl-PL" sz="2000" dirty="0">
                <a:solidFill>
                  <a:schemeClr val="bg1"/>
                </a:solidFill>
                <a:latin typeface="+mn-lt"/>
                <a:cs typeface="Calibri" pitchFamily="34" charset="0"/>
              </a:rPr>
              <a:t>Czy racjonalnie podejmowane decyzje są najlepsze?</a:t>
            </a:r>
          </a:p>
          <a:p>
            <a:pPr marL="342900" indent="-342900" algn="l">
              <a:spcAft>
                <a:spcPts val="300"/>
              </a:spcAft>
              <a:buClr>
                <a:srgbClr val="FFC000"/>
              </a:buClr>
              <a:buFont typeface="Arial" pitchFamily="34" charset="0"/>
              <a:buChar char="•"/>
              <a:defRPr/>
            </a:pPr>
            <a:r>
              <a:rPr lang="pl-PL" sz="2000" dirty="0">
                <a:solidFill>
                  <a:schemeClr val="bg1"/>
                </a:solidFill>
                <a:latin typeface="+mn-lt"/>
                <a:cs typeface="Calibri" pitchFamily="34" charset="0"/>
              </a:rPr>
              <a:t>Większość myślenia odbywa się nieświadomie;</a:t>
            </a:r>
          </a:p>
          <a:p>
            <a:pPr marL="342900" indent="-342900" algn="l">
              <a:spcAft>
                <a:spcPts val="300"/>
              </a:spcAft>
              <a:buClr>
                <a:srgbClr val="FFC000"/>
              </a:buClr>
              <a:buFont typeface="Arial" pitchFamily="34" charset="0"/>
              <a:buChar char="•"/>
              <a:defRPr/>
            </a:pPr>
            <a:r>
              <a:rPr lang="pl-PL" sz="2000" dirty="0">
                <a:solidFill>
                  <a:schemeClr val="bg1"/>
                </a:solidFill>
                <a:latin typeface="+mn-lt"/>
                <a:cs typeface="Calibri" pitchFamily="34" charset="0"/>
              </a:rPr>
              <a:t>kreatywność wymaga nieświadomego myślenia;</a:t>
            </a:r>
          </a:p>
          <a:p>
            <a:pPr marL="342900" indent="-342900" algn="l">
              <a:spcAft>
                <a:spcPts val="300"/>
              </a:spcAft>
              <a:buClr>
                <a:srgbClr val="FFC000"/>
              </a:buClr>
              <a:buFont typeface="Arial" pitchFamily="34" charset="0"/>
              <a:buChar char="•"/>
              <a:defRPr/>
            </a:pPr>
            <a:r>
              <a:rPr lang="pl-PL" sz="2000" dirty="0">
                <a:solidFill>
                  <a:schemeClr val="bg1"/>
                </a:solidFill>
                <a:latin typeface="+mn-lt"/>
                <a:cs typeface="Calibri" pitchFamily="34" charset="0"/>
              </a:rPr>
              <a:t>podejmowane decyzje są często bardziej zadawalające, szczególnie w skomplikowanych przypadkach.</a:t>
            </a:r>
          </a:p>
          <a:p>
            <a:pPr algn="l">
              <a:spcAft>
                <a:spcPts val="300"/>
              </a:spcAft>
              <a:buClr>
                <a:srgbClr val="FFC000"/>
              </a:buClr>
              <a:defRPr/>
            </a:pPr>
            <a:endParaRPr lang="pl-PL" sz="1000" dirty="0" smtClean="0">
              <a:solidFill>
                <a:schemeClr val="bg1"/>
              </a:solidFill>
              <a:latin typeface="+mn-lt"/>
              <a:cs typeface="Calibri" pitchFamily="34" charset="0"/>
            </a:endParaRPr>
          </a:p>
          <a:p>
            <a:pPr>
              <a:spcAft>
                <a:spcPts val="300"/>
              </a:spcAft>
              <a:buClr>
                <a:srgbClr val="FFC000"/>
              </a:buClr>
              <a:defRPr/>
            </a:pPr>
            <a:r>
              <a:rPr lang="en-US" sz="2000" dirty="0" smtClean="0">
                <a:latin typeface="+mn-lt"/>
                <a:cs typeface="Calibri" pitchFamily="34" charset="0"/>
              </a:rPr>
              <a:t>M</a:t>
            </a:r>
            <a:r>
              <a:rPr lang="pl-PL" sz="2000" dirty="0" smtClean="0">
                <a:latin typeface="+mn-lt"/>
                <a:cs typeface="Calibri" pitchFamily="34" charset="0"/>
              </a:rPr>
              <a:t>.</a:t>
            </a:r>
            <a:r>
              <a:rPr lang="en-US" sz="2000" dirty="0" smtClean="0">
                <a:latin typeface="+mn-lt"/>
                <a:cs typeface="Calibri" pitchFamily="34" charset="0"/>
              </a:rPr>
              <a:t>M. </a:t>
            </a:r>
            <a:r>
              <a:rPr lang="en-US" sz="2000" dirty="0" err="1" smtClean="0">
                <a:latin typeface="+mn-lt"/>
                <a:cs typeface="Calibri" pitchFamily="34" charset="0"/>
              </a:rPr>
              <a:t>Monti</a:t>
            </a:r>
            <a:r>
              <a:rPr lang="en-US" sz="2000" dirty="0" smtClean="0">
                <a:latin typeface="+mn-lt"/>
                <a:cs typeface="Calibri" pitchFamily="34" charset="0"/>
              </a:rPr>
              <a:t>, D</a:t>
            </a:r>
            <a:r>
              <a:rPr lang="pl-PL" sz="2000" dirty="0" smtClean="0">
                <a:latin typeface="+mn-lt"/>
                <a:cs typeface="Calibri" pitchFamily="34" charset="0"/>
              </a:rPr>
              <a:t>.</a:t>
            </a:r>
            <a:r>
              <a:rPr lang="en-US" sz="2000" dirty="0" smtClean="0">
                <a:latin typeface="+mn-lt"/>
                <a:cs typeface="Calibri" pitchFamily="34" charset="0"/>
              </a:rPr>
              <a:t>N. </a:t>
            </a:r>
            <a:r>
              <a:rPr lang="en-US" sz="2000" dirty="0" err="1" smtClean="0">
                <a:latin typeface="+mn-lt"/>
                <a:cs typeface="Calibri" pitchFamily="34" charset="0"/>
              </a:rPr>
              <a:t>Osherson</a:t>
            </a:r>
            <a:r>
              <a:rPr lang="pl-PL" sz="2000" dirty="0" smtClean="0">
                <a:latin typeface="+mn-lt"/>
                <a:cs typeface="Calibri" pitchFamily="34" charset="0"/>
              </a:rPr>
              <a:t>, </a:t>
            </a:r>
            <a:r>
              <a:rPr lang="en-US" sz="2000" dirty="0">
                <a:latin typeface="+mn-lt"/>
                <a:cs typeface="Calibri" pitchFamily="34" charset="0"/>
              </a:rPr>
              <a:t>Logic, Language and the </a:t>
            </a:r>
            <a:r>
              <a:rPr lang="en-US" sz="2000" dirty="0" smtClean="0">
                <a:latin typeface="+mn-lt"/>
                <a:cs typeface="Calibri" pitchFamily="34" charset="0"/>
              </a:rPr>
              <a:t>Brain</a:t>
            </a:r>
            <a:r>
              <a:rPr lang="pl-PL" sz="2000" dirty="0" smtClean="0">
                <a:latin typeface="+mn-lt"/>
                <a:cs typeface="Calibri" pitchFamily="34" charset="0"/>
              </a:rPr>
              <a:t>. Brain </a:t>
            </a:r>
            <a:r>
              <a:rPr lang="pl-PL" sz="2000" dirty="0" err="1" smtClean="0">
                <a:latin typeface="+mn-lt"/>
                <a:cs typeface="Calibri" pitchFamily="34" charset="0"/>
              </a:rPr>
              <a:t>Research</a:t>
            </a:r>
            <a:r>
              <a:rPr lang="pl-PL" sz="2000" dirty="0" smtClean="0">
                <a:latin typeface="+mn-lt"/>
                <a:cs typeface="Calibri" pitchFamily="34" charset="0"/>
              </a:rPr>
              <a:t> 2011 (w druku): rola języka w rozumowaniu dedukcyjnym jest ograniczona do początkowego etapu w którym werbalnie prezentowana informacja ulega zakodowaniu w postaci niewerbalnych reprezentacji</a:t>
            </a:r>
            <a:r>
              <a:rPr lang="en-US" sz="2000" dirty="0" smtClean="0">
                <a:latin typeface="+mn-lt"/>
                <a:cs typeface="Calibri" pitchFamily="34" charset="0"/>
              </a:rPr>
              <a:t>. T</a:t>
            </a:r>
            <a:r>
              <a:rPr lang="pl-PL" sz="2000" dirty="0" smtClean="0">
                <a:latin typeface="+mn-lt"/>
                <a:cs typeface="Calibri" pitchFamily="34" charset="0"/>
              </a:rPr>
              <a:t>e reprezentacje są wykorzystywane przez operacje mentalne ale nie wykorzystują neuronalnych mechanizmów związanych z językiem. </a:t>
            </a:r>
            <a:r>
              <a:rPr lang="pl-PL" sz="2000" dirty="0" smtClean="0">
                <a:solidFill>
                  <a:srgbClr val="FFC000"/>
                </a:solidFill>
                <a:latin typeface="+mn-lt"/>
                <a:cs typeface="Calibri" pitchFamily="34" charset="0"/>
              </a:rPr>
              <a:t>Kontrowersyjne … </a:t>
            </a:r>
            <a:r>
              <a:rPr lang="pl-PL" sz="2000" dirty="0" smtClean="0">
                <a:latin typeface="+mn-lt"/>
                <a:cs typeface="Calibri" pitchFamily="34" charset="0"/>
              </a:rPr>
              <a:t>  </a:t>
            </a:r>
            <a:endParaRPr lang="en-US" sz="2000" dirty="0">
              <a:latin typeface="+mn-lt"/>
              <a:cs typeface="Calibri" pitchFamily="34" charset="0"/>
            </a:endParaRPr>
          </a:p>
          <a:p>
            <a:pPr>
              <a:spcAft>
                <a:spcPts val="300"/>
              </a:spcAft>
              <a:buClr>
                <a:srgbClr val="FFC000"/>
              </a:buClr>
              <a:defRPr/>
            </a:pPr>
            <a:endParaRPr lang="pl-PL" sz="2000" dirty="0">
              <a:solidFill>
                <a:schemeClr val="bg1"/>
              </a:solidFill>
              <a:latin typeface="+mn-lt"/>
              <a:cs typeface="Calibri" pitchFamily="34" charset="0"/>
            </a:endParaRPr>
          </a:p>
        </p:txBody>
      </p:sp>
      <p:pic>
        <p:nvPicPr>
          <p:cNvPr id="160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976" y="0"/>
            <a:ext cx="2857500" cy="25908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36888092"/>
      </p:ext>
    </p:extLst>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Mózg jako substrat</a:t>
            </a:r>
          </a:p>
        </p:txBody>
      </p:sp>
      <p:sp>
        <p:nvSpPr>
          <p:cNvPr id="34819" name="Rectangle 3"/>
          <p:cNvSpPr>
            <a:spLocks noChangeArrowheads="1"/>
          </p:cNvSpPr>
          <p:nvPr/>
        </p:nvSpPr>
        <p:spPr bwMode="auto">
          <a:xfrm>
            <a:off x="493712" y="1196753"/>
            <a:ext cx="8326759" cy="33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Filozofia i psychologia opisuje naiwne wyobrażenia oparte na pojęciach nie przystających do rzeczywistości. </a:t>
            </a:r>
          </a:p>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W mózgu są tylko elektryczne impulsy, a nie obrazy czy dźwięki. </a:t>
            </a:r>
            <a:r>
              <a:rPr lang="pl-PL" sz="2000" dirty="0" smtClean="0">
                <a:latin typeface="Calibri" pitchFamily="34" charset="0"/>
                <a:cs typeface="Calibri" pitchFamily="34" charset="0"/>
              </a:rPr>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Musimy </a:t>
            </a:r>
            <a:r>
              <a:rPr lang="pl-PL" sz="2000" dirty="0" smtClean="0">
                <a:solidFill>
                  <a:schemeClr val="bg1"/>
                </a:solidFill>
                <a:latin typeface="Calibri" pitchFamily="34" charset="0"/>
                <a:cs typeface="Calibri" pitchFamily="34" charset="0"/>
              </a:rPr>
              <a:t>się wszystkiego nauczyć, nawet tego, jak unikać synestezji, jak odróżniać od siebie modalności zmysłowe. </a:t>
            </a:r>
          </a:p>
          <a:p>
            <a:pPr marL="342900" indent="-342900">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Mózg jest substratem, w którym może powstać świat umysłu, </a:t>
            </a:r>
            <a:r>
              <a:rPr lang="pl-PL" sz="2000" dirty="0" smtClean="0">
                <a:latin typeface="Calibri" pitchFamily="34" charset="0"/>
                <a:cs typeface="Calibri" pitchFamily="34" charset="0"/>
              </a:rPr>
              <a:t>labirynt wzajemnych aktywacji. Świadome wrażenia to cień neurodynamiki.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Czy da się opisać werbalnie stany mózgu z subiektywnego punktu widzenia? Gdybyśmy mieli doskonały model mózgu, czy dałoby się przewidzieć jego działanie w każdym kontekście?</a:t>
            </a:r>
          </a:p>
          <a:p>
            <a:pPr marL="342900" indent="-342900" algn="l">
              <a:spcAft>
                <a:spcPts val="300"/>
              </a:spcAft>
              <a:buClr>
                <a:srgbClr val="FFC000"/>
              </a:buClr>
              <a:buFont typeface="Arial" pitchFamily="34" charset="0"/>
              <a:buChar char="•"/>
              <a:defRPr/>
            </a:pPr>
            <a:endParaRPr lang="pl-PL" sz="2000" dirty="0">
              <a:solidFill>
                <a:schemeClr val="bg1"/>
              </a:solidFill>
              <a:latin typeface="Calibri" pitchFamily="34" charset="0"/>
              <a:cs typeface="Calibri" pitchFamily="34" charset="0"/>
            </a:endParaRP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091" y="4552950"/>
            <a:ext cx="45243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762021"/>
            <a:ext cx="34671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232461"/>
      </p:ext>
    </p:extLst>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7" descr="chsq_bg_language_landscape.bm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7013" y="0"/>
            <a:ext cx="8764587" cy="6858000"/>
          </a:xfrm>
        </p:spPr>
      </p:pic>
      <p:sp>
        <p:nvSpPr>
          <p:cNvPr id="27651" name="Title 1"/>
          <p:cNvSpPr>
            <a:spLocks noGrp="1"/>
          </p:cNvSpPr>
          <p:nvPr>
            <p:ph type="title"/>
          </p:nvPr>
        </p:nvSpPr>
        <p:spPr>
          <a:xfrm>
            <a:off x="685800" y="0"/>
            <a:ext cx="6334472" cy="685800"/>
          </a:xfrm>
          <a:effectLst/>
        </p:spPr>
        <p:txBody>
          <a:bodyPr/>
          <a:lstStyle/>
          <a:p>
            <a:pPr eaLnBrk="1" hangingPunct="1"/>
            <a:r>
              <a:rPr lang="pl-PL" dirty="0" smtClean="0"/>
              <a:t>Język (165 eksperymentów)</a:t>
            </a:r>
            <a:endParaRPr lang="en-US" dirty="0" smtClean="0"/>
          </a:p>
        </p:txBody>
      </p:sp>
      <p:sp>
        <p:nvSpPr>
          <p:cNvPr id="4" name="Title 1"/>
          <p:cNvSpPr txBox="1">
            <a:spLocks/>
          </p:cNvSpPr>
          <p:nvPr/>
        </p:nvSpPr>
        <p:spPr bwMode="auto">
          <a:xfrm>
            <a:off x="4716016" y="6093296"/>
            <a:ext cx="4174232"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3600">
                <a:solidFill>
                  <a:srgbClr val="FFCC00"/>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FFCC00"/>
                </a:solidFill>
                <a:effectLst>
                  <a:outerShdw blurRad="38100" dist="38100" dir="2700000" algn="tl">
                    <a:srgbClr val="000000"/>
                  </a:outerShdw>
                </a:effectLst>
                <a:latin typeface="Arial" charset="0"/>
              </a:defRPr>
            </a:lvl9pPr>
          </a:lstStyle>
          <a:p>
            <a:pPr eaLnBrk="1" hangingPunct="1"/>
            <a:r>
              <a:rPr lang="pl-PL" sz="2000" dirty="0" smtClean="0">
                <a:solidFill>
                  <a:schemeClr val="tx1"/>
                </a:solidFill>
                <a:effectLst/>
              </a:rPr>
              <a:t>Sieci funkcjonalne</a:t>
            </a:r>
          </a:p>
          <a:p>
            <a:pPr eaLnBrk="1" hangingPunct="1"/>
            <a:r>
              <a:rPr lang="pl-PL" sz="2000" dirty="0" smtClean="0">
                <a:solidFill>
                  <a:schemeClr val="tx1"/>
                </a:solidFill>
                <a:effectLst/>
              </a:rPr>
              <a:t>M. Anderson, BBS 2010</a:t>
            </a:r>
            <a:endParaRPr lang="en-US" sz="2000" dirty="0" smtClean="0">
              <a:solidFill>
                <a:schemeClr val="tx1"/>
              </a:solidFill>
              <a:effectLst/>
            </a:endParaRPr>
          </a:p>
        </p:txBody>
      </p:sp>
    </p:spTree>
    <p:extLst>
      <p:ext uri="{BB962C8B-B14F-4D97-AF65-F5344CB8AC3E}">
        <p14:creationId xmlns:p14="http://schemas.microsoft.com/office/powerpoint/2010/main" val="28063385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p:spPr>
        <p:txBody>
          <a:bodyPr/>
          <a:lstStyle/>
          <a:p>
            <a:pPr>
              <a:defRPr/>
            </a:pPr>
            <a:r>
              <a:rPr lang="pl-PL" sz="4000" dirty="0" err="1" smtClean="0">
                <a:latin typeface="Arial Unicode MS" pitchFamily="34" charset="-128"/>
              </a:rPr>
              <a:t>Konektom</a:t>
            </a:r>
            <a:endParaRPr lang="pl-PL" sz="4000" dirty="0">
              <a:latin typeface="Arial Unicode MS" pitchFamily="34" charset="-128"/>
            </a:endParaRP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196975"/>
            <a:ext cx="842645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pole tekstowe 1"/>
          <p:cNvSpPr txBox="1">
            <a:spLocks noChangeArrowheads="1"/>
          </p:cNvSpPr>
          <p:nvPr/>
        </p:nvSpPr>
        <p:spPr bwMode="auto">
          <a:xfrm>
            <a:off x="371475" y="5661025"/>
            <a:ext cx="8304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buClrTx/>
              <a:buSzTx/>
            </a:pPr>
            <a:r>
              <a:rPr lang="pl-PL" dirty="0">
                <a:solidFill>
                  <a:srgbClr val="FFFFFF"/>
                </a:solidFill>
                <a:latin typeface="Calibri" pitchFamily="34" charset="0"/>
                <a:cs typeface="Arial" pitchFamily="34" charset="0"/>
              </a:rPr>
              <a:t>Cel: 1000 regionów, których aktywacja pozwoli scharakteryzować stan mózgu.</a:t>
            </a:r>
          </a:p>
          <a:p>
            <a:pPr algn="l" eaLnBrk="1" hangingPunct="1">
              <a:buClrTx/>
              <a:buSzTx/>
            </a:pPr>
            <a:r>
              <a:rPr lang="pl-PL" dirty="0">
                <a:solidFill>
                  <a:srgbClr val="FFFFFF"/>
                </a:solidFill>
                <a:latin typeface="Calibri" pitchFamily="34" charset="0"/>
                <a:cs typeface="Arial" pitchFamily="34" charset="0"/>
              </a:rPr>
              <a:t>Pojęcie = </a:t>
            </a:r>
            <a:r>
              <a:rPr lang="pl-PL" dirty="0" err="1">
                <a:solidFill>
                  <a:srgbClr val="FFFFFF"/>
                </a:solidFill>
                <a:latin typeface="Calibri" pitchFamily="34" charset="0"/>
                <a:cs typeface="Arial" pitchFamily="34" charset="0"/>
              </a:rPr>
              <a:t>kwazistabilny</a:t>
            </a:r>
            <a:r>
              <a:rPr lang="pl-PL" dirty="0">
                <a:solidFill>
                  <a:srgbClr val="FFFFFF"/>
                </a:solidFill>
                <a:latin typeface="Calibri" pitchFamily="34" charset="0"/>
                <a:cs typeface="Arial" pitchFamily="34" charset="0"/>
              </a:rPr>
              <a:t> stan, można częściowo opisać przez jego sąsiedztwo, relacje z innymi pojęciami, synonimami, antonimami. </a:t>
            </a:r>
            <a:endParaRPr lang="en-US" dirty="0">
              <a:solidFill>
                <a:srgbClr val="FFFFFF"/>
              </a:solidFill>
              <a:latin typeface="Calibri" pitchFamily="34" charset="0"/>
              <a:cs typeface="Arial" pitchFamily="34" charset="0"/>
            </a:endParaRPr>
          </a:p>
        </p:txBody>
      </p:sp>
    </p:spTree>
    <p:extLst>
      <p:ext uri="{BB962C8B-B14F-4D97-AF65-F5344CB8AC3E}">
        <p14:creationId xmlns:p14="http://schemas.microsoft.com/office/powerpoint/2010/main" val="2397193659"/>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762000" y="228600"/>
            <a:ext cx="6667500" cy="769938"/>
          </a:xfrm>
        </p:spPr>
        <p:txBody>
          <a:bodyPr/>
          <a:lstStyle/>
          <a:p>
            <a:pPr eaLnBrk="1" hangingPunct="1">
              <a:defRPr/>
            </a:pPr>
            <a:r>
              <a:rPr lang="pl-PL" dirty="0" smtClean="0">
                <a:latin typeface="Arial Unicode MS" pitchFamily="34" charset="-128"/>
              </a:rPr>
              <a:t>Lingwistyka Neurokognitywna</a:t>
            </a:r>
          </a:p>
        </p:txBody>
      </p:sp>
      <p:sp>
        <p:nvSpPr>
          <p:cNvPr id="20483" name="Rectangle 3"/>
          <p:cNvSpPr>
            <a:spLocks noGrp="1" noChangeArrowheads="1"/>
          </p:cNvSpPr>
          <p:nvPr>
            <p:ph type="body" idx="1"/>
          </p:nvPr>
        </p:nvSpPr>
        <p:spPr>
          <a:xfrm>
            <a:off x="381000" y="1143000"/>
            <a:ext cx="8382000" cy="1428750"/>
          </a:xfrm>
        </p:spPr>
        <p:txBody>
          <a:bodyPr/>
          <a:lstStyle/>
          <a:p>
            <a:pPr>
              <a:lnSpc>
                <a:spcPct val="90000"/>
              </a:lnSpc>
              <a:buFontTx/>
              <a:buNone/>
            </a:pPr>
            <a:r>
              <a:rPr lang="pl-PL" dirty="0" smtClean="0"/>
              <a:t>Jerome A. Feldman, </a:t>
            </a:r>
            <a:r>
              <a:rPr lang="en-US" i="1" dirty="0" smtClean="0"/>
              <a:t>From Molecule to Metaphor: </a:t>
            </a:r>
            <a:br>
              <a:rPr lang="en-US" i="1" dirty="0" smtClean="0"/>
            </a:br>
            <a:r>
              <a:rPr lang="en-US" i="1" dirty="0" smtClean="0"/>
              <a:t>A Neural Theory of Language</a:t>
            </a:r>
            <a:r>
              <a:rPr lang="en-US" dirty="0" smtClean="0"/>
              <a:t>. </a:t>
            </a:r>
            <a:r>
              <a:rPr lang="pl-PL" dirty="0" smtClean="0"/>
              <a:t>MIT Press 2006</a:t>
            </a:r>
            <a:endParaRPr lang="en-US" i="1" dirty="0" smtClean="0"/>
          </a:p>
          <a:p>
            <a:r>
              <a:rPr lang="en-US" b="1" dirty="0" smtClean="0">
                <a:solidFill>
                  <a:srgbClr val="FFC000"/>
                </a:solidFill>
              </a:rPr>
              <a:t>Thought is structured neural activity.</a:t>
            </a:r>
            <a:endParaRPr lang="pl-PL" b="1" dirty="0" smtClean="0">
              <a:solidFill>
                <a:srgbClr val="FFC000"/>
              </a:solidFill>
            </a:endParaRPr>
          </a:p>
          <a:p>
            <a:r>
              <a:rPr lang="en-US" b="1" dirty="0" smtClean="0">
                <a:solidFill>
                  <a:srgbClr val="FFC000"/>
                </a:solidFill>
              </a:rPr>
              <a:t>Language is inextricable from thought and experience. </a:t>
            </a:r>
            <a:endParaRPr lang="pl-PL" b="1" dirty="0" smtClean="0">
              <a:solidFill>
                <a:srgbClr val="FFC000"/>
              </a:solidFill>
            </a:endParaRPr>
          </a:p>
        </p:txBody>
      </p:sp>
      <p:sp>
        <p:nvSpPr>
          <p:cNvPr id="20484" name="Rectangle 4"/>
          <p:cNvSpPr>
            <a:spLocks noChangeArrowheads="1"/>
          </p:cNvSpPr>
          <p:nvPr/>
        </p:nvSpPr>
        <p:spPr bwMode="auto">
          <a:xfrm>
            <a:off x="395288" y="2643188"/>
            <a:ext cx="857885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pl-PL" sz="2000" dirty="0">
                <a:latin typeface="Calibri" pitchFamily="34" charset="0"/>
                <a:cs typeface="Calibri" pitchFamily="34" charset="0"/>
              </a:rPr>
              <a:t>Większość lingwistów specjalizuje się w fonetyce, fonologii, morfologii, syntaktyce, leksykografii, ontologiach, semantyce, pragmatyce ... </a:t>
            </a:r>
            <a:br>
              <a:rPr lang="pl-PL" sz="2000" dirty="0">
                <a:latin typeface="Calibri" pitchFamily="34" charset="0"/>
                <a:cs typeface="Calibri" pitchFamily="34" charset="0"/>
              </a:rPr>
            </a:br>
            <a:r>
              <a:rPr lang="pl-PL" sz="2000" dirty="0">
                <a:latin typeface="Calibri" pitchFamily="34" charset="0"/>
                <a:cs typeface="Calibri" pitchFamily="34" charset="0"/>
              </a:rPr>
              <a:t>ale język jest </a:t>
            </a:r>
            <a:r>
              <a:rPr lang="pl-PL" sz="2000" dirty="0" err="1">
                <a:latin typeface="Calibri" pitchFamily="34" charset="0"/>
                <a:cs typeface="Calibri" pitchFamily="34" charset="0"/>
              </a:rPr>
              <a:t>wielo</a:t>
            </a:r>
            <a:r>
              <a:rPr lang="pl-PL" sz="2000" dirty="0">
                <a:latin typeface="Calibri" pitchFamily="34" charset="0"/>
                <a:cs typeface="Calibri" pitchFamily="34" charset="0"/>
              </a:rPr>
              <a:t>-modalny, zintegrowany z percepcją i myśleniem. </a:t>
            </a:r>
          </a:p>
          <a:p>
            <a:pPr>
              <a:spcBef>
                <a:spcPts val="600"/>
              </a:spcBef>
            </a:pPr>
            <a:r>
              <a:rPr lang="pl-PL" sz="2000" dirty="0">
                <a:latin typeface="Calibri" pitchFamily="34" charset="0"/>
                <a:cs typeface="Calibri" pitchFamily="34" charset="0"/>
              </a:rPr>
              <a:t>Tylko neuronowe teorie języka (NTL) mogą prawidłowo opisać wszystkie jego aspekty, łącznie z dynamiką, metody formalne słabo to aproksymują. </a:t>
            </a:r>
            <a:endParaRPr lang="pl-PL" sz="1000" dirty="0">
              <a:latin typeface="Calibri" pitchFamily="34" charset="0"/>
              <a:cs typeface="Calibri" pitchFamily="34" charset="0"/>
            </a:endParaRPr>
          </a:p>
          <a:p>
            <a:pPr>
              <a:spcBef>
                <a:spcPts val="600"/>
              </a:spcBef>
            </a:pPr>
            <a:r>
              <a:rPr lang="pl-PL" sz="2000" dirty="0">
                <a:latin typeface="Calibri" pitchFamily="34" charset="0"/>
                <a:cs typeface="Calibri" pitchFamily="34" charset="0"/>
              </a:rPr>
              <a:t>Nawet proste mózg-podobne przetwarzanie informacji daje psychologicznie interesujące rezultaty =&gt; złożoność mózgu nie jest głównym problemem! Trzeba robić modele odpowiednich struktur. </a:t>
            </a:r>
            <a:endParaRPr lang="pl-PL" sz="1000" dirty="0">
              <a:latin typeface="Calibri" pitchFamily="34" charset="0"/>
              <a:cs typeface="Calibri" pitchFamily="34" charset="0"/>
            </a:endParaRPr>
          </a:p>
          <a:p>
            <a:pPr>
              <a:spcBef>
                <a:spcPts val="600"/>
              </a:spcBef>
            </a:pPr>
            <a:r>
              <a:rPr lang="pl-PL" sz="2000" dirty="0">
                <a:solidFill>
                  <a:srgbClr val="FFC000"/>
                </a:solidFill>
                <a:latin typeface="Calibri" pitchFamily="34" charset="0"/>
                <a:cs typeface="Calibri" pitchFamily="34" charset="0"/>
              </a:rPr>
              <a:t>Informatyka neurokognitywna</a:t>
            </a:r>
            <a:r>
              <a:rPr lang="pl-PL" sz="2000" dirty="0">
                <a:latin typeface="Calibri" pitchFamily="34" charset="0"/>
                <a:cs typeface="Calibri" pitchFamily="34" charset="0"/>
              </a:rPr>
              <a:t>: uproszczone modele wyższych czynności poznawczych, myślenia, rozwiązywania problemów, uwagi, kontroli zachowania, świadomości, języka =&gt; praktyczne algorytmy, lepsze zrozumienie procesów. </a:t>
            </a:r>
          </a:p>
          <a:p>
            <a:pPr>
              <a:spcBef>
                <a:spcPts val="600"/>
              </a:spcBef>
            </a:pPr>
            <a:r>
              <a:rPr lang="pl-PL" sz="2000" dirty="0" err="1">
                <a:latin typeface="Calibri" pitchFamily="34" charset="0"/>
                <a:cs typeface="Calibri" pitchFamily="34" charset="0"/>
              </a:rPr>
              <a:t>Neurocognitive</a:t>
            </a:r>
            <a:r>
              <a:rPr lang="pl-PL" sz="2000" dirty="0">
                <a:latin typeface="Calibri" pitchFamily="34" charset="0"/>
                <a:cs typeface="Calibri" pitchFamily="34" charset="0"/>
              </a:rPr>
              <a:t> </a:t>
            </a:r>
            <a:r>
              <a:rPr lang="pl-PL" sz="2000" dirty="0" err="1">
                <a:latin typeface="Calibri" pitchFamily="34" charset="0"/>
                <a:cs typeface="Calibri" pitchFamily="34" charset="0"/>
              </a:rPr>
              <a:t>Informatics</a:t>
            </a:r>
            <a:r>
              <a:rPr lang="pl-PL" sz="2000" dirty="0">
                <a:latin typeface="Calibri" pitchFamily="34" charset="0"/>
                <a:cs typeface="Calibri" pitchFamily="34" charset="0"/>
              </a:rPr>
              <a:t> </a:t>
            </a:r>
            <a:r>
              <a:rPr lang="pl-PL" sz="2000" dirty="0" err="1">
                <a:latin typeface="Calibri" pitchFamily="34" charset="0"/>
                <a:cs typeface="Calibri" pitchFamily="34" charset="0"/>
              </a:rPr>
              <a:t>Manifesto</a:t>
            </a:r>
            <a:r>
              <a:rPr lang="pl-PL" sz="2000" b="1" dirty="0">
                <a:latin typeface="Calibri" pitchFamily="34" charset="0"/>
                <a:cs typeface="Calibri" pitchFamily="34" charset="0"/>
              </a:rPr>
              <a:t> </a:t>
            </a:r>
            <a:r>
              <a:rPr lang="pl-PL" sz="2000" dirty="0">
                <a:latin typeface="Calibri" pitchFamily="34" charset="0"/>
                <a:cs typeface="Calibri" pitchFamily="34" charset="0"/>
              </a:rPr>
              <a:t>  http://cogprints.org/6776/</a:t>
            </a:r>
          </a:p>
        </p:txBody>
      </p:sp>
      <p:pic>
        <p:nvPicPr>
          <p:cNvPr id="2048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0"/>
            <a:ext cx="1852612"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684213" y="314325"/>
            <a:ext cx="7240587" cy="774700"/>
          </a:xfrm>
        </p:spPr>
        <p:txBody>
          <a:bodyPr lIns="92075" tIns="46038" rIns="92075" bIns="46038"/>
          <a:lstStyle/>
          <a:p>
            <a:pPr eaLnBrk="1" hangingPunct="1">
              <a:defRPr/>
            </a:pPr>
            <a:r>
              <a:rPr lang="pl-PL" dirty="0" smtClean="0"/>
              <a:t>Język i obrazy</a:t>
            </a:r>
          </a:p>
        </p:txBody>
      </p:sp>
      <p:sp>
        <p:nvSpPr>
          <p:cNvPr id="21507" name="Rectangle 3"/>
          <p:cNvSpPr>
            <a:spLocks noGrp="1" noChangeArrowheads="1"/>
          </p:cNvSpPr>
          <p:nvPr>
            <p:ph type="body" idx="1"/>
          </p:nvPr>
        </p:nvSpPr>
        <p:spPr>
          <a:xfrm>
            <a:off x="539750" y="1237942"/>
            <a:ext cx="6286500" cy="933450"/>
          </a:xfrm>
        </p:spPr>
        <p:txBody>
          <a:bodyPr lIns="92075" tIns="46038" rIns="92075" bIns="46038"/>
          <a:lstStyle/>
          <a:p>
            <a:pPr marL="0" indent="0" eaLnBrk="1" hangingPunct="1">
              <a:buFontTx/>
              <a:buNone/>
            </a:pPr>
            <a:r>
              <a:rPr lang="pl-PL" dirty="0" smtClean="0">
                <a:cs typeface="Calibri" pitchFamily="34" charset="0"/>
              </a:rPr>
              <a:t>Jak mózgi, używając masowo równoległych procesów mogą przechować i używać wiedzę o złożonej strukturze</a:t>
            </a:r>
            <a:r>
              <a:rPr lang="en-US" dirty="0" smtClean="0">
                <a:cs typeface="Calibri" pitchFamily="34" charset="0"/>
              </a:rPr>
              <a:t>? </a:t>
            </a:r>
          </a:p>
        </p:txBody>
      </p:sp>
      <p:sp>
        <p:nvSpPr>
          <p:cNvPr id="21508" name="Rectangle 4"/>
          <p:cNvSpPr>
            <a:spLocks noChangeArrowheads="1"/>
          </p:cNvSpPr>
          <p:nvPr/>
        </p:nvSpPr>
        <p:spPr bwMode="auto">
          <a:xfrm>
            <a:off x="434975" y="2009775"/>
            <a:ext cx="86582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Aft>
                <a:spcPts val="600"/>
              </a:spcAft>
              <a:buFont typeface="Arial" pitchFamily="34" charset="0"/>
              <a:buChar char="•"/>
            </a:pPr>
            <a:r>
              <a:rPr lang="pl-PL" sz="2000" b="1" dirty="0">
                <a:latin typeface="Calibri" pitchFamily="34" charset="0"/>
                <a:cs typeface="Calibri" pitchFamily="34" charset="0"/>
              </a:rPr>
              <a:t>L. </a:t>
            </a:r>
            <a:r>
              <a:rPr lang="en-US" sz="2000" b="1" dirty="0">
                <a:latin typeface="Calibri" pitchFamily="34" charset="0"/>
                <a:cs typeface="Calibri" pitchFamily="34" charset="0"/>
              </a:rPr>
              <a:t>Boltzmann</a:t>
            </a:r>
            <a:r>
              <a:rPr lang="en-US" sz="2000" dirty="0">
                <a:latin typeface="Calibri" pitchFamily="34" charset="0"/>
                <a:cs typeface="Calibri" pitchFamily="34" charset="0"/>
              </a:rPr>
              <a:t> (1899): “</a:t>
            </a:r>
            <a:r>
              <a:rPr lang="pl-PL" sz="2000" dirty="0">
                <a:latin typeface="Calibri" pitchFamily="34" charset="0"/>
                <a:cs typeface="Calibri" pitchFamily="34" charset="0"/>
              </a:rPr>
              <a:t>Wszystkie nasze idee i pojęcia </a:t>
            </a:r>
            <a:br>
              <a:rPr lang="pl-PL" sz="2000" dirty="0">
                <a:latin typeface="Calibri" pitchFamily="34" charset="0"/>
                <a:cs typeface="Calibri" pitchFamily="34" charset="0"/>
              </a:rPr>
            </a:br>
            <a:r>
              <a:rPr lang="pl-PL" sz="2000" dirty="0">
                <a:latin typeface="Calibri" pitchFamily="34" charset="0"/>
                <a:cs typeface="Calibri" pitchFamily="34" charset="0"/>
              </a:rPr>
              <a:t>to tylko wewnętrzne obrazy, a w formie mówionej kombinacje dźwięków.</a:t>
            </a:r>
            <a:r>
              <a:rPr lang="en-US" sz="2000" dirty="0">
                <a:latin typeface="Calibri" pitchFamily="34" charset="0"/>
                <a:cs typeface="Calibri" pitchFamily="34" charset="0"/>
              </a:rPr>
              <a:t>”</a:t>
            </a:r>
            <a:r>
              <a:rPr lang="pl-PL" sz="2000" dirty="0">
                <a:latin typeface="Calibri" pitchFamily="34" charset="0"/>
                <a:cs typeface="Calibri" pitchFamily="34" charset="0"/>
              </a:rPr>
              <a:t> </a:t>
            </a:r>
            <a:br>
              <a:rPr lang="pl-PL" sz="2000" dirty="0">
                <a:latin typeface="Calibri" pitchFamily="34" charset="0"/>
                <a:cs typeface="Calibri" pitchFamily="34" charset="0"/>
              </a:rPr>
            </a:br>
            <a:r>
              <a:rPr lang="pl-PL" sz="2000" dirty="0">
                <a:latin typeface="Calibri" pitchFamily="34" charset="0"/>
                <a:cs typeface="Calibri" pitchFamily="34" charset="0"/>
              </a:rPr>
              <a:t>„Zadaniem teorii jest skonstruować obraz zewnętrznego świata, który istnieje jedynie wewnątrz umysłu”. </a:t>
            </a:r>
            <a:endParaRPr lang="en-US" sz="2000" dirty="0">
              <a:latin typeface="Calibri" pitchFamily="34" charset="0"/>
              <a:cs typeface="Calibri" pitchFamily="34" charset="0"/>
            </a:endParaRPr>
          </a:p>
          <a:p>
            <a:pPr marL="457200" indent="-457200">
              <a:spcAft>
                <a:spcPts val="600"/>
              </a:spcAft>
              <a:buFont typeface="Arial" pitchFamily="34" charset="0"/>
              <a:buChar char="•"/>
            </a:pPr>
            <a:r>
              <a:rPr lang="pl-PL" sz="2000" b="1" dirty="0">
                <a:latin typeface="Calibri" pitchFamily="34" charset="0"/>
                <a:cs typeface="Calibri" pitchFamily="34" charset="0"/>
              </a:rPr>
              <a:t>L. </a:t>
            </a:r>
            <a:r>
              <a:rPr lang="en-US" sz="2000" b="1" dirty="0">
                <a:latin typeface="Calibri" pitchFamily="34" charset="0"/>
                <a:cs typeface="Calibri" pitchFamily="34" charset="0"/>
              </a:rPr>
              <a:t>Wittgenstein</a:t>
            </a:r>
            <a:r>
              <a:rPr lang="en-US" sz="2000" dirty="0">
                <a:latin typeface="Calibri" pitchFamily="34" charset="0"/>
                <a:cs typeface="Calibri" pitchFamily="34" charset="0"/>
              </a:rPr>
              <a:t> (</a:t>
            </a:r>
            <a:r>
              <a:rPr lang="en-US" sz="2000" dirty="0" err="1">
                <a:latin typeface="Calibri" pitchFamily="34" charset="0"/>
                <a:cs typeface="Calibri" pitchFamily="34" charset="0"/>
              </a:rPr>
              <a:t>Tractatus</a:t>
            </a:r>
            <a:r>
              <a:rPr lang="en-US" sz="2000" dirty="0">
                <a:latin typeface="Calibri" pitchFamily="34" charset="0"/>
                <a:cs typeface="Calibri" pitchFamily="34" charset="0"/>
              </a:rPr>
              <a:t> 1922): </a:t>
            </a:r>
            <a:r>
              <a:rPr lang="en-US" sz="2000" dirty="0" err="1">
                <a:latin typeface="Calibri" pitchFamily="34" charset="0"/>
                <a:cs typeface="Calibri" pitchFamily="34" charset="0"/>
              </a:rPr>
              <a:t>Język</a:t>
            </a:r>
            <a:r>
              <a:rPr lang="en-US" sz="2000" dirty="0">
                <a:latin typeface="Calibri" pitchFamily="34" charset="0"/>
                <a:cs typeface="Calibri" pitchFamily="34" charset="0"/>
              </a:rPr>
              <a:t> </a:t>
            </a:r>
            <a:r>
              <a:rPr lang="en-US" sz="2000" dirty="0" err="1">
                <a:latin typeface="Calibri" pitchFamily="34" charset="0"/>
                <a:cs typeface="Calibri" pitchFamily="34" charset="0"/>
              </a:rPr>
              <a:t>przesłania</a:t>
            </a:r>
            <a:r>
              <a:rPr lang="en-US" sz="2000" dirty="0">
                <a:latin typeface="Calibri" pitchFamily="34" charset="0"/>
                <a:cs typeface="Calibri" pitchFamily="34" charset="0"/>
              </a:rPr>
              <a:t> </a:t>
            </a:r>
            <a:r>
              <a:rPr lang="en-US" sz="2000" dirty="0" err="1">
                <a:latin typeface="Calibri" pitchFamily="34" charset="0"/>
                <a:cs typeface="Calibri" pitchFamily="34" charset="0"/>
              </a:rPr>
              <a:t>myśl</a:t>
            </a:r>
            <a:r>
              <a:rPr lang="en-US" sz="2000" dirty="0">
                <a:latin typeface="Calibri" pitchFamily="34" charset="0"/>
                <a:cs typeface="Calibri" pitchFamily="34" charset="0"/>
              </a:rPr>
              <a:t>. </a:t>
            </a:r>
            <a:r>
              <a:rPr lang="pl-PL" sz="2000" dirty="0">
                <a:latin typeface="Calibri" pitchFamily="34" charset="0"/>
                <a:cs typeface="Calibri" pitchFamily="34" charset="0"/>
              </a:rPr>
              <a:t>Myśli wskazują na obrazy tego jak wyglądają rzeczy w świecie, myśleć to mówić do siebie samego, zdania wskazują na obrazy</a:t>
            </a:r>
            <a:r>
              <a:rPr lang="en-US" sz="2000" dirty="0">
                <a:latin typeface="Calibri" pitchFamily="34" charset="0"/>
                <a:cs typeface="Calibri" pitchFamily="34" charset="0"/>
              </a:rPr>
              <a:t>. </a:t>
            </a:r>
          </a:p>
          <a:p>
            <a:pPr marL="457200" indent="-457200">
              <a:spcAft>
                <a:spcPts val="600"/>
              </a:spcAft>
              <a:buFont typeface="Arial" pitchFamily="34" charset="0"/>
              <a:buChar char="•"/>
            </a:pPr>
            <a:r>
              <a:rPr lang="en-US" sz="2000" b="1" dirty="0">
                <a:latin typeface="Calibri" pitchFamily="34" charset="0"/>
                <a:cs typeface="Calibri" pitchFamily="34" charset="0"/>
              </a:rPr>
              <a:t>Kenneth </a:t>
            </a:r>
            <a:r>
              <a:rPr lang="en-US" sz="2000" b="1" dirty="0" err="1">
                <a:latin typeface="Calibri" pitchFamily="34" charset="0"/>
                <a:cs typeface="Calibri" pitchFamily="34" charset="0"/>
              </a:rPr>
              <a:t>Craik</a:t>
            </a:r>
            <a:r>
              <a:rPr lang="en-US" sz="2000" dirty="0">
                <a:latin typeface="Calibri" pitchFamily="34" charset="0"/>
                <a:cs typeface="Calibri" pitchFamily="34" charset="0"/>
              </a:rPr>
              <a:t> (1943): </a:t>
            </a:r>
            <a:r>
              <a:rPr lang="pl-PL" sz="2000" dirty="0">
                <a:latin typeface="Calibri" pitchFamily="34" charset="0"/>
                <a:cs typeface="Calibri" pitchFamily="34" charset="0"/>
              </a:rPr>
              <a:t>umysł konstruuje </a:t>
            </a:r>
            <a:r>
              <a:rPr lang="en-US" sz="2000" dirty="0">
                <a:latin typeface="Calibri" pitchFamily="34" charset="0"/>
                <a:cs typeface="Calibri" pitchFamily="34" charset="0"/>
              </a:rPr>
              <a:t>„</a:t>
            </a:r>
            <a:r>
              <a:rPr lang="pl-PL" sz="2000" dirty="0">
                <a:latin typeface="Calibri" pitchFamily="34" charset="0"/>
                <a:cs typeface="Calibri" pitchFamily="34" charset="0"/>
              </a:rPr>
              <a:t>modele rzeczywistości w małej skali</a:t>
            </a:r>
            <a:r>
              <a:rPr lang="en-US" sz="2000" dirty="0">
                <a:latin typeface="Calibri" pitchFamily="34" charset="0"/>
                <a:cs typeface="Calibri" pitchFamily="34" charset="0"/>
              </a:rPr>
              <a:t>" </a:t>
            </a:r>
            <a:r>
              <a:rPr lang="pl-PL" sz="2000" dirty="0">
                <a:latin typeface="Calibri" pitchFamily="34" charset="0"/>
                <a:cs typeface="Calibri" pitchFamily="34" charset="0"/>
              </a:rPr>
              <a:t>by antycypować zdarzenia</a:t>
            </a:r>
            <a:r>
              <a:rPr lang="en-US" sz="2000" dirty="0">
                <a:latin typeface="Calibri" pitchFamily="34" charset="0"/>
                <a:cs typeface="Calibri" pitchFamily="34" charset="0"/>
              </a:rPr>
              <a:t>, </a:t>
            </a:r>
            <a:r>
              <a:rPr lang="pl-PL" sz="2000" dirty="0">
                <a:latin typeface="Calibri" pitchFamily="34" charset="0"/>
                <a:cs typeface="Calibri" pitchFamily="34" charset="0"/>
              </a:rPr>
              <a:t>wyjaśniać i wnioskować</a:t>
            </a:r>
            <a:r>
              <a:rPr lang="en-US" sz="2000" dirty="0">
                <a:latin typeface="Calibri" pitchFamily="34" charset="0"/>
                <a:cs typeface="Calibri" pitchFamily="34" charset="0"/>
              </a:rPr>
              <a:t>. </a:t>
            </a:r>
          </a:p>
          <a:p>
            <a:pPr marL="457200" indent="-457200">
              <a:spcAft>
                <a:spcPts val="600"/>
              </a:spcAft>
              <a:buFont typeface="Arial" pitchFamily="34" charset="0"/>
              <a:buChar char="•"/>
            </a:pPr>
            <a:r>
              <a:rPr lang="pl-PL" sz="2000" b="1" dirty="0">
                <a:latin typeface="Calibri" pitchFamily="34" charset="0"/>
                <a:cs typeface="Calibri" pitchFamily="34" charset="0"/>
              </a:rPr>
              <a:t>P. </a:t>
            </a:r>
            <a:r>
              <a:rPr lang="en-US" sz="2000" b="1" dirty="0">
                <a:latin typeface="Calibri" pitchFamily="34" charset="0"/>
                <a:cs typeface="Calibri" pitchFamily="34" charset="0"/>
              </a:rPr>
              <a:t>Johnson-Laird</a:t>
            </a:r>
            <a:r>
              <a:rPr lang="en-US" sz="2000" dirty="0">
                <a:latin typeface="Calibri" pitchFamily="34" charset="0"/>
                <a:cs typeface="Calibri" pitchFamily="34" charset="0"/>
              </a:rPr>
              <a:t> (1983): </a:t>
            </a:r>
            <a:r>
              <a:rPr lang="pl-PL" sz="2000" dirty="0">
                <a:latin typeface="Calibri" pitchFamily="34" charset="0"/>
                <a:cs typeface="Calibri" pitchFamily="34" charset="0"/>
              </a:rPr>
              <a:t>modele mentalne to psychologiczne reprezentacje rzeczywistych</a:t>
            </a:r>
            <a:r>
              <a:rPr lang="en-US" sz="2000" dirty="0">
                <a:latin typeface="Calibri" pitchFamily="34" charset="0"/>
                <a:cs typeface="Calibri" pitchFamily="34" charset="0"/>
              </a:rPr>
              <a:t>, </a:t>
            </a:r>
            <a:r>
              <a:rPr lang="pl-PL" sz="2000" dirty="0">
                <a:latin typeface="Calibri" pitchFamily="34" charset="0"/>
                <a:cs typeface="Calibri" pitchFamily="34" charset="0"/>
              </a:rPr>
              <a:t>hipotetycznych lub wyobrażonych sytuacji</a:t>
            </a:r>
            <a:r>
              <a:rPr lang="en-US" sz="2000" dirty="0">
                <a:latin typeface="Calibri" pitchFamily="34" charset="0"/>
                <a:cs typeface="Calibri" pitchFamily="34" charset="0"/>
              </a:rPr>
              <a:t>.</a:t>
            </a:r>
          </a:p>
          <a:p>
            <a:pPr marL="457200" indent="-457200">
              <a:spcAft>
                <a:spcPts val="600"/>
              </a:spcAft>
              <a:buFont typeface="Arial" pitchFamily="34" charset="0"/>
              <a:buChar char="•"/>
            </a:pPr>
            <a:r>
              <a:rPr lang="pl-PL" sz="2000" b="1" dirty="0">
                <a:latin typeface="Calibri" pitchFamily="34" charset="0"/>
                <a:cs typeface="Calibri" pitchFamily="34" charset="0"/>
              </a:rPr>
              <a:t>J. </a:t>
            </a:r>
            <a:r>
              <a:rPr lang="en-US" sz="2000" b="1" dirty="0">
                <a:latin typeface="Calibri" pitchFamily="34" charset="0"/>
                <a:cs typeface="Calibri" pitchFamily="34" charset="0"/>
              </a:rPr>
              <a:t>Piaget</a:t>
            </a:r>
            <a:r>
              <a:rPr lang="en-US" sz="2000" dirty="0">
                <a:latin typeface="Calibri" pitchFamily="34" charset="0"/>
                <a:cs typeface="Calibri" pitchFamily="34" charset="0"/>
              </a:rPr>
              <a:t>: </a:t>
            </a:r>
            <a:r>
              <a:rPr lang="pl-PL" sz="2000" dirty="0">
                <a:latin typeface="Calibri" pitchFamily="34" charset="0"/>
                <a:cs typeface="Calibri" pitchFamily="34" charset="0"/>
              </a:rPr>
              <a:t>ludzie rozwijają bezkontekstowe schematy dedukcyjnego myślenia. </a:t>
            </a:r>
            <a:r>
              <a:rPr lang="en-US" sz="2000" dirty="0">
                <a:latin typeface="Calibri" pitchFamily="34" charset="0"/>
                <a:cs typeface="Calibri" pitchFamily="34" charset="0"/>
              </a:rPr>
              <a:t/>
            </a:r>
            <a:br>
              <a:rPr lang="en-US" sz="2000" dirty="0">
                <a:latin typeface="Calibri" pitchFamily="34" charset="0"/>
                <a:cs typeface="Calibri" pitchFamily="34" charset="0"/>
              </a:rPr>
            </a:br>
            <a:r>
              <a:rPr lang="pl-PL" sz="2000" dirty="0">
                <a:latin typeface="Calibri" pitchFamily="34" charset="0"/>
                <a:cs typeface="Calibri" pitchFamily="34" charset="0"/>
              </a:rPr>
              <a:t>Obrazy? Logika FOL? Czy też inne reprezentacje? </a:t>
            </a:r>
            <a:br>
              <a:rPr lang="pl-PL" sz="2000" dirty="0">
                <a:latin typeface="Calibri" pitchFamily="34" charset="0"/>
                <a:cs typeface="Calibri" pitchFamily="34" charset="0"/>
              </a:rPr>
            </a:br>
            <a:r>
              <a:rPr lang="pl-PL" sz="2000" dirty="0">
                <a:latin typeface="Calibri" pitchFamily="34" charset="0"/>
                <a:cs typeface="Calibri" pitchFamily="34" charset="0"/>
              </a:rPr>
              <a:t>Czy to dobry opis działania mózgów? Jak to zrobić za pomocą programu</a:t>
            </a:r>
            <a:r>
              <a:rPr lang="en-US" sz="2000" dirty="0">
                <a:latin typeface="Calibri" pitchFamily="34" charset="0"/>
                <a:cs typeface="Calibri" pitchFamily="34" charset="0"/>
              </a:rPr>
              <a:t>?</a:t>
            </a:r>
            <a:r>
              <a:rPr lang="pl-PL" sz="2000" dirty="0">
                <a:latin typeface="Calibri" pitchFamily="34" charset="0"/>
                <a:cs typeface="Calibri" pitchFamily="34" charset="0"/>
              </a:rPr>
              <a:t> </a:t>
            </a:r>
            <a:endParaRPr lang="en-US" sz="2000" dirty="0">
              <a:latin typeface="Calibri" pitchFamily="34" charset="0"/>
              <a:cs typeface="Calibri" pitchFamily="34" charset="0"/>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7772400" cy="792163"/>
          </a:xfrm>
        </p:spPr>
        <p:txBody>
          <a:bodyPr lIns="92075" tIns="46038" rIns="92075" bIns="46038"/>
          <a:lstStyle/>
          <a:p>
            <a:pPr eaLnBrk="1" hangingPunct="1">
              <a:defRPr/>
            </a:pPr>
            <a:r>
              <a:rPr lang="pl-PL" dirty="0" smtClean="0">
                <a:effectLst>
                  <a:outerShdw blurRad="38100" dist="38100" dir="2700000" algn="tl">
                    <a:srgbClr val="000000">
                      <a:alpha val="43137"/>
                    </a:srgbClr>
                  </a:outerShdw>
                </a:effectLst>
              </a:rPr>
              <a:t>Wyobraźnia i zmysły</a:t>
            </a:r>
            <a:endParaRPr lang="en-US" dirty="0" smtClean="0">
              <a:effectLst>
                <a:outerShdw blurRad="38100" dist="38100" dir="2700000" algn="tl">
                  <a:srgbClr val="000000">
                    <a:alpha val="43137"/>
                  </a:srgbClr>
                </a:outerShdw>
              </a:effectLst>
            </a:endParaRPr>
          </a:p>
        </p:txBody>
      </p:sp>
      <p:sp>
        <p:nvSpPr>
          <p:cNvPr id="25603" name="Rectangle 3"/>
          <p:cNvSpPr>
            <a:spLocks noGrp="1" noChangeArrowheads="1"/>
          </p:cNvSpPr>
          <p:nvPr>
            <p:ph idx="1"/>
          </p:nvPr>
        </p:nvSpPr>
        <p:spPr>
          <a:xfrm>
            <a:off x="476250" y="1041400"/>
            <a:ext cx="8524875" cy="458788"/>
          </a:xfrm>
        </p:spPr>
        <p:txBody>
          <a:bodyPr lIns="92075" tIns="46038" rIns="92075" bIns="46038"/>
          <a:lstStyle/>
          <a:p>
            <a:pPr marL="0" indent="0" eaLnBrk="1" hangingPunct="1">
              <a:spcBef>
                <a:spcPct val="0"/>
              </a:spcBef>
              <a:buFontTx/>
              <a:buNone/>
            </a:pPr>
            <a:r>
              <a:rPr lang="pl-PL" sz="2400" dirty="0" smtClean="0"/>
              <a:t>Jak i gdzie powstają obrazy mentalne?</a:t>
            </a:r>
            <a:endParaRPr lang="en-US" sz="2400" dirty="0" smtClean="0"/>
          </a:p>
        </p:txBody>
      </p:sp>
      <p:sp>
        <p:nvSpPr>
          <p:cNvPr id="25604" name="Rectangle 5"/>
          <p:cNvSpPr>
            <a:spLocks noChangeArrowheads="1"/>
          </p:cNvSpPr>
          <p:nvPr/>
        </p:nvSpPr>
        <p:spPr bwMode="auto">
          <a:xfrm>
            <a:off x="500063" y="1571625"/>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58775" indent="-358775">
              <a:buClr>
                <a:srgbClr val="FFCC66"/>
              </a:buClr>
              <a:buSzPct val="115000"/>
              <a:buFont typeface="Arial" pitchFamily="34" charset="0"/>
              <a:buChar char="•"/>
              <a:tabLst>
                <a:tab pos="358775" algn="l"/>
              </a:tabLst>
            </a:pPr>
            <a:r>
              <a:rPr lang="en-US" sz="2000" dirty="0" err="1">
                <a:solidFill>
                  <a:schemeClr val="accent3"/>
                </a:solidFill>
                <a:latin typeface="Calibri" pitchFamily="34" charset="0"/>
                <a:cs typeface="Calibri" pitchFamily="34" charset="0"/>
              </a:rPr>
              <a:t>Borst</a:t>
            </a:r>
            <a:r>
              <a:rPr lang="en-US" sz="2000" dirty="0">
                <a:solidFill>
                  <a:schemeClr val="accent3"/>
                </a:solidFill>
                <a:latin typeface="Calibri" pitchFamily="34" charset="0"/>
                <a:cs typeface="Calibri" pitchFamily="34" charset="0"/>
              </a:rPr>
              <a:t>, G., </a:t>
            </a:r>
            <a:r>
              <a:rPr lang="en-US" sz="2000" dirty="0" err="1">
                <a:solidFill>
                  <a:schemeClr val="accent3"/>
                </a:solidFill>
                <a:latin typeface="Calibri" pitchFamily="34" charset="0"/>
                <a:cs typeface="Calibri" pitchFamily="34" charset="0"/>
              </a:rPr>
              <a:t>Kosslyn</a:t>
            </a:r>
            <a:r>
              <a:rPr lang="en-US" sz="2000" dirty="0">
                <a:solidFill>
                  <a:schemeClr val="accent3"/>
                </a:solidFill>
                <a:latin typeface="Calibri" pitchFamily="34" charset="0"/>
                <a:cs typeface="Calibri" pitchFamily="34" charset="0"/>
              </a:rPr>
              <a:t>, S. M, Visual mental imagery and visual perception: structural equivalence revealed by scanning processes. </a:t>
            </a:r>
            <a:br>
              <a:rPr lang="en-US" sz="2000" dirty="0">
                <a:solidFill>
                  <a:schemeClr val="accent3"/>
                </a:solidFill>
                <a:latin typeface="Calibri" pitchFamily="34" charset="0"/>
                <a:cs typeface="Calibri" pitchFamily="34" charset="0"/>
              </a:rPr>
            </a:br>
            <a:r>
              <a:rPr lang="en-US" sz="2000" dirty="0">
                <a:solidFill>
                  <a:schemeClr val="accent3"/>
                </a:solidFill>
                <a:latin typeface="Calibri" pitchFamily="34" charset="0"/>
                <a:cs typeface="Calibri" pitchFamily="34" charset="0"/>
              </a:rPr>
              <a:t>Memory &amp; Cognition, 36, 849-862, 2008.  </a:t>
            </a:r>
            <a:br>
              <a:rPr lang="en-US" sz="2000" dirty="0">
                <a:solidFill>
                  <a:schemeClr val="accent3"/>
                </a:solidFill>
                <a:latin typeface="Calibri" pitchFamily="34" charset="0"/>
                <a:cs typeface="Calibri" pitchFamily="34" charset="0"/>
              </a:rPr>
            </a:br>
            <a:r>
              <a:rPr lang="pl-PL" sz="2000" dirty="0">
                <a:solidFill>
                  <a:schemeClr val="accent3"/>
                </a:solidFill>
                <a:latin typeface="Calibri" pitchFamily="34" charset="0"/>
                <a:cs typeface="Calibri" pitchFamily="34" charset="0"/>
              </a:rPr>
              <a:t>Nasze badania wspierają twierdzenie, że reprezentacja wyobrażeń oparta jest na tych samych mechanizmach co reprezentacja percepcji wzrokowej</a:t>
            </a:r>
            <a:r>
              <a:rPr lang="en-US" sz="2000" dirty="0">
                <a:solidFill>
                  <a:schemeClr val="accent3"/>
                </a:solidFill>
                <a:latin typeface="Calibri" pitchFamily="34" charset="0"/>
                <a:cs typeface="Calibri" pitchFamily="34" charset="0"/>
              </a:rPr>
              <a:t>.  </a:t>
            </a:r>
          </a:p>
          <a:p>
            <a:pPr marL="358775" indent="-358775">
              <a:buClr>
                <a:srgbClr val="FFCC66"/>
              </a:buClr>
              <a:buSzPct val="115000"/>
              <a:tabLst>
                <a:tab pos="358775" algn="l"/>
              </a:tabLst>
            </a:pPr>
            <a:endParaRPr lang="en-US" sz="2000" dirty="0">
              <a:solidFill>
                <a:schemeClr val="accent3"/>
              </a:solidFill>
              <a:latin typeface="Calibri" pitchFamily="34" charset="0"/>
              <a:cs typeface="Calibri" pitchFamily="34" charset="0"/>
            </a:endParaRPr>
          </a:p>
          <a:p>
            <a:pPr marL="358775" indent="-358775">
              <a:buClr>
                <a:srgbClr val="FFCC66"/>
              </a:buClr>
              <a:buSzPct val="115000"/>
              <a:buFont typeface="Arial" pitchFamily="34" charset="0"/>
              <a:buChar char="•"/>
              <a:tabLst>
                <a:tab pos="358775" algn="l"/>
              </a:tabLst>
            </a:pPr>
            <a:r>
              <a:rPr lang="en-US" sz="2000" dirty="0">
                <a:solidFill>
                  <a:schemeClr val="accent3"/>
                </a:solidFill>
                <a:latin typeface="Calibri" pitchFamily="34" charset="0"/>
                <a:cs typeface="Calibri" pitchFamily="34" charset="0"/>
              </a:rPr>
              <a:t>Cui, X et al. (2007) Vividness of mental imagery: Individual variability can be measured objectively. Vision Research, 47, 474-478.</a:t>
            </a:r>
          </a:p>
          <a:p>
            <a:pPr marL="358775" indent="-358775">
              <a:buClr>
                <a:srgbClr val="FFCC66"/>
              </a:buClr>
              <a:buSzPct val="115000"/>
              <a:tabLst>
                <a:tab pos="358775" algn="l"/>
              </a:tabLst>
            </a:pPr>
            <a:endParaRPr lang="en-US" sz="2000" dirty="0">
              <a:solidFill>
                <a:schemeClr val="accent3"/>
              </a:solidFill>
              <a:latin typeface="Calibri" pitchFamily="34" charset="0"/>
              <a:cs typeface="Calibri" pitchFamily="34" charset="0"/>
            </a:endParaRPr>
          </a:p>
          <a:p>
            <a:pPr marL="358775" indent="-358775">
              <a:buClr>
                <a:srgbClr val="FFCC66"/>
              </a:buClr>
              <a:buSzPct val="115000"/>
              <a:tabLst>
                <a:tab pos="358775" algn="l"/>
              </a:tabLst>
            </a:pPr>
            <a:r>
              <a:rPr lang="pl-PL" sz="2000" dirty="0">
                <a:solidFill>
                  <a:schemeClr val="accent3"/>
                </a:solidFill>
                <a:latin typeface="Calibri" pitchFamily="34" charset="0"/>
                <a:cs typeface="Calibri" pitchFamily="34" charset="0"/>
              </a:rPr>
              <a:t>Rezultaty kwestionariuszy </a:t>
            </a:r>
            <a:r>
              <a:rPr lang="en-US" sz="2000" dirty="0">
                <a:solidFill>
                  <a:schemeClr val="accent3"/>
                </a:solidFill>
                <a:latin typeface="Calibri" pitchFamily="34" charset="0"/>
                <a:cs typeface="Calibri" pitchFamily="34" charset="0"/>
              </a:rPr>
              <a:t>Vividness of Visual Imagination (VVIQ) </a:t>
            </a:r>
            <a:r>
              <a:rPr lang="pl-PL" sz="2000" dirty="0">
                <a:solidFill>
                  <a:schemeClr val="accent3"/>
                </a:solidFill>
                <a:latin typeface="Calibri" pitchFamily="34" charset="0"/>
                <a:cs typeface="Calibri" pitchFamily="34" charset="0"/>
              </a:rPr>
              <a:t>korelują się dobrze z aktywnością pierwotnej kory wzrokowej mierzonej za pomocą </a:t>
            </a:r>
            <a:r>
              <a:rPr lang="en-US" sz="2000" dirty="0">
                <a:solidFill>
                  <a:schemeClr val="accent3"/>
                </a:solidFill>
                <a:latin typeface="Calibri" pitchFamily="34" charset="0"/>
                <a:cs typeface="Calibri" pitchFamily="34" charset="0"/>
              </a:rPr>
              <a:t>fMRI </a:t>
            </a:r>
            <a:br>
              <a:rPr lang="en-US" sz="2000" dirty="0">
                <a:solidFill>
                  <a:schemeClr val="accent3"/>
                </a:solidFill>
                <a:latin typeface="Calibri" pitchFamily="34" charset="0"/>
                <a:cs typeface="Calibri" pitchFamily="34" charset="0"/>
              </a:rPr>
            </a:br>
            <a:r>
              <a:rPr lang="en-US" sz="2000" dirty="0">
                <a:solidFill>
                  <a:schemeClr val="accent3"/>
                </a:solidFill>
                <a:latin typeface="Calibri" pitchFamily="34" charset="0"/>
                <a:cs typeface="Calibri" pitchFamily="34" charset="0"/>
              </a:rPr>
              <a:t>(r=-0.73), </a:t>
            </a:r>
            <a:r>
              <a:rPr lang="pl-PL" sz="2000" dirty="0">
                <a:solidFill>
                  <a:schemeClr val="accent3"/>
                </a:solidFill>
                <a:latin typeface="Calibri" pitchFamily="34" charset="0"/>
                <a:cs typeface="Calibri" pitchFamily="34" charset="0"/>
              </a:rPr>
              <a:t>i z wynikami dla nowych zadań psychofizycznych</a:t>
            </a:r>
            <a:r>
              <a:rPr lang="en-US" sz="2000" dirty="0">
                <a:solidFill>
                  <a:schemeClr val="accent3"/>
                </a:solidFill>
                <a:latin typeface="Calibri" pitchFamily="34" charset="0"/>
                <a:cs typeface="Calibri" pitchFamily="34" charset="0"/>
              </a:rPr>
              <a:t>. </a:t>
            </a:r>
            <a:r>
              <a:rPr lang="pl-PL" sz="2000" dirty="0">
                <a:solidFill>
                  <a:schemeClr val="accent3"/>
                </a:solidFill>
                <a:latin typeface="Calibri" pitchFamily="34" charset="0"/>
                <a:cs typeface="Calibri" pitchFamily="34" charset="0"/>
              </a:rPr>
              <a:t/>
            </a:r>
            <a:br>
              <a:rPr lang="pl-PL" sz="2000" dirty="0">
                <a:solidFill>
                  <a:schemeClr val="accent3"/>
                </a:solidFill>
                <a:latin typeface="Calibri" pitchFamily="34" charset="0"/>
                <a:cs typeface="Calibri" pitchFamily="34" charset="0"/>
              </a:rPr>
            </a:br>
            <a:endParaRPr lang="pl-PL" sz="2000" dirty="0">
              <a:solidFill>
                <a:schemeClr val="accent3"/>
              </a:solidFill>
              <a:latin typeface="Calibri" pitchFamily="34" charset="0"/>
              <a:cs typeface="Calibri" pitchFamily="34" charset="0"/>
            </a:endParaRPr>
          </a:p>
          <a:p>
            <a:pPr marL="358775" indent="-358775">
              <a:buClr>
                <a:srgbClr val="FFCC66"/>
              </a:buClr>
              <a:buSzPct val="115000"/>
              <a:tabLst>
                <a:tab pos="358775" algn="l"/>
              </a:tabLst>
            </a:pPr>
            <a:r>
              <a:rPr lang="pl-PL" sz="2000" dirty="0">
                <a:solidFill>
                  <a:schemeClr val="accent3"/>
                </a:solidFill>
                <a:latin typeface="Calibri" pitchFamily="34" charset="0"/>
                <a:cs typeface="Calibri" pitchFamily="34" charset="0"/>
              </a:rPr>
              <a:t>Indywidualne różnice są znaczne, uśrednianie daje mylny obraz. </a:t>
            </a:r>
            <a:endParaRPr lang="en-US" sz="2000" dirty="0">
              <a:solidFill>
                <a:schemeClr val="accent3"/>
              </a:solidFill>
              <a:latin typeface="Calibri" pitchFamily="34" charset="0"/>
              <a:cs typeface="Calibri" pitchFamily="34" charset="0"/>
            </a:endParaRPr>
          </a:p>
          <a:p>
            <a:pPr marL="358775" indent="-358775">
              <a:buClr>
                <a:srgbClr val="FFCC66"/>
              </a:buClr>
              <a:buSzPct val="115000"/>
              <a:tabLst>
                <a:tab pos="358775" algn="l"/>
              </a:tabLst>
            </a:pPr>
            <a:r>
              <a:rPr lang="pl-PL" sz="2000" dirty="0">
                <a:solidFill>
                  <a:schemeClr val="accent3"/>
                </a:solidFill>
                <a:latin typeface="Calibri" pitchFamily="34" charset="0"/>
                <a:cs typeface="Calibri" pitchFamily="34" charset="0"/>
              </a:rPr>
              <a:t>Niektórzy ludzi mają słabą wyobraźnię wzrokową, być może pobudzenia zstępujące są u nich zbyt słabe by pobudzić wyobrażenia mentalne. </a:t>
            </a:r>
            <a:r>
              <a:rPr lang="en-US" sz="2000" dirty="0">
                <a:solidFill>
                  <a:schemeClr val="accent3"/>
                </a:solidFill>
                <a:latin typeface="Calibri" pitchFamily="34" charset="0"/>
                <a:cs typeface="Calibri" pitchFamily="34" charset="0"/>
              </a:rPr>
              <a:t> </a:t>
            </a: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14313"/>
            <a:ext cx="71707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850" y="188913"/>
            <a:ext cx="11049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11188" y="188913"/>
            <a:ext cx="7772400" cy="990600"/>
          </a:xfrm>
        </p:spPr>
        <p:txBody>
          <a:bodyPr/>
          <a:lstStyle/>
          <a:p>
            <a:pPr eaLnBrk="1" hangingPunct="1">
              <a:defRPr/>
            </a:pPr>
            <a:r>
              <a:rPr lang="pl-PL" dirty="0" smtClean="0"/>
              <a:t>Język i ucieleśnienie</a:t>
            </a:r>
            <a:endParaRPr lang="pl-PL" sz="1400" dirty="0" smtClean="0"/>
          </a:p>
        </p:txBody>
      </p:sp>
      <p:sp>
        <p:nvSpPr>
          <p:cNvPr id="22531" name="Rectangle 3"/>
          <p:cNvSpPr>
            <a:spLocks noChangeArrowheads="1"/>
          </p:cNvSpPr>
          <p:nvPr/>
        </p:nvSpPr>
        <p:spPr bwMode="auto">
          <a:xfrm>
            <a:off x="611188" y="3860800"/>
            <a:ext cx="84248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4175" indent="-384175">
              <a:lnSpc>
                <a:spcPct val="90000"/>
              </a:lnSpc>
              <a:spcBef>
                <a:spcPct val="20000"/>
              </a:spcBef>
              <a:buClr>
                <a:srgbClr val="FFCC66"/>
              </a:buClr>
              <a:buSzPct val="115000"/>
            </a:pPr>
            <a:endParaRPr lang="pl-PL" dirty="0">
              <a:solidFill>
                <a:srgbClr val="FFCC66"/>
              </a:solidFill>
              <a:latin typeface="Calibri" pitchFamily="34" charset="0"/>
              <a:cs typeface="Calibri" pitchFamily="34" charset="0"/>
            </a:endParaRPr>
          </a:p>
        </p:txBody>
      </p:sp>
      <p:sp>
        <p:nvSpPr>
          <p:cNvPr id="22532" name="Rectangle 4"/>
          <p:cNvSpPr>
            <a:spLocks noGrp="1" noChangeArrowheads="1"/>
          </p:cNvSpPr>
          <p:nvPr>
            <p:ph type="body" sz="half" idx="1"/>
          </p:nvPr>
        </p:nvSpPr>
        <p:spPr>
          <a:xfrm>
            <a:off x="500063" y="1214438"/>
            <a:ext cx="7858125" cy="2786062"/>
          </a:xfrm>
        </p:spPr>
        <p:txBody>
          <a:bodyPr/>
          <a:lstStyle/>
          <a:p>
            <a:pPr marL="358775" indent="-358775">
              <a:lnSpc>
                <a:spcPct val="90000"/>
              </a:lnSpc>
              <a:buClr>
                <a:srgbClr val="FFCC66"/>
              </a:buClr>
              <a:buFontTx/>
              <a:buNone/>
            </a:pPr>
            <a:r>
              <a:rPr lang="pl-PL" dirty="0" smtClean="0"/>
              <a:t>Ucieleśnienie jest modne ale nie takie nowe, </a:t>
            </a:r>
            <a:r>
              <a:rPr lang="pl-PL" dirty="0" err="1" smtClean="0"/>
              <a:t>eg</a:t>
            </a:r>
            <a:r>
              <a:rPr lang="pl-PL" dirty="0" smtClean="0"/>
              <a:t>: </a:t>
            </a:r>
          </a:p>
          <a:p>
            <a:pPr marL="358775" indent="-358775">
              <a:lnSpc>
                <a:spcPct val="90000"/>
              </a:lnSpc>
              <a:buClr>
                <a:srgbClr val="FFCC66"/>
              </a:buClr>
            </a:pPr>
            <a:r>
              <a:rPr lang="pl-PL" dirty="0" smtClean="0"/>
              <a:t>R. Brooks, </a:t>
            </a:r>
            <a:r>
              <a:rPr lang="pl-PL" dirty="0" err="1" smtClean="0"/>
              <a:t>Elephants</a:t>
            </a:r>
            <a:r>
              <a:rPr lang="pl-PL" dirty="0" smtClean="0"/>
              <a:t> </a:t>
            </a:r>
            <a:r>
              <a:rPr lang="pl-PL" dirty="0" err="1" smtClean="0"/>
              <a:t>Don’t</a:t>
            </a:r>
            <a:r>
              <a:rPr lang="pl-PL" dirty="0" smtClean="0"/>
              <a:t> Play </a:t>
            </a:r>
            <a:r>
              <a:rPr lang="pl-PL" dirty="0" err="1" smtClean="0"/>
              <a:t>Chess</a:t>
            </a:r>
            <a:r>
              <a:rPr lang="pl-PL" dirty="0" smtClean="0"/>
              <a:t> (1990), </a:t>
            </a:r>
            <a:br>
              <a:rPr lang="pl-PL" dirty="0" smtClean="0"/>
            </a:br>
            <a:r>
              <a:rPr lang="pl-PL" dirty="0" smtClean="0"/>
              <a:t>R. Brooks, L.A. Stein, </a:t>
            </a:r>
            <a:r>
              <a:rPr lang="pl-PL" dirty="0" err="1" smtClean="0"/>
              <a:t>Building</a:t>
            </a:r>
            <a:r>
              <a:rPr lang="pl-PL" dirty="0" smtClean="0"/>
              <a:t> </a:t>
            </a:r>
            <a:r>
              <a:rPr lang="pl-PL" dirty="0" err="1" smtClean="0"/>
              <a:t>Brains</a:t>
            </a:r>
            <a:r>
              <a:rPr lang="pl-PL" dirty="0" smtClean="0"/>
              <a:t> for </a:t>
            </a:r>
            <a:r>
              <a:rPr lang="pl-PL" dirty="0" err="1" smtClean="0"/>
              <a:t>Bodies</a:t>
            </a:r>
            <a:r>
              <a:rPr lang="pl-PL" dirty="0" smtClean="0"/>
              <a:t> </a:t>
            </a:r>
            <a:br>
              <a:rPr lang="pl-PL" dirty="0" smtClean="0"/>
            </a:br>
            <a:r>
              <a:rPr lang="pl-PL" dirty="0" smtClean="0"/>
              <a:t>(1993), </a:t>
            </a:r>
            <a:r>
              <a:rPr lang="pl-PL" dirty="0" err="1" smtClean="0"/>
              <a:t>Cog</a:t>
            </a:r>
            <a:r>
              <a:rPr lang="pl-PL" dirty="0" smtClean="0"/>
              <a:t> </a:t>
            </a:r>
            <a:r>
              <a:rPr lang="pl-PL" dirty="0" err="1" smtClean="0"/>
              <a:t>project</a:t>
            </a:r>
            <a:r>
              <a:rPr lang="pl-PL" dirty="0" smtClean="0"/>
              <a:t> </a:t>
            </a:r>
            <a:r>
              <a:rPr lang="pl-PL" dirty="0" err="1" smtClean="0"/>
              <a:t>manifesto</a:t>
            </a:r>
            <a:r>
              <a:rPr lang="pl-PL" dirty="0" smtClean="0"/>
              <a:t> (1993-2003).</a:t>
            </a:r>
          </a:p>
          <a:p>
            <a:pPr marL="358775" indent="-358775">
              <a:lnSpc>
                <a:spcPct val="90000"/>
              </a:lnSpc>
              <a:buClr>
                <a:srgbClr val="FFCC66"/>
              </a:buClr>
            </a:pPr>
            <a:r>
              <a:rPr lang="pl-PL" dirty="0" err="1" smtClean="0"/>
              <a:t>Varela</a:t>
            </a:r>
            <a:r>
              <a:rPr lang="pl-PL" dirty="0" smtClean="0"/>
              <a:t>, Thompson, </a:t>
            </a:r>
            <a:r>
              <a:rPr lang="pl-PL" dirty="0" err="1" smtClean="0"/>
              <a:t>Rosch</a:t>
            </a:r>
            <a:r>
              <a:rPr lang="pl-PL" dirty="0" smtClean="0"/>
              <a:t>, The </a:t>
            </a:r>
            <a:r>
              <a:rPr lang="pl-PL" dirty="0" err="1" smtClean="0"/>
              <a:t>embodied</a:t>
            </a:r>
            <a:r>
              <a:rPr lang="pl-PL" dirty="0" smtClean="0"/>
              <a:t> </a:t>
            </a:r>
            <a:r>
              <a:rPr lang="pl-PL" dirty="0" err="1" smtClean="0"/>
              <a:t>mind</a:t>
            </a:r>
            <a:r>
              <a:rPr lang="pl-PL" dirty="0" smtClean="0"/>
              <a:t> 1991</a:t>
            </a:r>
          </a:p>
          <a:p>
            <a:pPr marL="358775" indent="-358775">
              <a:lnSpc>
                <a:spcPct val="90000"/>
              </a:lnSpc>
              <a:buClr>
                <a:srgbClr val="FFCC66"/>
              </a:buClr>
              <a:buFontTx/>
              <a:buNone/>
            </a:pPr>
            <a:r>
              <a:rPr lang="pl-PL" dirty="0" smtClean="0"/>
              <a:t>W lingwistyce: </a:t>
            </a:r>
          </a:p>
          <a:p>
            <a:pPr marL="358775" indent="-358775">
              <a:lnSpc>
                <a:spcPct val="90000"/>
              </a:lnSpc>
              <a:buClr>
                <a:srgbClr val="FFCC66"/>
              </a:buClr>
            </a:pPr>
            <a:r>
              <a:rPr lang="pl-PL" dirty="0" err="1" smtClean="0"/>
              <a:t>Lakoff</a:t>
            </a:r>
            <a:r>
              <a:rPr lang="pl-PL" dirty="0" smtClean="0"/>
              <a:t> &amp; Johnson, </a:t>
            </a:r>
            <a:r>
              <a:rPr lang="pl-PL" dirty="0" err="1" smtClean="0"/>
              <a:t>Philosophy</a:t>
            </a:r>
            <a:r>
              <a:rPr lang="pl-PL" dirty="0" smtClean="0"/>
              <a:t> In The </a:t>
            </a:r>
            <a:r>
              <a:rPr lang="pl-PL" dirty="0" err="1" smtClean="0"/>
              <a:t>Flesh</a:t>
            </a:r>
            <a:r>
              <a:rPr lang="pl-PL" dirty="0" smtClean="0"/>
              <a:t> (1999).</a:t>
            </a:r>
          </a:p>
          <a:p>
            <a:pPr marL="358775" indent="-358775">
              <a:lnSpc>
                <a:spcPct val="90000"/>
              </a:lnSpc>
              <a:buClr>
                <a:srgbClr val="FFCC66"/>
              </a:buClr>
            </a:pPr>
            <a:r>
              <a:rPr lang="pl-PL" dirty="0" err="1" smtClean="0"/>
              <a:t>Lakoff</a:t>
            </a:r>
            <a:r>
              <a:rPr lang="pl-PL" dirty="0" smtClean="0"/>
              <a:t> &amp; </a:t>
            </a:r>
            <a:r>
              <a:rPr lang="pl-PL" dirty="0" err="1" smtClean="0"/>
              <a:t>Nunez</a:t>
            </a:r>
            <a:r>
              <a:rPr lang="pl-PL" dirty="0" smtClean="0"/>
              <a:t>, </a:t>
            </a:r>
            <a:r>
              <a:rPr lang="pl-PL" dirty="0" err="1" smtClean="0"/>
              <a:t>Where</a:t>
            </a:r>
            <a:r>
              <a:rPr lang="pl-PL" dirty="0" smtClean="0"/>
              <a:t> </a:t>
            </a:r>
            <a:r>
              <a:rPr lang="pl-PL" dirty="0" err="1" smtClean="0"/>
              <a:t>Mathematics</a:t>
            </a:r>
            <a:r>
              <a:rPr lang="pl-PL" dirty="0" smtClean="0"/>
              <a:t> </a:t>
            </a:r>
            <a:r>
              <a:rPr lang="pl-PL" dirty="0" err="1" smtClean="0"/>
              <a:t>Comes</a:t>
            </a:r>
            <a:r>
              <a:rPr lang="pl-PL" dirty="0" smtClean="0"/>
              <a:t> From? How the </a:t>
            </a:r>
            <a:r>
              <a:rPr lang="pl-PL" dirty="0" err="1" smtClean="0"/>
              <a:t>Embodied</a:t>
            </a:r>
            <a:r>
              <a:rPr lang="pl-PL" dirty="0" smtClean="0"/>
              <a:t> </a:t>
            </a:r>
            <a:r>
              <a:rPr lang="pl-PL" dirty="0" err="1" smtClean="0"/>
              <a:t>Mind</a:t>
            </a:r>
            <a:r>
              <a:rPr lang="pl-PL" dirty="0" smtClean="0"/>
              <a:t> </a:t>
            </a:r>
            <a:r>
              <a:rPr lang="pl-PL" dirty="0" err="1" smtClean="0"/>
              <a:t>Brings</a:t>
            </a:r>
            <a:r>
              <a:rPr lang="pl-PL" dirty="0" smtClean="0"/>
              <a:t> </a:t>
            </a:r>
            <a:r>
              <a:rPr lang="pl-PL" dirty="0" err="1" smtClean="0"/>
              <a:t>Mathematics</a:t>
            </a:r>
            <a:r>
              <a:rPr lang="pl-PL" dirty="0" smtClean="0"/>
              <a:t> </a:t>
            </a:r>
            <a:r>
              <a:rPr lang="pl-PL" dirty="0" err="1" smtClean="0"/>
              <a:t>into</a:t>
            </a:r>
            <a:r>
              <a:rPr lang="pl-PL" dirty="0" smtClean="0"/>
              <a:t> </a:t>
            </a:r>
            <a:r>
              <a:rPr lang="pl-PL" dirty="0" err="1" smtClean="0"/>
              <a:t>Being</a:t>
            </a:r>
            <a:r>
              <a:rPr lang="pl-PL" dirty="0" smtClean="0"/>
              <a:t> (2000).</a:t>
            </a:r>
            <a:br>
              <a:rPr lang="pl-PL" dirty="0" smtClean="0"/>
            </a:br>
            <a:endParaRPr lang="pl-PL" sz="1000" dirty="0" smtClean="0"/>
          </a:p>
          <a:p>
            <a:pPr marL="358775" indent="-358775">
              <a:lnSpc>
                <a:spcPct val="90000"/>
              </a:lnSpc>
              <a:buClr>
                <a:srgbClr val="FFCC66"/>
              </a:buClr>
            </a:pPr>
            <a:endParaRPr lang="pl-PL" dirty="0" smtClean="0"/>
          </a:p>
        </p:txBody>
      </p:sp>
      <p:sp>
        <p:nvSpPr>
          <p:cNvPr id="7177" name="Rectangle 10"/>
          <p:cNvSpPr>
            <a:spLocks noChangeArrowheads="1"/>
          </p:cNvSpPr>
          <p:nvPr/>
        </p:nvSpPr>
        <p:spPr bwMode="auto">
          <a:xfrm>
            <a:off x="500063" y="4214813"/>
            <a:ext cx="8351837" cy="2500312"/>
          </a:xfrm>
          <a:prstGeom prst="rect">
            <a:avLst/>
          </a:prstGeom>
          <a:noFill/>
          <a:ln w="9525">
            <a:noFill/>
            <a:miter lim="800000"/>
            <a:headEnd/>
            <a:tailEnd/>
          </a:ln>
        </p:spPr>
        <p:txBody>
          <a:bodyPr/>
          <a:lstStyle/>
          <a:p>
            <a:pPr>
              <a:spcBef>
                <a:spcPts val="600"/>
              </a:spcBef>
              <a:buClr>
                <a:srgbClr val="FFCC66"/>
              </a:buClr>
              <a:buSzPct val="115000"/>
              <a:defRPr/>
            </a:pPr>
            <a:r>
              <a:rPr lang="pl-PL" sz="2000" dirty="0">
                <a:latin typeface="Calibri" pitchFamily="34" charset="0"/>
                <a:cs typeface="Calibri" pitchFamily="34" charset="0"/>
              </a:rPr>
              <a:t>Postępy lingwistyki komputerowej są powolne, </a:t>
            </a:r>
            <a:r>
              <a:rPr lang="pl-PL" sz="2000" dirty="0" smtClean="0">
                <a:latin typeface="Calibri" pitchFamily="34" charset="0"/>
                <a:cs typeface="Calibri" pitchFamily="34" charset="0"/>
              </a:rPr>
              <a:t>pojawiły </a:t>
            </a:r>
            <a:r>
              <a:rPr lang="pl-PL" sz="2000" dirty="0">
                <a:latin typeface="Calibri" pitchFamily="34" charset="0"/>
                <a:cs typeface="Calibri" pitchFamily="34" charset="0"/>
              </a:rPr>
              <a:t>się metody statystyczne korzystające z ogromnych korpusów, oraz idee </a:t>
            </a:r>
            <a:r>
              <a:rPr lang="pl-PL" sz="2000" dirty="0" err="1" smtClean="0">
                <a:latin typeface="Calibri" pitchFamily="34" charset="0"/>
                <a:cs typeface="Calibri" pitchFamily="34" charset="0"/>
              </a:rPr>
              <a:t>enaktywizmu</a:t>
            </a:r>
            <a:r>
              <a:rPr lang="pl-PL" sz="2000" dirty="0">
                <a:latin typeface="Calibri" pitchFamily="34" charset="0"/>
                <a:cs typeface="Calibri" pitchFamily="34" charset="0"/>
              </a:rPr>
              <a:t>.</a:t>
            </a:r>
          </a:p>
          <a:p>
            <a:pPr marL="358775" indent="-358775">
              <a:spcBef>
                <a:spcPts val="600"/>
              </a:spcBef>
              <a:buClr>
                <a:srgbClr val="FFCC66"/>
              </a:buClr>
              <a:buSzPct val="115000"/>
              <a:buFontTx/>
              <a:buChar char="•"/>
              <a:defRPr/>
            </a:pPr>
            <a:r>
              <a:rPr lang="pl-PL" sz="2000" dirty="0" err="1" smtClean="0">
                <a:latin typeface="Calibri" pitchFamily="34" charset="0"/>
                <a:cs typeface="Calibri" pitchFamily="34" charset="0"/>
              </a:rPr>
              <a:t>Protojęzyki</a:t>
            </a:r>
            <a:r>
              <a:rPr lang="pl-PL" sz="2000" dirty="0" smtClean="0">
                <a:latin typeface="Calibri" pitchFamily="34" charset="0"/>
                <a:cs typeface="Calibri" pitchFamily="34" charset="0"/>
              </a:rPr>
              <a:t> </a:t>
            </a:r>
            <a:r>
              <a:rPr lang="pl-PL" sz="2000" dirty="0">
                <a:latin typeface="Calibri" pitchFamily="34" charset="0"/>
                <a:cs typeface="Calibri" pitchFamily="34" charset="0"/>
              </a:rPr>
              <a:t>w komunikacji robotów (Kismet, </a:t>
            </a:r>
            <a:r>
              <a:rPr lang="pl-PL" sz="2000" dirty="0" err="1">
                <a:latin typeface="Calibri" pitchFamily="34" charset="0"/>
                <a:cs typeface="Calibri" pitchFamily="34" charset="0"/>
              </a:rPr>
              <a:t>Aibo</a:t>
            </a:r>
            <a:r>
              <a:rPr lang="pl-PL" sz="2000" dirty="0" smtClean="0">
                <a:latin typeface="Calibri" pitchFamily="34" charset="0"/>
                <a:cs typeface="Calibri" pitchFamily="34" charset="0"/>
              </a:rPr>
              <a:t>).</a:t>
            </a:r>
            <a:endParaRPr lang="pl-PL" sz="2000" dirty="0">
              <a:latin typeface="Calibri" pitchFamily="34" charset="0"/>
              <a:cs typeface="Calibri" pitchFamily="34" charset="0"/>
            </a:endParaRPr>
          </a:p>
          <a:p>
            <a:pPr marL="358775" indent="-358775">
              <a:spcBef>
                <a:spcPts val="600"/>
              </a:spcBef>
              <a:buClr>
                <a:srgbClr val="FFCC66"/>
              </a:buClr>
              <a:buSzPct val="115000"/>
              <a:buFontTx/>
              <a:buChar char="•"/>
              <a:defRPr/>
            </a:pPr>
            <a:r>
              <a:rPr lang="pl-PL" sz="2000" dirty="0" err="1" smtClean="0">
                <a:latin typeface="Calibri" pitchFamily="34" charset="0"/>
                <a:cs typeface="Calibri" pitchFamily="34" charset="0"/>
                <a:hlinkClick r:id="rId3"/>
              </a:rPr>
              <a:t>Conceptual</a:t>
            </a:r>
            <a:r>
              <a:rPr lang="pl-PL" sz="2000" dirty="0" smtClean="0">
                <a:latin typeface="Calibri" pitchFamily="34" charset="0"/>
                <a:cs typeface="Calibri" pitchFamily="34" charset="0"/>
                <a:hlinkClick r:id="rId3"/>
              </a:rPr>
              <a:t> </a:t>
            </a:r>
            <a:r>
              <a:rPr lang="pl-PL" sz="2000" dirty="0" err="1" smtClean="0">
                <a:latin typeface="Calibri" pitchFamily="34" charset="0"/>
                <a:cs typeface="Calibri" pitchFamily="34" charset="0"/>
                <a:hlinkClick r:id="rId3"/>
              </a:rPr>
              <a:t>blending</a:t>
            </a:r>
            <a:r>
              <a:rPr lang="pl-PL" sz="2000" dirty="0">
                <a:latin typeface="Calibri" pitchFamily="34" charset="0"/>
                <a:cs typeface="Calibri" pitchFamily="34" charset="0"/>
              </a:rPr>
              <a:t> (</a:t>
            </a:r>
            <a:r>
              <a:rPr lang="pl-PL" sz="2000" dirty="0" err="1">
                <a:latin typeface="Calibri" pitchFamily="34" charset="0"/>
                <a:cs typeface="Calibri" pitchFamily="34" charset="0"/>
              </a:rPr>
              <a:t>Gilles</a:t>
            </a:r>
            <a:r>
              <a:rPr lang="pl-PL" sz="2000" dirty="0">
                <a:latin typeface="Calibri" pitchFamily="34" charset="0"/>
                <a:cs typeface="Calibri" pitchFamily="34" charset="0"/>
              </a:rPr>
              <a:t> </a:t>
            </a:r>
            <a:r>
              <a:rPr lang="pl-PL" sz="2000" dirty="0" err="1" smtClean="0">
                <a:latin typeface="Calibri" pitchFamily="34" charset="0"/>
                <a:cs typeface="Calibri" pitchFamily="34" charset="0"/>
              </a:rPr>
              <a:t>Fauconnier</a:t>
            </a:r>
            <a:r>
              <a:rPr lang="pl-PL" sz="2000" dirty="0" smtClean="0">
                <a:latin typeface="Calibri" pitchFamily="34" charset="0"/>
                <a:cs typeface="Calibri" pitchFamily="34" charset="0"/>
              </a:rPr>
              <a:t>, Mark </a:t>
            </a:r>
            <a:r>
              <a:rPr lang="pl-PL" sz="2000" dirty="0">
                <a:latin typeface="Calibri" pitchFamily="34" charset="0"/>
                <a:cs typeface="Calibri" pitchFamily="34" charset="0"/>
              </a:rPr>
              <a:t>Turner </a:t>
            </a:r>
            <a:r>
              <a:rPr lang="pl-PL" sz="2000" dirty="0" smtClean="0">
                <a:latin typeface="Calibri" pitchFamily="34" charset="0"/>
                <a:cs typeface="Calibri" pitchFamily="34" charset="0"/>
              </a:rPr>
              <a:t>1993). </a:t>
            </a:r>
          </a:p>
          <a:p>
            <a:pPr marL="358775" indent="-358775">
              <a:spcBef>
                <a:spcPts val="600"/>
              </a:spcBef>
              <a:buClr>
                <a:srgbClr val="FFCC66"/>
              </a:buClr>
              <a:buSzPct val="115000"/>
              <a:buFontTx/>
              <a:buChar char="•"/>
              <a:defRPr/>
            </a:pPr>
            <a:r>
              <a:rPr lang="pl-PL" sz="2000" dirty="0" smtClean="0">
                <a:latin typeface="Calibri" pitchFamily="34" charset="0"/>
                <a:cs typeface="Calibri" pitchFamily="34" charset="0"/>
              </a:rPr>
              <a:t>Matematyka kognitywna (</a:t>
            </a:r>
            <a:r>
              <a:rPr lang="pl-PL" sz="2000" dirty="0" err="1" smtClean="0">
                <a:latin typeface="Calibri" pitchFamily="34" charset="0"/>
                <a:cs typeface="Calibri" pitchFamily="34" charset="0"/>
              </a:rPr>
              <a:t>Lakoff</a:t>
            </a:r>
            <a:r>
              <a:rPr lang="pl-PL" sz="2000" dirty="0" smtClean="0">
                <a:latin typeface="Calibri" pitchFamily="34" charset="0"/>
                <a:cs typeface="Calibri" pitchFamily="34" charset="0"/>
              </a:rPr>
              <a:t>) tłumaczy metafory leżące u podstaw rozumienia abstrakcyjnych pojęć.</a:t>
            </a:r>
          </a:p>
        </p:txBody>
      </p:sp>
      <p:pic>
        <p:nvPicPr>
          <p:cNvPr id="225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000125"/>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714375" y="260350"/>
            <a:ext cx="6089873" cy="769938"/>
          </a:xfrm>
        </p:spPr>
        <p:txBody>
          <a:bodyPr/>
          <a:lstStyle/>
          <a:p>
            <a:pPr eaLnBrk="1" hangingPunct="1">
              <a:defRPr/>
            </a:pPr>
            <a:r>
              <a:rPr lang="pl-PL" dirty="0" smtClean="0">
                <a:latin typeface="Arial Unicode MS" pitchFamily="34" charset="-128"/>
              </a:rPr>
              <a:t>Plan </a:t>
            </a:r>
            <a:endParaRPr lang="en-US" dirty="0" smtClean="0">
              <a:latin typeface="Arial Unicode MS" pitchFamily="34" charset="-128"/>
            </a:endParaRPr>
          </a:p>
        </p:txBody>
      </p:sp>
      <p:sp>
        <p:nvSpPr>
          <p:cNvPr id="16387" name="Rectangle 3"/>
          <p:cNvSpPr>
            <a:spLocks noGrp="1" noChangeArrowheads="1"/>
          </p:cNvSpPr>
          <p:nvPr>
            <p:ph type="body" idx="1"/>
          </p:nvPr>
        </p:nvSpPr>
        <p:spPr>
          <a:xfrm>
            <a:off x="381000" y="1143000"/>
            <a:ext cx="8382000" cy="5572125"/>
          </a:xfrm>
        </p:spPr>
        <p:txBody>
          <a:bodyPr/>
          <a:lstStyle/>
          <a:p>
            <a:pPr eaLnBrk="1" hangingPunct="1">
              <a:defRPr/>
            </a:pPr>
            <a:r>
              <a:rPr lang="pl-PL" dirty="0" smtClean="0"/>
              <a:t>Radykalny konstruktywizm i </a:t>
            </a:r>
            <a:br>
              <a:rPr lang="pl-PL" dirty="0" smtClean="0"/>
            </a:br>
            <a:r>
              <a:rPr lang="pl-PL" dirty="0" smtClean="0"/>
              <a:t>neuronalny determinizm.</a:t>
            </a:r>
          </a:p>
          <a:p>
            <a:pPr eaLnBrk="1" hangingPunct="1">
              <a:defRPr/>
            </a:pPr>
            <a:r>
              <a:rPr lang="pl-PL" dirty="0" smtClean="0"/>
              <a:t>Co o sobie wiemy? </a:t>
            </a:r>
          </a:p>
          <a:p>
            <a:pPr eaLnBrk="1" hangingPunct="1">
              <a:defRPr/>
            </a:pPr>
            <a:r>
              <a:rPr lang="pl-PL" dirty="0" smtClean="0"/>
              <a:t>Skąd to wiemy? </a:t>
            </a:r>
          </a:p>
          <a:p>
            <a:pPr eaLnBrk="1" hangingPunct="1">
              <a:defRPr/>
            </a:pPr>
            <a:r>
              <a:rPr lang="pl-PL" dirty="0" smtClean="0"/>
              <a:t>Co wie dziecko? </a:t>
            </a:r>
          </a:p>
          <a:p>
            <a:pPr eaLnBrk="1" hangingPunct="1">
              <a:defRPr/>
            </a:pPr>
            <a:r>
              <a:rPr lang="pl-PL" dirty="0" smtClean="0"/>
              <a:t>Co wie dorosły?</a:t>
            </a:r>
          </a:p>
          <a:p>
            <a:pPr eaLnBrk="1" hangingPunct="1">
              <a:defRPr/>
            </a:pPr>
            <a:r>
              <a:rPr lang="pl-PL" dirty="0" smtClean="0"/>
              <a:t>Klęska fenomenologii: to nie rzeczywistość, tylko moje wyobrażenia.</a:t>
            </a:r>
          </a:p>
          <a:p>
            <a:pPr eaLnBrk="1" hangingPunct="1">
              <a:defRPr/>
            </a:pPr>
            <a:r>
              <a:rPr lang="pl-PL" dirty="0" smtClean="0"/>
              <a:t>Procesy w mózgu i ich konceptualizacja.</a:t>
            </a:r>
          </a:p>
          <a:p>
            <a:pPr eaLnBrk="1" hangingPunct="1">
              <a:defRPr/>
            </a:pPr>
            <a:r>
              <a:rPr lang="pl-PL" dirty="0" smtClean="0"/>
              <a:t>Języki i obrazy, język i ciało. </a:t>
            </a:r>
          </a:p>
          <a:p>
            <a:pPr eaLnBrk="1" hangingPunct="1">
              <a:defRPr/>
            </a:pPr>
            <a:r>
              <a:rPr lang="pl-PL" dirty="0" smtClean="0"/>
              <a:t>Trajektorie umysłu. </a:t>
            </a:r>
          </a:p>
          <a:p>
            <a:pPr eaLnBrk="1" hangingPunct="1">
              <a:defRPr/>
            </a:pPr>
            <a:r>
              <a:rPr lang="pl-PL" dirty="0" err="1" smtClean="0"/>
              <a:t>Neurobrazowanie</a:t>
            </a:r>
            <a:r>
              <a:rPr lang="pl-PL" dirty="0" smtClean="0"/>
              <a:t> – co widać w mózgu?  </a:t>
            </a:r>
          </a:p>
          <a:p>
            <a:pPr eaLnBrk="1" hangingPunct="1">
              <a:defRPr/>
            </a:pPr>
            <a:r>
              <a:rPr lang="pl-PL" dirty="0" smtClean="0"/>
              <a:t>Co wynika z symulacji komputerowych? </a:t>
            </a: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528"/>
            <a:ext cx="33909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11188" y="188913"/>
            <a:ext cx="7772400" cy="990600"/>
          </a:xfrm>
        </p:spPr>
        <p:txBody>
          <a:bodyPr/>
          <a:lstStyle/>
          <a:p>
            <a:pPr eaLnBrk="1" hangingPunct="1">
              <a:defRPr/>
            </a:pPr>
            <a:r>
              <a:rPr lang="pl-PL" dirty="0" smtClean="0"/>
              <a:t>Jakie ucieleśnienie?</a:t>
            </a:r>
            <a:endParaRPr lang="pl-PL" sz="1400" dirty="0" smtClean="0"/>
          </a:p>
        </p:txBody>
      </p:sp>
      <p:sp>
        <p:nvSpPr>
          <p:cNvPr id="23555" name="Rectangle 3"/>
          <p:cNvSpPr>
            <a:spLocks noChangeArrowheads="1"/>
          </p:cNvSpPr>
          <p:nvPr/>
        </p:nvSpPr>
        <p:spPr bwMode="auto">
          <a:xfrm>
            <a:off x="611188" y="3860800"/>
            <a:ext cx="84248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4175" indent="-384175">
              <a:lnSpc>
                <a:spcPct val="90000"/>
              </a:lnSpc>
              <a:spcBef>
                <a:spcPct val="20000"/>
              </a:spcBef>
              <a:buClr>
                <a:srgbClr val="FFCC66"/>
              </a:buClr>
              <a:buSzPct val="115000"/>
            </a:pPr>
            <a:endParaRPr lang="pl-PL" dirty="0">
              <a:solidFill>
                <a:srgbClr val="FFCC66"/>
              </a:solidFill>
              <a:latin typeface="Calibri" pitchFamily="34" charset="0"/>
              <a:cs typeface="Calibri" pitchFamily="34" charset="0"/>
            </a:endParaRPr>
          </a:p>
        </p:txBody>
      </p:sp>
      <p:sp>
        <p:nvSpPr>
          <p:cNvPr id="23556" name="Rectangle 4"/>
          <p:cNvSpPr>
            <a:spLocks noGrp="1" noChangeArrowheads="1"/>
          </p:cNvSpPr>
          <p:nvPr>
            <p:ph type="body" sz="half" idx="1"/>
          </p:nvPr>
        </p:nvSpPr>
        <p:spPr>
          <a:xfrm>
            <a:off x="500063" y="1214438"/>
            <a:ext cx="8358187" cy="1071562"/>
          </a:xfrm>
        </p:spPr>
        <p:txBody>
          <a:bodyPr/>
          <a:lstStyle/>
          <a:p>
            <a:pPr marL="358775" indent="-358775">
              <a:lnSpc>
                <a:spcPct val="90000"/>
              </a:lnSpc>
              <a:buClr>
                <a:srgbClr val="FFCC66"/>
              </a:buClr>
              <a:buFontTx/>
              <a:buNone/>
            </a:pPr>
            <a:r>
              <a:rPr lang="pl-PL" dirty="0" smtClean="0">
                <a:solidFill>
                  <a:srgbClr val="EAEAEA"/>
                </a:solidFill>
              </a:rPr>
              <a:t>Jak mogą wyglądać "ucieleśnione" reprezentacje? </a:t>
            </a:r>
          </a:p>
          <a:p>
            <a:pPr marL="358775" indent="-358775">
              <a:lnSpc>
                <a:spcPct val="90000"/>
              </a:lnSpc>
              <a:buClr>
                <a:srgbClr val="FFCC66"/>
              </a:buClr>
            </a:pPr>
            <a:r>
              <a:rPr lang="pl-PL" dirty="0" smtClean="0">
                <a:solidFill>
                  <a:srgbClr val="EAEAEA"/>
                </a:solidFill>
              </a:rPr>
              <a:t>Brak reprezentacji, jedynie reakcje sensomotoryczne? </a:t>
            </a:r>
          </a:p>
          <a:p>
            <a:pPr marL="358775" indent="-358775">
              <a:lnSpc>
                <a:spcPct val="90000"/>
              </a:lnSpc>
              <a:buClr>
                <a:srgbClr val="FFCC66"/>
              </a:buClr>
            </a:pPr>
            <a:r>
              <a:rPr lang="pl-PL" dirty="0" smtClean="0">
                <a:solidFill>
                  <a:srgbClr val="EAEAEA"/>
                </a:solidFill>
              </a:rPr>
              <a:t>Wszystkie pojęcia </a:t>
            </a:r>
            <a:r>
              <a:rPr lang="pl-PL" smtClean="0">
                <a:solidFill>
                  <a:srgbClr val="EAEAEA"/>
                </a:solidFill>
              </a:rPr>
              <a:t>są ucieleśnione</a:t>
            </a:r>
            <a:r>
              <a:rPr lang="pl-PL" dirty="0" smtClean="0">
                <a:solidFill>
                  <a:srgbClr val="EAEAEA"/>
                </a:solidFill>
              </a:rPr>
              <a:t>, czy tylko pojęcia pierwotne? </a:t>
            </a:r>
          </a:p>
        </p:txBody>
      </p:sp>
      <p:grpSp>
        <p:nvGrpSpPr>
          <p:cNvPr id="2" name="Grupa 6"/>
          <p:cNvGrpSpPr>
            <a:grpSpLocks/>
          </p:cNvGrpSpPr>
          <p:nvPr/>
        </p:nvGrpSpPr>
        <p:grpSpPr bwMode="auto">
          <a:xfrm>
            <a:off x="500063" y="2357438"/>
            <a:ext cx="8353425" cy="4214812"/>
            <a:chOff x="500063" y="2357438"/>
            <a:chExt cx="8353425" cy="4214812"/>
          </a:xfrm>
        </p:grpSpPr>
        <p:sp>
          <p:nvSpPr>
            <p:cNvPr id="23558" name="Rectangle 11"/>
            <p:cNvSpPr>
              <a:spLocks noChangeArrowheads="1"/>
            </p:cNvSpPr>
            <p:nvPr/>
          </p:nvSpPr>
          <p:spPr bwMode="auto">
            <a:xfrm>
              <a:off x="500063" y="5357813"/>
              <a:ext cx="83534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Clr>
                  <a:srgbClr val="FFCC66"/>
                </a:buClr>
                <a:buSzPct val="115000"/>
              </a:pPr>
              <a:r>
                <a:rPr lang="pl-PL" sz="2000" dirty="0">
                  <a:solidFill>
                    <a:srgbClr val="FFFFFF"/>
                  </a:solidFill>
                  <a:latin typeface="Calibri" pitchFamily="34" charset="0"/>
                  <a:cs typeface="Calibri" pitchFamily="34" charset="0"/>
                </a:rPr>
                <a:t>Aaron </a:t>
              </a:r>
              <a:r>
                <a:rPr lang="pl-PL" sz="2000" dirty="0" err="1">
                  <a:solidFill>
                    <a:srgbClr val="FFFFFF"/>
                  </a:solidFill>
                  <a:latin typeface="Calibri" pitchFamily="34" charset="0"/>
                  <a:cs typeface="Calibri" pitchFamily="34" charset="0"/>
                </a:rPr>
                <a:t>Sloman</a:t>
              </a:r>
              <a:r>
                <a:rPr lang="pl-PL" sz="2000" dirty="0">
                  <a:solidFill>
                    <a:srgbClr val="FFFFFF"/>
                  </a:solidFill>
                  <a:latin typeface="Calibri" pitchFamily="34" charset="0"/>
                  <a:cs typeface="Calibri" pitchFamily="34" charset="0"/>
                </a:rPr>
                <a:t> (2007): wszystkie proste pojęcia wywodzą się z cielesnych doświadczeń, inne są wymyślane, złożone, abstrakcyjne.</a:t>
              </a:r>
              <a:br>
                <a:rPr lang="pl-PL" sz="2000" dirty="0">
                  <a:solidFill>
                    <a:srgbClr val="FFFFFF"/>
                  </a:solidFill>
                  <a:latin typeface="Calibri" pitchFamily="34" charset="0"/>
                  <a:cs typeface="Calibri" pitchFamily="34" charset="0"/>
                </a:rPr>
              </a:br>
              <a:r>
                <a:rPr lang="pl-PL" sz="2000" dirty="0">
                  <a:solidFill>
                    <a:srgbClr val="FFFFFF"/>
                  </a:solidFill>
                  <a:latin typeface="Calibri" pitchFamily="34" charset="0"/>
                  <a:cs typeface="Calibri" pitchFamily="34" charset="0"/>
                </a:rPr>
                <a:t>David Hume  podał przykład pojęcia złożonego: “złota góra”. </a:t>
              </a:r>
            </a:p>
            <a:p>
              <a:pPr>
                <a:lnSpc>
                  <a:spcPct val="90000"/>
                </a:lnSpc>
                <a:spcBef>
                  <a:spcPct val="20000"/>
                </a:spcBef>
                <a:buClr>
                  <a:srgbClr val="FFCC66"/>
                </a:buClr>
                <a:buSzPct val="115000"/>
              </a:pPr>
              <a:r>
                <a:rPr lang="pl-PL" sz="2000" dirty="0">
                  <a:solidFill>
                    <a:srgbClr val="FFFFFF"/>
                  </a:solidFill>
                  <a:latin typeface="Calibri" pitchFamily="34" charset="0"/>
                  <a:cs typeface="Calibri" pitchFamily="34" charset="0"/>
                </a:rPr>
                <a:t>Zamiast ugruntowania symboli </a:t>
              </a:r>
              <a:r>
                <a:rPr lang="pl-PL" sz="2000" dirty="0" err="1">
                  <a:solidFill>
                    <a:srgbClr val="FFFFFF"/>
                  </a:solidFill>
                  <a:latin typeface="Calibri" pitchFamily="34" charset="0"/>
                  <a:cs typeface="Calibri" pitchFamily="34" charset="0"/>
                </a:rPr>
                <a:t>Sloman</a:t>
              </a:r>
              <a:r>
                <a:rPr lang="pl-PL" sz="2000" dirty="0">
                  <a:solidFill>
                    <a:srgbClr val="FFFFFF"/>
                  </a:solidFill>
                  <a:latin typeface="Calibri" pitchFamily="34" charset="0"/>
                  <a:cs typeface="Calibri" pitchFamily="34" charset="0"/>
                </a:rPr>
                <a:t> proponuje jedynie ich zaczepienie. </a:t>
              </a:r>
            </a:p>
          </p:txBody>
        </p:sp>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2357438"/>
              <a:ext cx="5508625"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1285875" y="357188"/>
            <a:ext cx="5889625" cy="481012"/>
          </a:xfrm>
        </p:spPr>
        <p:txBody>
          <a:bodyPr/>
          <a:lstStyle/>
          <a:p>
            <a:pPr eaLnBrk="1" hangingPunct="1">
              <a:defRPr/>
            </a:pPr>
            <a:r>
              <a:rPr lang="pl-PL" dirty="0" smtClean="0">
                <a:latin typeface="Arial Unicode MS" pitchFamily="34" charset="-128"/>
              </a:rPr>
              <a:t>Słowa w mózgu</a:t>
            </a:r>
          </a:p>
        </p:txBody>
      </p:sp>
      <p:sp>
        <p:nvSpPr>
          <p:cNvPr id="30723" name="Rectangle 3"/>
          <p:cNvSpPr>
            <a:spLocks noGrp="1" noChangeArrowheads="1"/>
          </p:cNvSpPr>
          <p:nvPr>
            <p:ph type="body" idx="1"/>
          </p:nvPr>
        </p:nvSpPr>
        <p:spPr>
          <a:xfrm>
            <a:off x="228600" y="1066800"/>
            <a:ext cx="8807450" cy="2146300"/>
          </a:xfrm>
        </p:spPr>
        <p:txBody>
          <a:bodyPr/>
          <a:lstStyle/>
          <a:p>
            <a:pPr marL="0" indent="0" eaLnBrk="1" hangingPunct="1">
              <a:buFontTx/>
              <a:buNone/>
            </a:pPr>
            <a:r>
              <a:rPr lang="pl-PL" dirty="0" smtClean="0"/>
              <a:t>Eksperymenty psycholingwistyczne dotyczące mowy pokazują, że w mózgu mamy dyskretne reprezentacje fonologiczne</a:t>
            </a:r>
            <a:r>
              <a:rPr lang="en-US" dirty="0" smtClean="0"/>
              <a:t>, </a:t>
            </a:r>
            <a:r>
              <a:rPr lang="pl-PL" dirty="0" smtClean="0"/>
              <a:t>a nie akustyczne</a:t>
            </a:r>
            <a:r>
              <a:rPr lang="en-US" dirty="0" smtClean="0"/>
              <a:t>.</a:t>
            </a:r>
          </a:p>
          <a:p>
            <a:pPr marL="0" indent="0" eaLnBrk="1" hangingPunct="1">
              <a:buFontTx/>
              <a:buNone/>
            </a:pPr>
            <a:r>
              <a:rPr lang="pl-PL" dirty="0" smtClean="0"/>
              <a:t>Sygnał akustyczny </a:t>
            </a:r>
            <a:r>
              <a:rPr lang="en-US" dirty="0" smtClean="0"/>
              <a:t>=&gt; </a:t>
            </a:r>
            <a:r>
              <a:rPr lang="pl-PL" dirty="0" smtClean="0"/>
              <a:t>fonemy </a:t>
            </a:r>
            <a:r>
              <a:rPr lang="en-US" dirty="0" smtClean="0"/>
              <a:t>=&gt; </a:t>
            </a:r>
            <a:r>
              <a:rPr lang="pl-PL" dirty="0" smtClean="0"/>
              <a:t>słowa </a:t>
            </a:r>
            <a:r>
              <a:rPr lang="en-US" dirty="0" smtClean="0"/>
              <a:t>=&gt; </a:t>
            </a:r>
            <a:r>
              <a:rPr lang="pl-PL" dirty="0" smtClean="0"/>
              <a:t>koncepcje semantyczne</a:t>
            </a:r>
            <a:r>
              <a:rPr lang="en-US" dirty="0" smtClean="0"/>
              <a:t>.</a:t>
            </a:r>
          </a:p>
          <a:p>
            <a:pPr marL="0" indent="0" eaLnBrk="1" hangingPunct="1">
              <a:buFontTx/>
              <a:buNone/>
            </a:pPr>
            <a:r>
              <a:rPr lang="pl-PL" dirty="0" smtClean="0"/>
              <a:t>Aktywacje semantyczne następują </a:t>
            </a:r>
            <a:r>
              <a:rPr lang="en-US" dirty="0" smtClean="0"/>
              <a:t>90 </a:t>
            </a:r>
            <a:r>
              <a:rPr lang="en-US" dirty="0" err="1" smtClean="0"/>
              <a:t>ms</a:t>
            </a:r>
            <a:r>
              <a:rPr lang="en-US" dirty="0" smtClean="0"/>
              <a:t> </a:t>
            </a:r>
            <a:r>
              <a:rPr lang="pl-PL" dirty="0" smtClean="0"/>
              <a:t>po fonologicznych </a:t>
            </a:r>
            <a:r>
              <a:rPr lang="en-US" dirty="0" smtClean="0"/>
              <a:t>(N200 ERPs).</a:t>
            </a:r>
          </a:p>
          <a:p>
            <a:pPr marL="0" indent="0" eaLnBrk="1" hangingPunct="1">
              <a:buFontTx/>
              <a:buNone/>
            </a:pPr>
            <a:r>
              <a:rPr lang="en-US" dirty="0" smtClean="0"/>
              <a:t>F. </a:t>
            </a:r>
            <a:r>
              <a:rPr lang="en-US" dirty="0" err="1" smtClean="0"/>
              <a:t>Pulvermuller</a:t>
            </a:r>
            <a:r>
              <a:rPr lang="en-US" dirty="0" smtClean="0"/>
              <a:t> (2003) The Neuroscience of Language. On Brain Circuits of Words and Serial Order. Cambridge University Press.</a:t>
            </a:r>
          </a:p>
        </p:txBody>
      </p:sp>
      <p:sp>
        <p:nvSpPr>
          <p:cNvPr id="30724" name="Text Box 4"/>
          <p:cNvSpPr txBox="1">
            <a:spLocks noChangeArrowheads="1"/>
          </p:cNvSpPr>
          <p:nvPr/>
        </p:nvSpPr>
        <p:spPr bwMode="auto">
          <a:xfrm>
            <a:off x="250825" y="5229225"/>
            <a:ext cx="87360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spcBef>
                <a:spcPct val="50000"/>
              </a:spcBef>
            </a:pPr>
            <a:r>
              <a:rPr lang="pl-PL" sz="2000" dirty="0">
                <a:latin typeface="Calibri" pitchFamily="34" charset="0"/>
                <a:cs typeface="Calibri" pitchFamily="34" charset="0"/>
              </a:rPr>
              <a:t>Fonologiczna gęstość otoczenia słowa </a:t>
            </a:r>
            <a:r>
              <a:rPr lang="en-US" sz="2000" dirty="0">
                <a:latin typeface="Calibri" pitchFamily="34" charset="0"/>
                <a:cs typeface="Calibri" pitchFamily="34" charset="0"/>
              </a:rPr>
              <a:t>= </a:t>
            </a:r>
            <a:r>
              <a:rPr lang="pl-PL" sz="2000" dirty="0">
                <a:latin typeface="Calibri" pitchFamily="34" charset="0"/>
                <a:cs typeface="Calibri" pitchFamily="34" charset="0"/>
              </a:rPr>
              <a:t>liczba słów brzmiących podobnie jak dane słowo, czyli dająca podobne pobudzenia mózgu</a:t>
            </a:r>
            <a:r>
              <a:rPr lang="en-US" sz="2000" dirty="0">
                <a:latin typeface="Calibri" pitchFamily="34" charset="0"/>
                <a:cs typeface="Calibri" pitchFamily="34" charset="0"/>
              </a:rPr>
              <a:t>.</a:t>
            </a:r>
          </a:p>
          <a:p>
            <a:pPr eaLnBrk="1" hangingPunct="1">
              <a:spcBef>
                <a:spcPct val="50000"/>
              </a:spcBef>
            </a:pPr>
            <a:r>
              <a:rPr lang="pl-PL" sz="2000" dirty="0">
                <a:latin typeface="Calibri" pitchFamily="34" charset="0"/>
                <a:cs typeface="Calibri" pitchFamily="34" charset="0"/>
              </a:rPr>
              <a:t>Semantyczna</a:t>
            </a:r>
            <a:r>
              <a:rPr lang="en-US" sz="2000" dirty="0">
                <a:latin typeface="Calibri" pitchFamily="34" charset="0"/>
                <a:cs typeface="Calibri" pitchFamily="34" charset="0"/>
              </a:rPr>
              <a:t> </a:t>
            </a:r>
            <a:r>
              <a:rPr lang="pl-PL" sz="2000" dirty="0">
                <a:latin typeface="Calibri" pitchFamily="34" charset="0"/>
                <a:cs typeface="Calibri" pitchFamily="34" charset="0"/>
              </a:rPr>
              <a:t>gęstość otoczenia słowa </a:t>
            </a:r>
            <a:r>
              <a:rPr lang="en-US" sz="2000" dirty="0">
                <a:latin typeface="Calibri" pitchFamily="34" charset="0"/>
                <a:cs typeface="Calibri" pitchFamily="34" charset="0"/>
              </a:rPr>
              <a:t>= </a:t>
            </a:r>
            <a:r>
              <a:rPr lang="pl-PL" sz="2000" dirty="0">
                <a:latin typeface="Calibri" pitchFamily="34" charset="0"/>
                <a:cs typeface="Calibri" pitchFamily="34" charset="0"/>
              </a:rPr>
              <a:t>liczba słów o podobnym znaczeniu (rozszerzona podsieć aktywacji)</a:t>
            </a:r>
            <a:r>
              <a:rPr lang="en-US" sz="2000" dirty="0">
                <a:latin typeface="Calibri" pitchFamily="34" charset="0"/>
                <a:cs typeface="Calibri" pitchFamily="34" charset="0"/>
              </a:rPr>
              <a:t>. </a:t>
            </a:r>
          </a:p>
        </p:txBody>
      </p:sp>
      <p:sp>
        <p:nvSpPr>
          <p:cNvPr id="30725" name="Text Box 9"/>
          <p:cNvSpPr txBox="1">
            <a:spLocks noChangeArrowheads="1"/>
          </p:cNvSpPr>
          <p:nvPr/>
        </p:nvSpPr>
        <p:spPr bwMode="auto">
          <a:xfrm>
            <a:off x="250825" y="3357563"/>
            <a:ext cx="2449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spcBef>
                <a:spcPct val="50000"/>
              </a:spcBef>
            </a:pPr>
            <a:r>
              <a:rPr lang="pl-PL" sz="2000" dirty="0">
                <a:latin typeface="Calibri" pitchFamily="34" charset="0"/>
                <a:cs typeface="Calibri" pitchFamily="34" charset="0"/>
              </a:rPr>
              <a:t>Sieci działania – postrzegania, wnioski z badań </a:t>
            </a:r>
            <a:r>
              <a:rPr lang="en-US" sz="2000" dirty="0">
                <a:latin typeface="Calibri" pitchFamily="34" charset="0"/>
                <a:cs typeface="Calibri" pitchFamily="34" charset="0"/>
              </a:rPr>
              <a:t>ERP</a:t>
            </a:r>
            <a:r>
              <a:rPr lang="pl-PL" sz="2000" dirty="0">
                <a:latin typeface="Calibri" pitchFamily="34" charset="0"/>
                <a:cs typeface="Calibri" pitchFamily="34" charset="0"/>
              </a:rPr>
              <a:t> i</a:t>
            </a:r>
            <a:r>
              <a:rPr lang="en-US" sz="2000" dirty="0">
                <a:latin typeface="Calibri" pitchFamily="34" charset="0"/>
                <a:cs typeface="Calibri" pitchFamily="34" charset="0"/>
              </a:rPr>
              <a:t> fMRI</a:t>
            </a:r>
            <a:r>
              <a:rPr lang="pl-PL" sz="2000" dirty="0">
                <a:latin typeface="Calibri" pitchFamily="34" charset="0"/>
                <a:cs typeface="Calibri" pitchFamily="34" charset="0"/>
              </a:rPr>
              <a:t>.</a:t>
            </a:r>
            <a:endParaRPr lang="en-US" sz="2000" dirty="0">
              <a:latin typeface="Calibri" pitchFamily="34" charset="0"/>
              <a:cs typeface="Calibri" pitchFamily="34" charset="0"/>
            </a:endParaRPr>
          </a:p>
        </p:txBody>
      </p:sp>
      <p:pic>
        <p:nvPicPr>
          <p:cNvPr id="307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284538"/>
            <a:ext cx="583723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3665538"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pPr>
              <a:defRPr/>
            </a:pPr>
            <a:r>
              <a:rPr lang="pl-PL" smtClean="0"/>
              <a:t>Neuroobrazowanie słów?</a:t>
            </a:r>
            <a:endParaRPr lang="pl-PL" dirty="0" smtClean="0"/>
          </a:p>
        </p:txBody>
      </p:sp>
      <p:sp>
        <p:nvSpPr>
          <p:cNvPr id="31747" name="Rectangle 3"/>
          <p:cNvSpPr>
            <a:spLocks noGrp="1" noChangeArrowheads="1"/>
          </p:cNvSpPr>
          <p:nvPr>
            <p:ph idx="1"/>
          </p:nvPr>
        </p:nvSpPr>
        <p:spPr>
          <a:xfrm>
            <a:off x="685800" y="1125538"/>
            <a:ext cx="8350250" cy="4103687"/>
          </a:xfrm>
        </p:spPr>
        <p:txBody>
          <a:bodyPr/>
          <a:lstStyle/>
          <a:p>
            <a:pPr>
              <a:spcBef>
                <a:spcPts val="0"/>
              </a:spcBef>
              <a:spcAft>
                <a:spcPts val="1200"/>
              </a:spcAft>
            </a:pPr>
            <a:r>
              <a:rPr lang="en-US" dirty="0" smtClean="0"/>
              <a:t>Predicting Human Brain Activity Associated with the Meanings </a:t>
            </a:r>
            <a:br>
              <a:rPr lang="en-US" dirty="0" smtClean="0"/>
            </a:br>
            <a:r>
              <a:rPr lang="en-US" dirty="0" smtClean="0"/>
              <a:t>of Nouns," T. M. Mitchell et al, Science, 320, 1191, 2008</a:t>
            </a:r>
          </a:p>
          <a:p>
            <a:pPr>
              <a:spcBef>
                <a:spcPts val="0"/>
              </a:spcBef>
              <a:spcAft>
                <a:spcPts val="1200"/>
              </a:spcAft>
            </a:pPr>
            <a:r>
              <a:rPr lang="pl-PL" dirty="0" smtClean="0"/>
              <a:t>Czy możemy zobaczyć reprezentacje pojęć w mózgu? </a:t>
            </a:r>
            <a:br>
              <a:rPr lang="pl-PL" dirty="0" smtClean="0"/>
            </a:br>
            <a:r>
              <a:rPr lang="pl-PL" dirty="0" smtClean="0"/>
              <a:t>Po raz pierwszy udało się zobaczyć w miarę stabilne obrazy </a:t>
            </a:r>
            <a:r>
              <a:rPr lang="pl-PL" dirty="0" err="1" smtClean="0"/>
              <a:t>fMRI</a:t>
            </a:r>
            <a:r>
              <a:rPr lang="pl-PL" dirty="0" smtClean="0"/>
              <a:t> ludzi, którzy widzą, słyszą lub myślą o jakimś pojęciu.</a:t>
            </a:r>
          </a:p>
          <a:p>
            <a:pPr>
              <a:spcBef>
                <a:spcPts val="0"/>
              </a:spcBef>
              <a:spcAft>
                <a:spcPts val="1200"/>
              </a:spcAft>
            </a:pPr>
            <a:r>
              <a:rPr lang="pl-PL" dirty="0" smtClean="0"/>
              <a:t>Czytanie słów, jak i oglądanie obrazków, które przywodzą na myśl dany obiekt, wywołuje podobne aktywacje.</a:t>
            </a:r>
          </a:p>
          <a:p>
            <a:pPr>
              <a:spcBef>
                <a:spcPts val="0"/>
              </a:spcBef>
              <a:spcAft>
                <a:spcPts val="1200"/>
              </a:spcAft>
            </a:pPr>
            <a:r>
              <a:rPr lang="pl-PL" dirty="0" smtClean="0"/>
              <a:t>Indywidualne różnice są spore, ale aktywacje pomiędzy różnymi ludźmi są na tyle podobne, że klasyfikator może się tego nauczyć. </a:t>
            </a:r>
          </a:p>
        </p:txBody>
      </p:sp>
      <p:sp>
        <p:nvSpPr>
          <p:cNvPr id="31748" name="Text Box 4"/>
          <p:cNvSpPr txBox="1">
            <a:spLocks noChangeArrowheads="1"/>
          </p:cNvSpPr>
          <p:nvPr/>
        </p:nvSpPr>
        <p:spPr bwMode="auto">
          <a:xfrm>
            <a:off x="457200" y="5229225"/>
            <a:ext cx="85296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spcBef>
                <a:spcPct val="50000"/>
              </a:spcBef>
            </a:pPr>
            <a:r>
              <a:rPr lang="pl-PL" dirty="0">
                <a:solidFill>
                  <a:srgbClr val="FFFFFF"/>
                </a:solidFill>
                <a:latin typeface="+mn-lt"/>
              </a:rPr>
              <a:t>25 cech semantycznych, które odnoszą się do postrzegania/działania. </a:t>
            </a:r>
          </a:p>
          <a:p>
            <a:pPr algn="l" eaLnBrk="1" hangingPunct="1">
              <a:spcBef>
                <a:spcPct val="50000"/>
              </a:spcBef>
            </a:pPr>
            <a:r>
              <a:rPr lang="en-US" dirty="0">
                <a:solidFill>
                  <a:srgbClr val="FFFFFF"/>
                </a:solidFill>
                <a:latin typeface="+mn-lt"/>
              </a:rPr>
              <a:t>Sensory: fear, hear, listen, see, smell, taste, touch</a:t>
            </a:r>
            <a:r>
              <a:rPr lang="pl-PL" dirty="0">
                <a:solidFill>
                  <a:srgbClr val="FFFFFF"/>
                </a:solidFill>
                <a:latin typeface="+mn-lt"/>
              </a:rPr>
              <a:t/>
            </a:r>
            <a:br>
              <a:rPr lang="pl-PL" dirty="0">
                <a:solidFill>
                  <a:srgbClr val="FFFFFF"/>
                </a:solidFill>
                <a:latin typeface="+mn-lt"/>
              </a:rPr>
            </a:br>
            <a:r>
              <a:rPr lang="en-US" dirty="0">
                <a:solidFill>
                  <a:srgbClr val="FFFFFF"/>
                </a:solidFill>
                <a:latin typeface="+mn-lt"/>
              </a:rPr>
              <a:t>Motor: eat, lift, manipulate, move, push, rub, run, say</a:t>
            </a:r>
            <a:r>
              <a:rPr lang="pl-PL" dirty="0">
                <a:solidFill>
                  <a:srgbClr val="FFFFFF"/>
                </a:solidFill>
                <a:latin typeface="+mn-lt"/>
              </a:rPr>
              <a:t/>
            </a:r>
            <a:br>
              <a:rPr lang="pl-PL" dirty="0">
                <a:solidFill>
                  <a:srgbClr val="FFFFFF"/>
                </a:solidFill>
                <a:latin typeface="+mn-lt"/>
              </a:rPr>
            </a:br>
            <a:r>
              <a:rPr lang="en-US" dirty="0">
                <a:solidFill>
                  <a:srgbClr val="FFFFFF"/>
                </a:solidFill>
                <a:latin typeface="+mn-lt"/>
              </a:rPr>
              <a:t>Abstract: approach, break, clean, drive, enter,</a:t>
            </a:r>
            <a:r>
              <a:rPr lang="pl-PL" dirty="0">
                <a:solidFill>
                  <a:srgbClr val="FFFFFF"/>
                </a:solidFill>
                <a:latin typeface="+mn-lt"/>
              </a:rPr>
              <a:t> </a:t>
            </a:r>
            <a:r>
              <a:rPr lang="en-US" dirty="0">
                <a:solidFill>
                  <a:srgbClr val="FFFFFF"/>
                </a:solidFill>
                <a:latin typeface="+mn-lt"/>
              </a:rPr>
              <a:t>fill, near, open, ride, wear</a:t>
            </a:r>
            <a:endParaRPr lang="pl-PL" dirty="0">
              <a:solidFill>
                <a:srgbClr val="FFFFFF"/>
              </a:solidFill>
              <a:latin typeface="+mn-lt"/>
            </a:endParaRPr>
          </a:p>
        </p:txBody>
      </p:sp>
      <p:pic>
        <p:nvPicPr>
          <p:cNvPr id="3174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0"/>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1988840"/>
            <a:ext cx="48387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6126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animEffect transition="in" filter="fade">
                                      <p:cBhvr>
                                        <p:cTn id="7" dur="500"/>
                                        <p:tgtEl>
                                          <p:spTgt spid="34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pPr>
              <a:defRPr/>
            </a:pPr>
            <a:r>
              <a:rPr lang="pl-PL" dirty="0" smtClean="0"/>
              <a:t>Semantyka </a:t>
            </a:r>
            <a:r>
              <a:rPr lang="pl-PL" dirty="0" err="1" smtClean="0"/>
              <a:t>fMRI</a:t>
            </a:r>
            <a:endParaRPr lang="pl-PL" dirty="0" smtClean="0"/>
          </a:p>
        </p:txBody>
      </p:sp>
      <p:sp>
        <p:nvSpPr>
          <p:cNvPr id="32771" name="Rectangle 3"/>
          <p:cNvSpPr>
            <a:spLocks noGrp="1" noChangeArrowheads="1"/>
          </p:cNvSpPr>
          <p:nvPr>
            <p:ph idx="1"/>
          </p:nvPr>
        </p:nvSpPr>
        <p:spPr>
          <a:xfrm>
            <a:off x="517525" y="1235075"/>
            <a:ext cx="8423963" cy="1785938"/>
          </a:xfrm>
        </p:spPr>
        <p:txBody>
          <a:bodyPr/>
          <a:lstStyle/>
          <a:p>
            <a:pPr marL="0" indent="0">
              <a:buFontTx/>
              <a:buNone/>
            </a:pPr>
            <a:r>
              <a:rPr lang="pl-PL" dirty="0" smtClean="0"/>
              <a:t>Wektory semantyczne V(S) wyznaczono obliczając korelacje z dużego korpusu słów (10</a:t>
            </a:r>
            <a:r>
              <a:rPr lang="pl-PL" baseline="30000" dirty="0" smtClean="0"/>
              <a:t>12</a:t>
            </a:r>
            <a:r>
              <a:rPr lang="pl-PL" dirty="0" smtClean="0"/>
              <a:t>), z 25 wybranymi cechami. </a:t>
            </a:r>
          </a:p>
          <a:p>
            <a:pPr marL="0" indent="0">
              <a:buFontTx/>
              <a:buNone/>
            </a:pPr>
            <a:r>
              <a:rPr lang="pl-PL" dirty="0" smtClean="0"/>
              <a:t>Model </a:t>
            </a:r>
            <a:r>
              <a:rPr lang="pl-PL" dirty="0"/>
              <a:t>uczono </a:t>
            </a:r>
            <a:r>
              <a:rPr lang="pl-PL" dirty="0" smtClean="0"/>
              <a:t>korelacji V(S) ze </a:t>
            </a:r>
            <a:r>
              <a:rPr lang="pl-PL" dirty="0" err="1" smtClean="0"/>
              <a:t>skanami</a:t>
            </a:r>
            <a:r>
              <a:rPr lang="pl-PL" dirty="0" smtClean="0"/>
              <a:t> </a:t>
            </a:r>
            <a:r>
              <a:rPr lang="pl-PL" dirty="0" err="1" smtClean="0"/>
              <a:t>fMRI</a:t>
            </a:r>
            <a:r>
              <a:rPr lang="pl-PL" dirty="0" smtClean="0"/>
              <a:t>, biorąc 58 do uczenia i przewidując </a:t>
            </a:r>
            <a:r>
              <a:rPr lang="pl-PL" dirty="0"/>
              <a:t>dwa pozostałe. </a:t>
            </a:r>
            <a:r>
              <a:rPr lang="pl-PL" dirty="0" smtClean="0"/>
              <a:t>Osiągana dokładność była poziomie 77%. </a:t>
            </a:r>
          </a:p>
        </p:txBody>
      </p:sp>
      <p:sp>
        <p:nvSpPr>
          <p:cNvPr id="32772" name="Text Box 4"/>
          <p:cNvSpPr txBox="1">
            <a:spLocks noChangeArrowheads="1"/>
          </p:cNvSpPr>
          <p:nvPr/>
        </p:nvSpPr>
        <p:spPr bwMode="auto">
          <a:xfrm>
            <a:off x="517525" y="2708920"/>
            <a:ext cx="49759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spcBef>
                <a:spcPct val="50000"/>
              </a:spcBef>
            </a:pPr>
            <a:r>
              <a:rPr lang="pl-PL" dirty="0">
                <a:solidFill>
                  <a:srgbClr val="FFFFFF"/>
                </a:solidFill>
                <a:latin typeface="Calibri" pitchFamily="34" charset="0"/>
                <a:cs typeface="Calibri" pitchFamily="34" charset="0"/>
              </a:rPr>
              <a:t>Aktywacja mózgu obserwowana w </a:t>
            </a:r>
            <a:br>
              <a:rPr lang="pl-PL" dirty="0">
                <a:solidFill>
                  <a:srgbClr val="FFFFFF"/>
                </a:solidFill>
                <a:latin typeface="Calibri" pitchFamily="34" charset="0"/>
                <a:cs typeface="Calibri" pitchFamily="34" charset="0"/>
              </a:rPr>
            </a:br>
            <a:r>
              <a:rPr lang="pl-PL" dirty="0" err="1">
                <a:solidFill>
                  <a:srgbClr val="FFFFFF"/>
                </a:solidFill>
                <a:latin typeface="Calibri" pitchFamily="34" charset="0"/>
                <a:cs typeface="Calibri" pitchFamily="34" charset="0"/>
              </a:rPr>
              <a:t>fMRI</a:t>
            </a:r>
            <a:r>
              <a:rPr lang="pl-PL" dirty="0">
                <a:solidFill>
                  <a:srgbClr val="FFFFFF"/>
                </a:solidFill>
                <a:latin typeface="Calibri" pitchFamily="34" charset="0"/>
                <a:cs typeface="Calibri" pitchFamily="34" charset="0"/>
              </a:rPr>
              <a:t> dla danego pojęcia jest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prototypem stanu mózgu związanego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z sensem tego słowa. </a:t>
            </a:r>
            <a:endParaRPr lang="pl-PL" dirty="0" smtClean="0">
              <a:solidFill>
                <a:srgbClr val="FFFFFF"/>
              </a:solidFill>
              <a:latin typeface="Calibri" pitchFamily="34" charset="0"/>
              <a:cs typeface="Calibri" pitchFamily="34" charset="0"/>
            </a:endParaRPr>
          </a:p>
          <a:p>
            <a:pPr algn="l" eaLnBrk="1" hangingPunct="1">
              <a:spcBef>
                <a:spcPct val="50000"/>
              </a:spcBef>
            </a:pPr>
            <a:r>
              <a:rPr lang="pl-PL" dirty="0" smtClean="0">
                <a:solidFill>
                  <a:srgbClr val="FFFFFF"/>
                </a:solidFill>
                <a:latin typeface="Calibri" pitchFamily="34" charset="0"/>
                <a:cs typeface="Calibri" pitchFamily="34" charset="0"/>
              </a:rPr>
              <a:t>Pozwala </a:t>
            </a:r>
            <a:r>
              <a:rPr lang="pl-PL" dirty="0">
                <a:solidFill>
                  <a:srgbClr val="FFFFFF"/>
                </a:solidFill>
                <a:latin typeface="Calibri" pitchFamily="34" charset="0"/>
                <a:cs typeface="Calibri" pitchFamily="34" charset="0"/>
              </a:rPr>
              <a:t>to za pomocą korelacji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pomiędzy słowami przewidzieć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aktywacje dla nowych pojęć.  </a:t>
            </a:r>
            <a:br>
              <a:rPr lang="pl-PL" dirty="0">
                <a:solidFill>
                  <a:srgbClr val="FFFFFF"/>
                </a:solidFill>
                <a:latin typeface="Calibri" pitchFamily="34" charset="0"/>
                <a:cs typeface="Calibri" pitchFamily="34" charset="0"/>
              </a:rPr>
            </a:br>
            <a:r>
              <a:rPr lang="pl-PL" dirty="0">
                <a:solidFill>
                  <a:srgbClr val="FFFFFF"/>
                </a:solidFill>
                <a:latin typeface="Calibri" pitchFamily="34" charset="0"/>
                <a:cs typeface="Calibri" pitchFamily="34" charset="0"/>
              </a:rPr>
              <a:t>Pobudzenia mózgu to naturalna baza </a:t>
            </a:r>
            <a:r>
              <a:rPr lang="pl-PL" dirty="0" smtClean="0">
                <a:solidFill>
                  <a:srgbClr val="FFFFFF"/>
                </a:solidFill>
                <a:latin typeface="Calibri" pitchFamily="34" charset="0"/>
                <a:cs typeface="Calibri" pitchFamily="34" charset="0"/>
              </a:rPr>
              <a:t/>
            </a:r>
            <a:br>
              <a:rPr lang="pl-PL" dirty="0" smtClean="0">
                <a:solidFill>
                  <a:srgbClr val="FFFFFF"/>
                </a:solidFill>
                <a:latin typeface="Calibri" pitchFamily="34" charset="0"/>
                <a:cs typeface="Calibri" pitchFamily="34" charset="0"/>
              </a:rPr>
            </a:br>
            <a:r>
              <a:rPr lang="pl-PL" dirty="0" smtClean="0">
                <a:solidFill>
                  <a:srgbClr val="FFFFFF"/>
                </a:solidFill>
                <a:latin typeface="Calibri" pitchFamily="34" charset="0"/>
                <a:cs typeface="Calibri" pitchFamily="34" charset="0"/>
              </a:rPr>
              <a:t>reprezentacji </a:t>
            </a:r>
            <a:r>
              <a:rPr lang="pl-PL" dirty="0">
                <a:solidFill>
                  <a:srgbClr val="FFFFFF"/>
                </a:solidFill>
                <a:latin typeface="Calibri" pitchFamily="34" charset="0"/>
                <a:cs typeface="Calibri" pitchFamily="34" charset="0"/>
              </a:rPr>
              <a:t>semantycznych. </a:t>
            </a:r>
          </a:p>
          <a:p>
            <a:pPr algn="l" eaLnBrk="1" hangingPunct="1">
              <a:spcBef>
                <a:spcPct val="50000"/>
              </a:spcBef>
            </a:pPr>
            <a:r>
              <a:rPr lang="en-US" dirty="0">
                <a:solidFill>
                  <a:srgbClr val="FFFFFF"/>
                </a:solidFill>
                <a:latin typeface="Calibri" pitchFamily="34" charset="0"/>
                <a:cs typeface="Calibri" pitchFamily="34" charset="0"/>
              </a:rPr>
              <a:t>2010 First Workshop on Computational </a:t>
            </a:r>
            <a:r>
              <a:rPr lang="pl-PL" dirty="0" smtClean="0">
                <a:solidFill>
                  <a:srgbClr val="FFFFFF"/>
                </a:solidFill>
                <a:latin typeface="Calibri" pitchFamily="34" charset="0"/>
                <a:cs typeface="Calibri" pitchFamily="34" charset="0"/>
              </a:rPr>
              <a:t/>
            </a:r>
            <a:br>
              <a:rPr lang="pl-PL" dirty="0" smtClean="0">
                <a:solidFill>
                  <a:srgbClr val="FFFFFF"/>
                </a:solidFill>
                <a:latin typeface="Calibri" pitchFamily="34" charset="0"/>
                <a:cs typeface="Calibri" pitchFamily="34" charset="0"/>
              </a:rPr>
            </a:br>
            <a:r>
              <a:rPr lang="en-US" dirty="0" err="1" smtClean="0">
                <a:solidFill>
                  <a:srgbClr val="FFFFFF"/>
                </a:solidFill>
                <a:latin typeface="Calibri" pitchFamily="34" charset="0"/>
                <a:cs typeface="Calibri" pitchFamily="34" charset="0"/>
              </a:rPr>
              <a:t>Neurolinguistics</a:t>
            </a:r>
            <a:r>
              <a:rPr lang="pl-PL" dirty="0">
                <a:solidFill>
                  <a:srgbClr val="FFFFFF"/>
                </a:solidFill>
                <a:latin typeface="Calibri" pitchFamily="34" charset="0"/>
                <a:cs typeface="Calibri" pitchFamily="34" charset="0"/>
              </a:rPr>
              <a:t>.</a:t>
            </a:r>
          </a:p>
        </p:txBody>
      </p:sp>
      <p:pic>
        <p:nvPicPr>
          <p:cNvPr id="3277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0"/>
            <a:ext cx="9223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945" y="2853908"/>
            <a:ext cx="3448050" cy="3495675"/>
          </a:xfrm>
          <a:prstGeom prst="rect">
            <a:avLst/>
          </a:prstGeom>
          <a:noFill/>
          <a:ln>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9197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fade">
                                      <p:cBhvr>
                                        <p:cTn id="7"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685800" y="350838"/>
            <a:ext cx="7772400" cy="563562"/>
          </a:xfrm>
        </p:spPr>
        <p:txBody>
          <a:bodyPr/>
          <a:lstStyle/>
          <a:p>
            <a:pPr eaLnBrk="1" hangingPunct="1">
              <a:defRPr/>
            </a:pPr>
            <a:r>
              <a:rPr lang="pl-PL" sz="4000" dirty="0" smtClean="0"/>
              <a:t>Czym są pojęcia</a:t>
            </a:r>
            <a:endParaRPr lang="en-US" sz="4000" dirty="0" smtClean="0"/>
          </a:p>
        </p:txBody>
      </p:sp>
      <p:sp>
        <p:nvSpPr>
          <p:cNvPr id="33795" name="Rectangle 3"/>
          <p:cNvSpPr>
            <a:spLocks noGrp="1" noChangeArrowheads="1"/>
          </p:cNvSpPr>
          <p:nvPr>
            <p:ph type="body" sz="half" idx="1"/>
          </p:nvPr>
        </p:nvSpPr>
        <p:spPr>
          <a:xfrm>
            <a:off x="539750" y="1125538"/>
            <a:ext cx="8424863" cy="1150937"/>
          </a:xfrm>
        </p:spPr>
        <p:txBody>
          <a:bodyPr/>
          <a:lstStyle/>
          <a:p>
            <a:pPr marL="0" indent="0" eaLnBrk="1" hangingPunct="1">
              <a:lnSpc>
                <a:spcPct val="120000"/>
              </a:lnSpc>
              <a:spcBef>
                <a:spcPct val="0"/>
              </a:spcBef>
              <a:buFontTx/>
              <a:buNone/>
            </a:pPr>
            <a:r>
              <a:rPr lang="pl-PL" sz="2000" smtClean="0">
                <a:solidFill>
                  <a:srgbClr val="FFFFFF"/>
                </a:solidFill>
              </a:rPr>
              <a:t>Aktywność i synchronizacja pobudzeń przebiega różnymi drogami, w modelach możemy badać dynamikę tego procesu w czasie rozpatrywania pojęcia: za każdym razem kontekst + historia prowadzą do nieco innych aktywacji.</a:t>
            </a:r>
          </a:p>
        </p:txBody>
      </p:sp>
      <p:sp>
        <p:nvSpPr>
          <p:cNvPr id="33796" name="pole tekstowe 1"/>
          <p:cNvSpPr txBox="1">
            <a:spLocks noChangeArrowheads="1"/>
          </p:cNvSpPr>
          <p:nvPr/>
        </p:nvSpPr>
        <p:spPr bwMode="auto">
          <a:xfrm>
            <a:off x="539750" y="2420938"/>
            <a:ext cx="352742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eaLnBrk="1" hangingPunct="1">
              <a:spcAft>
                <a:spcPts val="600"/>
              </a:spcAft>
            </a:pPr>
            <a:r>
              <a:rPr lang="pl-PL" b="1" dirty="0">
                <a:solidFill>
                  <a:srgbClr val="FFC000"/>
                </a:solidFill>
                <a:latin typeface="Calibri" pitchFamily="34" charset="0"/>
                <a:cs typeface="Arial" pitchFamily="34" charset="0"/>
              </a:rPr>
              <a:t>Pojęcie</a:t>
            </a:r>
            <a:r>
              <a:rPr lang="pl-PL" dirty="0">
                <a:solidFill>
                  <a:srgbClr val="FFFFFF"/>
                </a:solidFill>
                <a:latin typeface="Calibri" pitchFamily="34" charset="0"/>
                <a:cs typeface="Arial" pitchFamily="34" charset="0"/>
              </a:rPr>
              <a:t> = </a:t>
            </a:r>
            <a:r>
              <a:rPr lang="pl-PL" dirty="0" smtClean="0">
                <a:solidFill>
                  <a:srgbClr val="FFFFFF"/>
                </a:solidFill>
                <a:latin typeface="Calibri" pitchFamily="34" charset="0"/>
              </a:rPr>
              <a:t>symbol mentalny  niosący </a:t>
            </a:r>
            <a:r>
              <a:rPr lang="pl-PL" dirty="0">
                <a:solidFill>
                  <a:srgbClr val="FFFFFF"/>
                </a:solidFill>
                <a:latin typeface="Calibri" pitchFamily="34" charset="0"/>
              </a:rPr>
              <a:t>pewne </a:t>
            </a:r>
            <a:r>
              <a:rPr lang="pl-PL" dirty="0" smtClean="0">
                <a:solidFill>
                  <a:srgbClr val="FFFFFF"/>
                </a:solidFill>
                <a:latin typeface="Calibri" pitchFamily="34" charset="0"/>
              </a:rPr>
              <a:t>znaczenie? </a:t>
            </a:r>
            <a:br>
              <a:rPr lang="pl-PL" dirty="0" smtClean="0">
                <a:solidFill>
                  <a:srgbClr val="FFFFFF"/>
                </a:solidFill>
                <a:latin typeface="Calibri" pitchFamily="34" charset="0"/>
              </a:rPr>
            </a:br>
            <a:r>
              <a:rPr lang="pl-PL" dirty="0" smtClean="0">
                <a:solidFill>
                  <a:srgbClr val="FFFFFF"/>
                </a:solidFill>
                <a:latin typeface="Calibri" pitchFamily="34" charset="0"/>
              </a:rPr>
              <a:t>=&gt; Relacyjna </a:t>
            </a:r>
            <a:r>
              <a:rPr lang="pl-PL" dirty="0" smtClean="0">
                <a:solidFill>
                  <a:srgbClr val="FFFFFF"/>
                </a:solidFill>
                <a:latin typeface="Calibri" pitchFamily="34" charset="0"/>
                <a:cs typeface="Arial" pitchFamily="34" charset="0"/>
              </a:rPr>
              <a:t>kategoria </a:t>
            </a:r>
            <a:r>
              <a:rPr lang="pl-PL" dirty="0">
                <a:solidFill>
                  <a:srgbClr val="FFFFFF"/>
                </a:solidFill>
                <a:latin typeface="Calibri" pitchFamily="34" charset="0"/>
                <a:cs typeface="Arial" pitchFamily="34" charset="0"/>
              </a:rPr>
              <a:t>stanu mózgu, </a:t>
            </a:r>
            <a:r>
              <a:rPr lang="pl-PL" dirty="0" smtClean="0">
                <a:solidFill>
                  <a:srgbClr val="FFFFFF"/>
                </a:solidFill>
                <a:latin typeface="Calibri" pitchFamily="34" charset="0"/>
                <a:cs typeface="Arial" pitchFamily="34" charset="0"/>
              </a:rPr>
              <a:t>sam stan nie jest dokładnie powtarzalny.</a:t>
            </a:r>
            <a:endParaRPr lang="pl-PL" dirty="0">
              <a:solidFill>
                <a:srgbClr val="FFFFFF"/>
              </a:solidFill>
              <a:latin typeface="Calibri" pitchFamily="34" charset="0"/>
              <a:cs typeface="Arial" pitchFamily="34" charset="0"/>
            </a:endParaRPr>
          </a:p>
          <a:p>
            <a:pPr algn="l" eaLnBrk="1" hangingPunct="1">
              <a:spcAft>
                <a:spcPts val="600"/>
              </a:spcAft>
              <a:buClrTx/>
              <a:buSzTx/>
            </a:pPr>
            <a:r>
              <a:rPr lang="pl-PL" b="1" dirty="0">
                <a:solidFill>
                  <a:srgbClr val="FFC000"/>
                </a:solidFill>
                <a:latin typeface="Calibri" pitchFamily="34" charset="0"/>
                <a:cs typeface="Arial" pitchFamily="34" charset="0"/>
              </a:rPr>
              <a:t>Symbol</a:t>
            </a:r>
            <a:r>
              <a:rPr lang="pl-PL" dirty="0">
                <a:solidFill>
                  <a:srgbClr val="FFFFFF"/>
                </a:solidFill>
                <a:latin typeface="Calibri" pitchFamily="34" charset="0"/>
                <a:cs typeface="Arial" pitchFamily="34" charset="0"/>
              </a:rPr>
              <a:t> = etykieta dla w miarę podobnych </a:t>
            </a:r>
            <a:r>
              <a:rPr lang="pl-PL" dirty="0" smtClean="0">
                <a:solidFill>
                  <a:srgbClr val="FFFFFF"/>
                </a:solidFill>
                <a:latin typeface="Calibri" pitchFamily="34" charset="0"/>
                <a:cs typeface="Arial" pitchFamily="34" charset="0"/>
              </a:rPr>
              <a:t>relacyjnie stanów.</a:t>
            </a:r>
            <a:endParaRPr lang="pl-PL" dirty="0">
              <a:solidFill>
                <a:srgbClr val="FFFFFF"/>
              </a:solidFill>
              <a:latin typeface="Calibri" pitchFamily="34" charset="0"/>
              <a:cs typeface="Arial" pitchFamily="34" charset="0"/>
            </a:endParaRPr>
          </a:p>
          <a:p>
            <a:pPr algn="l" eaLnBrk="1" hangingPunct="1">
              <a:spcAft>
                <a:spcPts val="600"/>
              </a:spcAft>
              <a:buClrTx/>
              <a:buSzTx/>
            </a:pPr>
            <a:r>
              <a:rPr lang="pl-PL" dirty="0" smtClean="0">
                <a:solidFill>
                  <a:srgbClr val="FFFFFF"/>
                </a:solidFill>
                <a:latin typeface="Calibri" pitchFamily="34" charset="0"/>
                <a:cs typeface="Arial" pitchFamily="34" charset="0"/>
              </a:rPr>
              <a:t>Punkt </a:t>
            </a:r>
            <a:r>
              <a:rPr lang="pl-PL" dirty="0">
                <a:solidFill>
                  <a:srgbClr val="FFFFFF"/>
                </a:solidFill>
                <a:latin typeface="Calibri" pitchFamily="34" charset="0"/>
                <a:cs typeface="Arial" pitchFamily="34" charset="0"/>
              </a:rPr>
              <a:t>reprezentuje tu rozkład aktywacji w 140 obszarach mózgu, </a:t>
            </a:r>
            <a:r>
              <a:rPr lang="pl-PL" dirty="0" smtClean="0">
                <a:solidFill>
                  <a:srgbClr val="FFFFFF"/>
                </a:solidFill>
                <a:latin typeface="Calibri" pitchFamily="34" charset="0"/>
                <a:cs typeface="Arial" pitchFamily="34" charset="0"/>
              </a:rPr>
              <a:t>wizualizacja </a:t>
            </a:r>
            <a:r>
              <a:rPr lang="pl-PL" dirty="0">
                <a:solidFill>
                  <a:srgbClr val="FFFFFF"/>
                </a:solidFill>
                <a:latin typeface="Calibri" pitchFamily="34" charset="0"/>
                <a:cs typeface="Arial" pitchFamily="34" charset="0"/>
              </a:rPr>
              <a:t>zachowuje relacje podobieństwa, widać baseny </a:t>
            </a:r>
            <a:r>
              <a:rPr lang="pl-PL" dirty="0" smtClean="0">
                <a:solidFill>
                  <a:srgbClr val="FFFFFF"/>
                </a:solidFill>
                <a:latin typeface="Calibri" pitchFamily="34" charset="0"/>
                <a:cs typeface="Arial" pitchFamily="34" charset="0"/>
              </a:rPr>
              <a:t>atrakcji stanów mózgu.</a:t>
            </a:r>
            <a:endParaRPr lang="en-US" dirty="0">
              <a:solidFill>
                <a:srgbClr val="FFFFFF"/>
              </a:solidFill>
              <a:latin typeface="Calibri" pitchFamily="34" charset="0"/>
              <a:cs typeface="Arial" pitchFamily="34" charset="0"/>
            </a:endParaRP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420938"/>
            <a:ext cx="3948112"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2420938"/>
            <a:ext cx="47625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80318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685800" y="350838"/>
            <a:ext cx="7772400" cy="563562"/>
          </a:xfrm>
        </p:spPr>
        <p:txBody>
          <a:bodyPr/>
          <a:lstStyle/>
          <a:p>
            <a:pPr eaLnBrk="1" hangingPunct="1">
              <a:defRPr/>
            </a:pPr>
            <a:r>
              <a:rPr lang="pl-PL" sz="4000" dirty="0" smtClean="0"/>
              <a:t>Trajektorie umysłu</a:t>
            </a:r>
            <a:endParaRPr lang="en-US" sz="4000" dirty="0" smtClean="0"/>
          </a:p>
        </p:txBody>
      </p:sp>
      <p:sp>
        <p:nvSpPr>
          <p:cNvPr id="28675" name="Rectangle 3"/>
          <p:cNvSpPr>
            <a:spLocks noGrp="1" noChangeArrowheads="1"/>
          </p:cNvSpPr>
          <p:nvPr>
            <p:ph sz="half" idx="1"/>
          </p:nvPr>
        </p:nvSpPr>
        <p:spPr>
          <a:xfrm>
            <a:off x="539750" y="1125538"/>
            <a:ext cx="8424863" cy="2374900"/>
          </a:xfrm>
        </p:spPr>
        <p:txBody>
          <a:bodyPr/>
          <a:lstStyle/>
          <a:p>
            <a:pPr marL="0" indent="0">
              <a:buFontTx/>
              <a:buNone/>
            </a:pPr>
            <a:r>
              <a:rPr lang="en-US" sz="2000" dirty="0" err="1" smtClean="0">
                <a:cs typeface="Calibri" pitchFamily="34" charset="0"/>
              </a:rPr>
              <a:t>P.McLeod</a:t>
            </a:r>
            <a:r>
              <a:rPr lang="en-US" sz="2000" dirty="0" smtClean="0">
                <a:cs typeface="Calibri" pitchFamily="34" charset="0"/>
              </a:rPr>
              <a:t>, T. </a:t>
            </a:r>
            <a:r>
              <a:rPr lang="en-US" sz="2000" dirty="0" err="1" smtClean="0">
                <a:cs typeface="Calibri" pitchFamily="34" charset="0"/>
              </a:rPr>
              <a:t>Shallice</a:t>
            </a:r>
            <a:r>
              <a:rPr lang="en-US" sz="2000" dirty="0" smtClean="0">
                <a:cs typeface="Calibri" pitchFamily="34" charset="0"/>
              </a:rPr>
              <a:t>, D.C. </a:t>
            </a:r>
            <a:r>
              <a:rPr lang="en-US" sz="2000" dirty="0" err="1" smtClean="0">
                <a:cs typeface="Calibri" pitchFamily="34" charset="0"/>
              </a:rPr>
              <a:t>Plaut</a:t>
            </a:r>
            <a:r>
              <a:rPr lang="en-US" sz="2000" dirty="0" smtClean="0">
                <a:cs typeface="Calibri" pitchFamily="34" charset="0"/>
              </a:rPr>
              <a:t>, Attractor dynamics in word recognition: converging evidence from errors by normal subjects, dyslexic patients and a </a:t>
            </a:r>
            <a:r>
              <a:rPr lang="pl-PL" sz="2000" dirty="0" err="1" smtClean="0">
                <a:cs typeface="Calibri" pitchFamily="34" charset="0"/>
              </a:rPr>
              <a:t>connectionist</a:t>
            </a:r>
            <a:r>
              <a:rPr lang="pl-PL" sz="2000" dirty="0" smtClean="0">
                <a:cs typeface="Calibri" pitchFamily="34" charset="0"/>
              </a:rPr>
              <a:t> model. </a:t>
            </a:r>
            <a:r>
              <a:rPr lang="pl-PL" sz="2000" dirty="0" err="1" smtClean="0">
                <a:cs typeface="Calibri" pitchFamily="34" charset="0"/>
              </a:rPr>
              <a:t>Cognition</a:t>
            </a:r>
            <a:r>
              <a:rPr lang="pl-PL" sz="2000" dirty="0" smtClean="0">
                <a:cs typeface="Calibri" pitchFamily="34" charset="0"/>
              </a:rPr>
              <a:t> 74 (2000) 91-113.</a:t>
            </a:r>
          </a:p>
          <a:p>
            <a:pPr marL="0" indent="0">
              <a:buFontTx/>
              <a:buNone/>
            </a:pPr>
            <a:endParaRPr lang="pl-PL" sz="1000" dirty="0" smtClean="0">
              <a:cs typeface="Calibri" pitchFamily="34" charset="0"/>
            </a:endParaRPr>
          </a:p>
          <a:p>
            <a:pPr marL="0" indent="0">
              <a:spcBef>
                <a:spcPts val="0"/>
              </a:spcBef>
              <a:spcAft>
                <a:spcPts val="600"/>
              </a:spcAft>
              <a:buFontTx/>
              <a:buNone/>
            </a:pPr>
            <a:r>
              <a:rPr lang="pl-PL" sz="2000" dirty="0" smtClean="0">
                <a:cs typeface="Calibri" pitchFamily="34" charset="0"/>
              </a:rPr>
              <a:t>Dynamiczne aspekty poznania to nowy obszar psycholingwistyki, eksperymenty często używają technik maskowania badając błędy semantyczne i fonologiczne.</a:t>
            </a:r>
          </a:p>
          <a:p>
            <a:pPr marL="0" indent="0">
              <a:buFontTx/>
              <a:buNone/>
            </a:pPr>
            <a:r>
              <a:rPr lang="pl-PL" sz="2000" dirty="0" smtClean="0">
                <a:solidFill>
                  <a:srgbClr val="FFC000"/>
                </a:solidFill>
                <a:cs typeface="Calibri" pitchFamily="34" charset="0"/>
              </a:rPr>
              <a:t>Obecność pojęć modyfikuje trajektorie myśli.</a:t>
            </a:r>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3467100"/>
            <a:ext cx="4252912"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429000"/>
            <a:ext cx="29495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609600" y="304800"/>
            <a:ext cx="7772400" cy="715963"/>
          </a:xfrm>
        </p:spPr>
        <p:txBody>
          <a:bodyPr lIns="92075" tIns="46038" rIns="92075" bIns="46038"/>
          <a:lstStyle/>
          <a:p>
            <a:pPr eaLnBrk="1" hangingPunct="1">
              <a:defRPr/>
            </a:pPr>
            <a:r>
              <a:rPr lang="pl-PL" dirty="0" smtClean="0"/>
              <a:t>Pojęcia jako “obiekty umysłu”</a:t>
            </a:r>
          </a:p>
        </p:txBody>
      </p:sp>
      <p:sp>
        <p:nvSpPr>
          <p:cNvPr id="27651" name="Rectangle 3"/>
          <p:cNvSpPr>
            <a:spLocks noGrp="1" noChangeArrowheads="1"/>
          </p:cNvSpPr>
          <p:nvPr>
            <p:ph idx="1"/>
          </p:nvPr>
        </p:nvSpPr>
        <p:spPr>
          <a:xfrm>
            <a:off x="381000" y="1219200"/>
            <a:ext cx="5048250" cy="2709863"/>
          </a:xfrm>
        </p:spPr>
        <p:txBody>
          <a:bodyPr/>
          <a:lstStyle/>
          <a:p>
            <a:pPr marL="0" indent="0" eaLnBrk="1" hangingPunct="1">
              <a:spcBef>
                <a:spcPct val="0"/>
              </a:spcBef>
              <a:buFontTx/>
              <a:buNone/>
            </a:pPr>
            <a:r>
              <a:rPr lang="pl-PL" dirty="0" smtClean="0"/>
              <a:t>W 1994 przedstawiłem taki model: </a:t>
            </a:r>
          </a:p>
          <a:p>
            <a:pPr marL="0" indent="0" eaLnBrk="1" hangingPunct="1">
              <a:spcBef>
                <a:spcPct val="0"/>
              </a:spcBef>
              <a:buFontTx/>
              <a:buNone/>
            </a:pPr>
            <a:r>
              <a:rPr lang="pl-PL" dirty="0" smtClean="0"/>
              <a:t>pierwotne obiekty umysłu powstają z danych zmysłowych (wzrok, słuch, dotyk, wrażenia kinestetyczne i inne), a obiekty wtórne tworzą się jako </a:t>
            </a:r>
            <a:r>
              <a:rPr lang="pl-PL" dirty="0" smtClean="0">
                <a:solidFill>
                  <a:srgbClr val="EAEAEA"/>
                </a:solidFill>
              </a:rPr>
              <a:t>abstrakcyjne kategorie, oparte na pierwotnych</a:t>
            </a:r>
            <a:r>
              <a:rPr lang="pl-PL" dirty="0" smtClean="0"/>
              <a:t>.</a:t>
            </a:r>
          </a:p>
          <a:p>
            <a:pPr marL="0" indent="0" eaLnBrk="1" hangingPunct="1">
              <a:spcBef>
                <a:spcPct val="0"/>
              </a:spcBef>
              <a:buFontTx/>
              <a:buNone/>
            </a:pPr>
            <a:r>
              <a:rPr lang="pl-PL" sz="1000" dirty="0" smtClean="0"/>
              <a:t/>
            </a:r>
            <a:br>
              <a:rPr lang="pl-PL" sz="1000" dirty="0" smtClean="0"/>
            </a:br>
            <a:r>
              <a:rPr lang="pl-PL" dirty="0" smtClean="0"/>
              <a:t>Peter </a:t>
            </a:r>
            <a:r>
              <a:rPr lang="pl-PL" dirty="0" err="1" smtClean="0"/>
              <a:t>Gärdenfors</a:t>
            </a:r>
            <a:r>
              <a:rPr lang="pl-PL" dirty="0" smtClean="0"/>
              <a:t> opracował podobny model geometryczny (</a:t>
            </a:r>
            <a:r>
              <a:rPr lang="pl-PL" dirty="0" err="1" smtClean="0"/>
              <a:t>Conceptual</a:t>
            </a:r>
            <a:r>
              <a:rPr lang="pl-PL" dirty="0" smtClean="0"/>
              <a:t> </a:t>
            </a:r>
            <a:r>
              <a:rPr lang="pl-PL" dirty="0" err="1" smtClean="0"/>
              <a:t>Spaces</a:t>
            </a:r>
            <a:r>
              <a:rPr lang="pl-PL" dirty="0" smtClean="0"/>
              <a:t>).</a:t>
            </a:r>
          </a:p>
        </p:txBody>
      </p:sp>
      <p:sp>
        <p:nvSpPr>
          <p:cNvPr id="27652" name="Text Box 6"/>
          <p:cNvSpPr txBox="1">
            <a:spLocks noChangeArrowheads="1"/>
          </p:cNvSpPr>
          <p:nvPr/>
        </p:nvSpPr>
        <p:spPr bwMode="auto">
          <a:xfrm>
            <a:off x="357188" y="4000500"/>
            <a:ext cx="504825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buClr>
                <a:srgbClr val="FFCC66"/>
              </a:buClr>
              <a:buSzPct val="115000"/>
            </a:pPr>
            <a:r>
              <a:rPr lang="pl-PL" sz="2000" dirty="0">
                <a:solidFill>
                  <a:srgbClr val="EAEAEA"/>
                </a:solidFill>
                <a:latin typeface="Calibri" pitchFamily="34" charset="0"/>
                <a:cs typeface="Calibri" pitchFamily="34" charset="0"/>
              </a:rPr>
              <a:t>Przestrzeń pojęć definiuje wymiary, w których </a:t>
            </a:r>
            <a:r>
              <a:rPr lang="pl-PL" sz="2000" dirty="0" smtClean="0">
                <a:solidFill>
                  <a:srgbClr val="EAEAEA"/>
                </a:solidFill>
                <a:latin typeface="Calibri" pitchFamily="34" charset="0"/>
                <a:cs typeface="Calibri" pitchFamily="34" charset="0"/>
              </a:rPr>
              <a:t>opisujemy stan </a:t>
            </a:r>
            <a:r>
              <a:rPr lang="pl-PL" sz="2000" dirty="0">
                <a:solidFill>
                  <a:srgbClr val="EAEAEA"/>
                </a:solidFill>
                <a:latin typeface="Calibri" pitchFamily="34" charset="0"/>
                <a:cs typeface="Calibri" pitchFamily="34" charset="0"/>
              </a:rPr>
              <a:t>umysłu związany z </a:t>
            </a:r>
            <a:r>
              <a:rPr lang="pl-PL" sz="2000" dirty="0" smtClean="0">
                <a:solidFill>
                  <a:srgbClr val="EAEAEA"/>
                </a:solidFill>
                <a:latin typeface="Calibri" pitchFamily="34" charset="0"/>
                <a:cs typeface="Calibri" pitchFamily="34" charset="0"/>
              </a:rPr>
              <a:t>wrażeniami </a:t>
            </a:r>
            <a:r>
              <a:rPr lang="pl-PL" sz="2000" dirty="0">
                <a:solidFill>
                  <a:srgbClr val="EAEAEA"/>
                </a:solidFill>
                <a:latin typeface="Calibri" pitchFamily="34" charset="0"/>
                <a:cs typeface="Calibri" pitchFamily="34" charset="0"/>
              </a:rPr>
              <a:t>specyficznych jakości, </a:t>
            </a:r>
            <a:r>
              <a:rPr lang="pl-PL" sz="2000" dirty="0" smtClean="0">
                <a:solidFill>
                  <a:srgbClr val="EAEAEA"/>
                </a:solidFill>
                <a:latin typeface="Calibri" pitchFamily="34" charset="0"/>
                <a:cs typeface="Calibri" pitchFamily="34" charset="0"/>
              </a:rPr>
              <a:t>intencjami, myślami – takie wymiary nie istnieją! </a:t>
            </a:r>
          </a:p>
          <a:p>
            <a:pPr eaLnBrk="1" hangingPunct="1">
              <a:buClr>
                <a:srgbClr val="FFCC66"/>
              </a:buClr>
              <a:buSzPct val="115000"/>
            </a:pPr>
            <a:r>
              <a:rPr lang="pl-PL" sz="2000" dirty="0" smtClean="0">
                <a:solidFill>
                  <a:srgbClr val="FFC000"/>
                </a:solidFill>
                <a:latin typeface="Calibri" pitchFamily="34" charset="0"/>
                <a:cs typeface="Calibri" pitchFamily="34" charset="0"/>
              </a:rPr>
              <a:t>Pozostaje tylko podobieństwo? </a:t>
            </a:r>
            <a:endParaRPr lang="pl-PL" sz="2000" dirty="0">
              <a:solidFill>
                <a:srgbClr val="FFC000"/>
              </a:solidFill>
              <a:latin typeface="Calibri" pitchFamily="34" charset="0"/>
              <a:cs typeface="Calibri" pitchFamily="34" charset="0"/>
            </a:endParaRPr>
          </a:p>
          <a:p>
            <a:pPr eaLnBrk="1" hangingPunct="1">
              <a:buClr>
                <a:srgbClr val="FFCC66"/>
              </a:buClr>
              <a:buSzPct val="115000"/>
            </a:pPr>
            <a:endParaRPr lang="pl-PL" sz="1000" dirty="0">
              <a:solidFill>
                <a:srgbClr val="EAEAEA"/>
              </a:solidFill>
              <a:latin typeface="Calibri" pitchFamily="34" charset="0"/>
              <a:cs typeface="Calibri" pitchFamily="34" charset="0"/>
            </a:endParaRPr>
          </a:p>
          <a:p>
            <a:pPr eaLnBrk="1" hangingPunct="1">
              <a:buClr>
                <a:srgbClr val="FFCC66"/>
              </a:buClr>
              <a:buSzPct val="115000"/>
            </a:pPr>
            <a:r>
              <a:rPr lang="pl-PL" sz="2000" dirty="0">
                <a:solidFill>
                  <a:srgbClr val="EAEAEA"/>
                </a:solidFill>
                <a:latin typeface="Calibri" pitchFamily="34" charset="0"/>
                <a:cs typeface="Calibri" pitchFamily="34" charset="0"/>
              </a:rPr>
              <a:t>Kluczowa metafora: świadomy umysł jest cieniem neurodynamiki, więc wszystkie zdarzenia mentalne trzeba do niej sprowadzić.</a:t>
            </a: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01713"/>
            <a:ext cx="381000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350838"/>
            <a:ext cx="7772400" cy="800100"/>
          </a:xfrm>
        </p:spPr>
        <p:txBody>
          <a:bodyPr/>
          <a:lstStyle/>
          <a:p>
            <a:pPr eaLnBrk="1" hangingPunct="1">
              <a:defRPr/>
            </a:pPr>
            <a:r>
              <a:rPr lang="pl-PL" dirty="0" smtClean="0"/>
              <a:t>Atlas Semantyczny</a:t>
            </a:r>
            <a:endParaRPr lang="en-US" dirty="0" smtClean="0"/>
          </a:p>
        </p:txBody>
      </p:sp>
      <p:sp>
        <p:nvSpPr>
          <p:cNvPr id="43011" name="Symbol zastępczy zawartości 2"/>
          <p:cNvSpPr>
            <a:spLocks noGrp="1"/>
          </p:cNvSpPr>
          <p:nvPr>
            <p:ph idx="1"/>
          </p:nvPr>
        </p:nvSpPr>
        <p:spPr>
          <a:xfrm>
            <a:off x="457200" y="1249363"/>
            <a:ext cx="8529638" cy="547687"/>
          </a:xfrm>
        </p:spPr>
        <p:txBody>
          <a:bodyPr/>
          <a:lstStyle/>
          <a:p>
            <a:pPr marL="0" indent="0" eaLnBrk="1" hangingPunct="1">
              <a:buFontTx/>
              <a:buNone/>
            </a:pPr>
            <a:r>
              <a:rPr lang="en-US" sz="2400" dirty="0" smtClean="0">
                <a:hlinkClick r:id="rId2"/>
              </a:rPr>
              <a:t>http://dico.isc.cnrs.fr/en/index.html</a:t>
            </a:r>
            <a:r>
              <a:rPr lang="en-US" sz="2400" dirty="0" smtClean="0"/>
              <a:t>    </a:t>
            </a:r>
          </a:p>
        </p:txBody>
      </p:sp>
      <p:pic>
        <p:nvPicPr>
          <p:cNvPr id="430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1865313"/>
            <a:ext cx="6999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ymbol zastępczy zawartości 2"/>
          <p:cNvSpPr txBox="1">
            <a:spLocks/>
          </p:cNvSpPr>
          <p:nvPr/>
        </p:nvSpPr>
        <p:spPr bwMode="auto">
          <a:xfrm>
            <a:off x="477838" y="1774825"/>
            <a:ext cx="16510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spcBef>
                <a:spcPct val="20000"/>
              </a:spcBef>
              <a:buClr>
                <a:schemeClr val="tx2"/>
              </a:buClr>
              <a:buSzPct val="115000"/>
            </a:pPr>
            <a:r>
              <a:rPr lang="en-US" sz="2000" dirty="0">
                <a:solidFill>
                  <a:schemeClr val="tx1"/>
                </a:solidFill>
                <a:latin typeface="Calibri" pitchFamily="34" charset="0"/>
                <a:cs typeface="Calibri" pitchFamily="34" charset="0"/>
              </a:rPr>
              <a:t/>
            </a:r>
            <a:br>
              <a:rPr lang="en-US" sz="2000" dirty="0">
                <a:solidFill>
                  <a:schemeClr val="tx1"/>
                </a:solidFill>
                <a:latin typeface="Calibri" pitchFamily="34" charset="0"/>
                <a:cs typeface="Calibri" pitchFamily="34" charset="0"/>
              </a:rPr>
            </a:br>
            <a:r>
              <a:rPr lang="en-US" sz="2000" dirty="0">
                <a:solidFill>
                  <a:srgbClr val="FFFF00"/>
                </a:solidFill>
                <a:latin typeface="Calibri" pitchFamily="34" charset="0"/>
                <a:cs typeface="Calibri" pitchFamily="34" charset="0"/>
              </a:rPr>
              <a:t>spirit</a:t>
            </a:r>
            <a:r>
              <a:rPr lang="en-US" sz="2000" dirty="0">
                <a:solidFill>
                  <a:schemeClr val="tx1"/>
                </a:solidFill>
                <a:latin typeface="Calibri" pitchFamily="34" charset="0"/>
                <a:cs typeface="Calibri" pitchFamily="34" charset="0"/>
              </a:rPr>
              <a:t>: </a:t>
            </a:r>
            <a:br>
              <a:rPr lang="en-US" sz="2000" dirty="0">
                <a:solidFill>
                  <a:schemeClr val="tx1"/>
                </a:solidFill>
                <a:latin typeface="Calibri" pitchFamily="34" charset="0"/>
                <a:cs typeface="Calibri" pitchFamily="34" charset="0"/>
              </a:rPr>
            </a:br>
            <a:r>
              <a:rPr lang="en-US" sz="2000" dirty="0">
                <a:latin typeface="Calibri" pitchFamily="34" charset="0"/>
                <a:cs typeface="Calibri" pitchFamily="34" charset="0"/>
              </a:rPr>
              <a:t>79 </a:t>
            </a:r>
            <a:r>
              <a:rPr lang="pl-PL" sz="2000" dirty="0">
                <a:latin typeface="Calibri" pitchFamily="34" charset="0"/>
                <a:cs typeface="Calibri" pitchFamily="34" charset="0"/>
              </a:rPr>
              <a:t>słów</a:t>
            </a:r>
            <a:r>
              <a:rPr lang="en-US" sz="2000" dirty="0">
                <a:latin typeface="Calibri" pitchFamily="34" charset="0"/>
                <a:cs typeface="Calibri" pitchFamily="34" charset="0"/>
              </a:rPr>
              <a:t/>
            </a:r>
            <a:br>
              <a:rPr lang="en-US" sz="2000" dirty="0">
                <a:latin typeface="Calibri" pitchFamily="34" charset="0"/>
                <a:cs typeface="Calibri" pitchFamily="34" charset="0"/>
              </a:rPr>
            </a:br>
            <a:r>
              <a:rPr lang="en-US" sz="2000" dirty="0">
                <a:latin typeface="Calibri" pitchFamily="34" charset="0"/>
                <a:cs typeface="Calibri" pitchFamily="34" charset="0"/>
              </a:rPr>
              <a:t>69 </a:t>
            </a:r>
            <a:r>
              <a:rPr lang="pl-PL" sz="2000" dirty="0">
                <a:latin typeface="Calibri" pitchFamily="34" charset="0"/>
                <a:cs typeface="Calibri" pitchFamily="34" charset="0"/>
              </a:rPr>
              <a:t>klik = minimalnych jednostek mających znaczenie</a:t>
            </a:r>
            <a:r>
              <a:rPr lang="en-US" sz="2000" dirty="0">
                <a:latin typeface="Calibri" pitchFamily="34" charset="0"/>
                <a:cs typeface="Calibri" pitchFamily="34" charset="0"/>
              </a:rPr>
              <a:t>.</a:t>
            </a:r>
          </a:p>
          <a:p>
            <a:pPr eaLnBrk="1" hangingPunct="1">
              <a:spcBef>
                <a:spcPct val="20000"/>
              </a:spcBef>
              <a:buClr>
                <a:schemeClr val="tx2"/>
              </a:buClr>
              <a:buSzPct val="115000"/>
            </a:pPr>
            <a:endParaRPr lang="en-US" sz="900" dirty="0">
              <a:latin typeface="Calibri" pitchFamily="34" charset="0"/>
              <a:cs typeface="Calibri" pitchFamily="34" charset="0"/>
            </a:endParaRPr>
          </a:p>
          <a:p>
            <a:pPr eaLnBrk="1" hangingPunct="1">
              <a:spcBef>
                <a:spcPct val="20000"/>
              </a:spcBef>
              <a:buClr>
                <a:schemeClr val="tx2"/>
              </a:buClr>
              <a:buSzPct val="115000"/>
            </a:pPr>
            <a:r>
              <a:rPr lang="en-US" sz="2000" dirty="0" err="1">
                <a:latin typeface="Calibri" pitchFamily="34" charset="0"/>
                <a:cs typeface="Calibri" pitchFamily="34" charset="0"/>
              </a:rPr>
              <a:t>Synset</a:t>
            </a:r>
            <a:r>
              <a:rPr lang="en-US" sz="2000" dirty="0">
                <a:latin typeface="Calibri" pitchFamily="34" charset="0"/>
                <a:cs typeface="Calibri" pitchFamily="34" charset="0"/>
              </a:rPr>
              <a:t> </a:t>
            </a:r>
            <a:endParaRPr lang="pl-PL" sz="2000" dirty="0">
              <a:latin typeface="Calibri" pitchFamily="34" charset="0"/>
              <a:cs typeface="Calibri" pitchFamily="34" charset="0"/>
            </a:endParaRPr>
          </a:p>
          <a:p>
            <a:pPr eaLnBrk="1" hangingPunct="1">
              <a:spcBef>
                <a:spcPct val="20000"/>
              </a:spcBef>
              <a:buClr>
                <a:schemeClr val="tx2"/>
              </a:buClr>
              <a:buSzPct val="115000"/>
            </a:pPr>
            <a:r>
              <a:rPr lang="en-US" sz="2000" dirty="0">
                <a:latin typeface="Calibri" pitchFamily="34" charset="0"/>
                <a:cs typeface="Calibri" pitchFamily="34" charset="0"/>
              </a:rPr>
              <a:t>= </a:t>
            </a:r>
            <a:r>
              <a:rPr lang="pl-PL" sz="2000" dirty="0">
                <a:latin typeface="Calibri" pitchFamily="34" charset="0"/>
                <a:cs typeface="Calibri" pitchFamily="34" charset="0"/>
              </a:rPr>
              <a:t>zbiór synonimów w </a:t>
            </a:r>
            <a:r>
              <a:rPr lang="pl-PL" sz="2000" dirty="0" err="1">
                <a:latin typeface="Calibri" pitchFamily="34" charset="0"/>
                <a:cs typeface="Calibri" pitchFamily="34" charset="0"/>
              </a:rPr>
              <a:t>Wordnecie</a:t>
            </a:r>
            <a:r>
              <a:rPr lang="pl-PL" sz="2000" dirty="0">
                <a:latin typeface="Calibri" pitchFamily="34" charset="0"/>
                <a:cs typeface="Calibri" pitchFamily="34" charset="0"/>
              </a:rPr>
              <a:t>.</a:t>
            </a: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798513"/>
            <a:ext cx="4610100"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179388" y="692150"/>
            <a:ext cx="3960812" cy="5632450"/>
          </a:xfrm>
          <a:prstGeom prst="rect">
            <a:avLst/>
          </a:prstGeom>
          <a:noFill/>
        </p:spPr>
        <p:txBody>
          <a:bodyPr>
            <a:spAutoFit/>
          </a:bodyPr>
          <a:lstStyle/>
          <a:p>
            <a:pPr>
              <a:defRPr/>
            </a:pPr>
            <a:r>
              <a:rPr lang="pl-PL" sz="2000" dirty="0">
                <a:latin typeface="Calibri" pitchFamily="34" charset="0"/>
                <a:cs typeface="Calibri" pitchFamily="34" charset="0"/>
              </a:rPr>
              <a:t>Zamiast skomplikowanej neurodynamiki spróbujmy przedstawić stan mózgu jako trajektorię w przestrzeni określonej przez cechy, które dają się zidentyfikować dzięki introspekcji stanów mentalnych.</a:t>
            </a:r>
          </a:p>
          <a:p>
            <a:pPr>
              <a:defRPr/>
            </a:pPr>
            <a:endParaRPr lang="pl-PL" sz="2000" dirty="0">
              <a:latin typeface="Calibri" pitchFamily="34" charset="0"/>
              <a:cs typeface="Calibri" pitchFamily="34" charset="0"/>
            </a:endParaRPr>
          </a:p>
          <a:p>
            <a:pPr>
              <a:defRPr/>
            </a:pPr>
            <a:r>
              <a:rPr lang="pl-PL" sz="2000" dirty="0">
                <a:latin typeface="Calibri" pitchFamily="34" charset="0"/>
                <a:cs typeface="Calibri" pitchFamily="34" charset="0"/>
              </a:rPr>
              <a:t>Stan mózgu =&gt; stan umysłu,</a:t>
            </a:r>
          </a:p>
          <a:p>
            <a:pPr>
              <a:defRPr/>
            </a:pPr>
            <a:r>
              <a:rPr lang="pl-PL" sz="2000" dirty="0">
                <a:latin typeface="Calibri" pitchFamily="34" charset="0"/>
                <a:cs typeface="Calibri" pitchFamily="34" charset="0"/>
              </a:rPr>
              <a:t>Zdefiniowany w przestrzeni psychologicznej. </a:t>
            </a:r>
          </a:p>
          <a:p>
            <a:pPr>
              <a:defRPr/>
            </a:pPr>
            <a:endParaRPr lang="pl-PL" sz="2000" dirty="0">
              <a:latin typeface="Calibri" pitchFamily="34" charset="0"/>
              <a:cs typeface="Calibri" pitchFamily="34" charset="0"/>
            </a:endParaRPr>
          </a:p>
          <a:p>
            <a:pPr>
              <a:defRPr/>
            </a:pPr>
            <a:r>
              <a:rPr lang="pl-PL" sz="2000" dirty="0">
                <a:latin typeface="Calibri" pitchFamily="34" charset="0"/>
                <a:cs typeface="Calibri" pitchFamily="34" charset="0"/>
              </a:rPr>
              <a:t>Tu stan mózgu = warstwa semantyczna i pozostałe.</a:t>
            </a:r>
          </a:p>
          <a:p>
            <a:pPr>
              <a:defRPr/>
            </a:pPr>
            <a:endParaRPr lang="pl-PL" sz="2000" dirty="0">
              <a:latin typeface="Calibri" pitchFamily="34" charset="0"/>
              <a:cs typeface="Calibri" pitchFamily="34" charset="0"/>
            </a:endParaRPr>
          </a:p>
          <a:p>
            <a:pPr>
              <a:defRPr/>
            </a:pPr>
            <a:r>
              <a:rPr lang="pl-PL" sz="2000" dirty="0">
                <a:latin typeface="Calibri" pitchFamily="34" charset="0"/>
                <a:cs typeface="Calibri" pitchFamily="34" charset="0"/>
              </a:rPr>
              <a:t>Stan umysłu = wizualizacja trajektorii w przestrzeniach psychologicznych.</a:t>
            </a:r>
            <a:endParaRPr lang="en-US" sz="20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714375" y="260350"/>
            <a:ext cx="5572125" cy="769938"/>
          </a:xfrm>
        </p:spPr>
        <p:txBody>
          <a:bodyPr/>
          <a:lstStyle/>
          <a:p>
            <a:pPr eaLnBrk="1" hangingPunct="1">
              <a:defRPr/>
            </a:pPr>
            <a:r>
              <a:rPr lang="en-US" smtClean="0">
                <a:latin typeface="Arial Unicode MS" pitchFamily="34" charset="-128"/>
              </a:rPr>
              <a:t>BICA </a:t>
            </a:r>
            <a:r>
              <a:rPr lang="pl-PL" smtClean="0">
                <a:latin typeface="Arial Unicode MS" pitchFamily="34" charset="-128"/>
              </a:rPr>
              <a:t>jako aproksymacja</a:t>
            </a:r>
            <a:endParaRPr lang="en-US" smtClean="0">
              <a:latin typeface="Arial Unicode MS" pitchFamily="34" charset="-128"/>
            </a:endParaRPr>
          </a:p>
        </p:txBody>
      </p:sp>
      <p:sp>
        <p:nvSpPr>
          <p:cNvPr id="41987" name="Rectangle 3"/>
          <p:cNvSpPr>
            <a:spLocks noGrp="1" noChangeArrowheads="1"/>
          </p:cNvSpPr>
          <p:nvPr>
            <p:ph type="body" idx="1"/>
          </p:nvPr>
        </p:nvSpPr>
        <p:spPr>
          <a:xfrm>
            <a:off x="381000" y="1143000"/>
            <a:ext cx="8548688" cy="5572125"/>
          </a:xfrm>
        </p:spPr>
        <p:txBody>
          <a:bodyPr/>
          <a:lstStyle/>
          <a:p>
            <a:pPr eaLnBrk="1" hangingPunct="1"/>
            <a:r>
              <a:rPr lang="pl-PL" dirty="0" smtClean="0"/>
              <a:t>Znaczne postępy poczyniono wykorzystując </a:t>
            </a:r>
            <a:br>
              <a:rPr lang="pl-PL" dirty="0" smtClean="0"/>
            </a:br>
            <a:r>
              <a:rPr lang="pl-PL" dirty="0" smtClean="0"/>
              <a:t>inspiracje z badań nad mózgiem do analizy percepcji</a:t>
            </a:r>
            <a:r>
              <a:rPr lang="en-US" dirty="0" smtClean="0"/>
              <a:t>, </a:t>
            </a:r>
            <a:r>
              <a:rPr lang="pl-PL" dirty="0" smtClean="0"/>
              <a:t/>
            </a:r>
            <a:br>
              <a:rPr lang="pl-PL" dirty="0" smtClean="0"/>
            </a:br>
            <a:r>
              <a:rPr lang="pl-PL" dirty="0" smtClean="0"/>
              <a:t>mniejsze dla wyższych czynności poznawczych</a:t>
            </a:r>
            <a:r>
              <a:rPr lang="en-US" dirty="0" smtClean="0"/>
              <a:t>.</a:t>
            </a:r>
          </a:p>
          <a:p>
            <a:pPr eaLnBrk="1" hangingPunct="1"/>
            <a:r>
              <a:rPr lang="pl-PL" dirty="0" smtClean="0"/>
              <a:t>Neurokognitywne podejście do lingwistyki stosowano do analizy zjawisk lingwistycznych, ale ma to niewielki wpływ na </a:t>
            </a:r>
            <a:r>
              <a:rPr lang="en-US" dirty="0" smtClean="0"/>
              <a:t>NLP. </a:t>
            </a:r>
          </a:p>
          <a:p>
            <a:pPr eaLnBrk="1" hangingPunct="1"/>
            <a:r>
              <a:rPr lang="pl-PL" dirty="0" smtClean="0"/>
              <a:t>Potrzebne są nowe matematyczne techniki by opisać procesy obliczeniowe w terminach </a:t>
            </a:r>
            <a:r>
              <a:rPr lang="en-US" dirty="0" smtClean="0"/>
              <a:t>“</a:t>
            </a:r>
            <a:r>
              <a:rPr lang="pl-PL" dirty="0" smtClean="0">
                <a:solidFill>
                  <a:srgbClr val="FFCC00"/>
                </a:solidFill>
              </a:rPr>
              <a:t>wzorców stanów mózgu</a:t>
            </a:r>
            <a:r>
              <a:rPr lang="en-US" dirty="0" smtClean="0"/>
              <a:t>” </a:t>
            </a:r>
            <a:r>
              <a:rPr lang="pl-PL" dirty="0" smtClean="0"/>
              <a:t>i rozchodzenia się aktywacji</a:t>
            </a:r>
            <a:r>
              <a:rPr lang="en-US" dirty="0" smtClean="0"/>
              <a:t> </a:t>
            </a:r>
            <a:r>
              <a:rPr lang="pl-PL" dirty="0" smtClean="0"/>
              <a:t>między takimi wzorcami. Jak to zrobić? </a:t>
            </a:r>
          </a:p>
          <a:p>
            <a:pPr eaLnBrk="1" hangingPunct="1"/>
            <a:r>
              <a:rPr lang="pl-PL" dirty="0" smtClean="0"/>
              <a:t>Prototypy dla stanów neuronowych? Możliwe, dobre rezultaty </a:t>
            </a:r>
            <a:br>
              <a:rPr lang="pl-PL" dirty="0" smtClean="0"/>
            </a:br>
            <a:r>
              <a:rPr lang="pl-PL" dirty="0" smtClean="0"/>
              <a:t>z analizy EEG =&gt; ruchy ręki lub ruchy oczu. </a:t>
            </a:r>
          </a:p>
          <a:p>
            <a:pPr eaLnBrk="1" hangingPunct="1"/>
            <a:r>
              <a:rPr lang="pl-PL" dirty="0" smtClean="0"/>
              <a:t>Quasi-stacjonarne fale pobudzeń opisujące globalne </a:t>
            </a:r>
            <a:br>
              <a:rPr lang="pl-PL" dirty="0" smtClean="0"/>
            </a:br>
            <a:r>
              <a:rPr lang="pl-PL" dirty="0" smtClean="0"/>
              <a:t>stany mózgu w określonym kontekście </a:t>
            </a:r>
            <a:r>
              <a:rPr lang="en-US" dirty="0" smtClean="0">
                <a:solidFill>
                  <a:srgbClr val="FFC000"/>
                </a:solidFill>
                <a:sym typeface="Symbol" pitchFamily="18" charset="2"/>
              </a:rPr>
              <a:t></a:t>
            </a:r>
            <a:r>
              <a:rPr lang="en-US" dirty="0" smtClean="0">
                <a:solidFill>
                  <a:srgbClr val="FFC000"/>
                </a:solidFill>
              </a:rPr>
              <a:t>(</a:t>
            </a:r>
            <a:r>
              <a:rPr lang="en-US" i="1" dirty="0" err="1" smtClean="0">
                <a:solidFill>
                  <a:srgbClr val="FFC000"/>
                </a:solidFill>
              </a:rPr>
              <a:t>w</a:t>
            </a:r>
            <a:r>
              <a:rPr lang="en-US" dirty="0" err="1" smtClean="0">
                <a:solidFill>
                  <a:srgbClr val="FFC000"/>
                </a:solidFill>
              </a:rPr>
              <a:t>,</a:t>
            </a:r>
            <a:r>
              <a:rPr lang="en-US" i="1" dirty="0" err="1" smtClean="0">
                <a:solidFill>
                  <a:srgbClr val="FFC000"/>
                </a:solidFill>
              </a:rPr>
              <a:t>Cont</a:t>
            </a:r>
            <a:r>
              <a:rPr lang="en-US" dirty="0" smtClean="0">
                <a:solidFill>
                  <a:srgbClr val="FFC000"/>
                </a:solidFill>
              </a:rPr>
              <a:t>)</a:t>
            </a:r>
            <a:r>
              <a:rPr lang="en-US" dirty="0" smtClean="0"/>
              <a:t>? </a:t>
            </a:r>
          </a:p>
          <a:p>
            <a:pPr eaLnBrk="1" hangingPunct="1"/>
            <a:r>
              <a:rPr lang="pl-PL" dirty="0" smtClean="0"/>
              <a:t>Jak wyglądają ścieżki rozchodzenia się aktywacji w mózgu? </a:t>
            </a:r>
            <a:br>
              <a:rPr lang="pl-PL" dirty="0" smtClean="0"/>
            </a:br>
            <a:r>
              <a:rPr lang="pl-PL" dirty="0" smtClean="0"/>
              <a:t>Praktyczny algorytm rozszerza rep. pojęcia o te kategorie skojarzeń, które są pomocne w klasteryzacji i klasyfikacji </a:t>
            </a:r>
            <a:r>
              <a:rPr lang="en-US" dirty="0" smtClean="0"/>
              <a:t>(Duch</a:t>
            </a:r>
            <a:r>
              <a:rPr lang="pl-PL" dirty="0" smtClean="0"/>
              <a:t> i </a:t>
            </a:r>
            <a:r>
              <a:rPr lang="pl-PL" dirty="0" err="1" smtClean="0"/>
              <a:t>inn</a:t>
            </a:r>
            <a:r>
              <a:rPr lang="pl-PL" dirty="0" smtClean="0"/>
              <a:t>,</a:t>
            </a:r>
            <a:r>
              <a:rPr lang="en-US" dirty="0" smtClean="0"/>
              <a:t> </a:t>
            </a:r>
            <a:r>
              <a:rPr lang="pl-PL" dirty="0" smtClean="0"/>
              <a:t>Neural Networks 2008</a:t>
            </a:r>
            <a:r>
              <a:rPr lang="en-US" dirty="0" smtClean="0"/>
              <a:t>)</a:t>
            </a:r>
            <a:r>
              <a:rPr lang="pl-PL" dirty="0" smtClean="0"/>
              <a:t>,</a:t>
            </a:r>
            <a:r>
              <a:rPr lang="en-US" dirty="0" smtClean="0"/>
              <a:t> </a:t>
            </a:r>
            <a:r>
              <a:rPr lang="pl-PL" dirty="0" smtClean="0"/>
              <a:t>usuwając słabe skojarzenia przez filtrowanie cech</a:t>
            </a:r>
            <a:r>
              <a:rPr lang="en-US" dirty="0" smtClean="0"/>
              <a:t>.</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3786188"/>
            <a:ext cx="952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0"/>
            <a:ext cx="22860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Radykalny konstruktywizm</a:t>
            </a:r>
          </a:p>
        </p:txBody>
      </p:sp>
      <p:sp>
        <p:nvSpPr>
          <p:cNvPr id="34819" name="Rectangle 3"/>
          <p:cNvSpPr>
            <a:spLocks noChangeArrowheads="1"/>
          </p:cNvSpPr>
          <p:nvPr/>
        </p:nvSpPr>
        <p:spPr bwMode="auto">
          <a:xfrm>
            <a:off x="493712" y="1355725"/>
            <a:ext cx="8326759" cy="52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defRPr/>
            </a:pPr>
            <a:r>
              <a:rPr lang="en-US" sz="2000" dirty="0" smtClean="0">
                <a:latin typeface="Calibri" pitchFamily="34" charset="0"/>
                <a:cs typeface="Calibri" pitchFamily="34" charset="0"/>
              </a:rPr>
              <a:t>Radical </a:t>
            </a:r>
            <a:r>
              <a:rPr lang="en-US" sz="2000" dirty="0">
                <a:latin typeface="Calibri" pitchFamily="34" charset="0"/>
                <a:cs typeface="Calibri" pitchFamily="34" charset="0"/>
              </a:rPr>
              <a:t>Constructivism </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is </a:t>
            </a:r>
            <a:r>
              <a:rPr lang="en-US" sz="2000" dirty="0">
                <a:latin typeface="Calibri" pitchFamily="34" charset="0"/>
                <a:cs typeface="Calibri" pitchFamily="34" charset="0"/>
              </a:rPr>
              <a:t>an unconventional approach to the problem of knowledge and knowing. It starts from the assumption that knowledge, no matter how it is defined, is in the heads of persons, and that the thinking subject has no alternative but to construct what he or she knows on the basis of his or her own experience. </a:t>
            </a:r>
            <a:endParaRPr lang="pl-PL" sz="2000" dirty="0" smtClean="0">
              <a:latin typeface="Calibri" pitchFamily="34" charset="0"/>
              <a:cs typeface="Calibri" pitchFamily="34" charset="0"/>
            </a:endParaRPr>
          </a:p>
          <a:p>
            <a:pPr>
              <a:spcAft>
                <a:spcPts val="300"/>
              </a:spcAft>
              <a:buClr>
                <a:srgbClr val="FFC000"/>
              </a:buClr>
              <a:defRPr/>
            </a:pPr>
            <a:r>
              <a:rPr lang="en-US" sz="2000" dirty="0" smtClean="0">
                <a:latin typeface="Calibri" pitchFamily="34" charset="0"/>
                <a:cs typeface="Calibri" pitchFamily="34" charset="0"/>
              </a:rPr>
              <a:t>What </a:t>
            </a:r>
            <a:r>
              <a:rPr lang="en-US" sz="2000" dirty="0">
                <a:latin typeface="Calibri" pitchFamily="34" charset="0"/>
                <a:cs typeface="Calibri" pitchFamily="34" charset="0"/>
              </a:rPr>
              <a:t>we make of experience constitutes the only world we consciously live in. It can be sorted into many kinds, such as things, self, others, and so on. But all kinds of experience are essentially subjective, and though I may find reasons to believe that my experience may not be unlike yours, I have no way of knowing that it is the same. The experience and interpretation of language are no exception</a:t>
            </a:r>
            <a:r>
              <a:rPr lang="en-US" sz="2000" dirty="0" smtClean="0">
                <a:latin typeface="Calibri" pitchFamily="34" charset="0"/>
                <a:cs typeface="Calibri" pitchFamily="34" charset="0"/>
              </a:rPr>
              <a:t>.</a:t>
            </a:r>
            <a:endParaRPr lang="pl-PL" sz="2000" dirty="0" smtClean="0">
              <a:latin typeface="Calibri" pitchFamily="34" charset="0"/>
              <a:cs typeface="Calibri" pitchFamily="34" charset="0"/>
            </a:endParaRPr>
          </a:p>
          <a:p>
            <a:pPr>
              <a:spcAft>
                <a:spcPts val="300"/>
              </a:spcAft>
              <a:buClr>
                <a:srgbClr val="FFC000"/>
              </a:buClr>
              <a:defRPr/>
            </a:pPr>
            <a:endParaRPr lang="pl-PL" sz="2000" dirty="0" smtClean="0">
              <a:latin typeface="Calibri" pitchFamily="34" charset="0"/>
              <a:cs typeface="Calibri" pitchFamily="34" charset="0"/>
            </a:endParaRPr>
          </a:p>
          <a:p>
            <a:pPr>
              <a:spcAft>
                <a:spcPts val="300"/>
              </a:spcAft>
              <a:buClr>
                <a:srgbClr val="FFC000"/>
              </a:buClr>
              <a:defRPr/>
            </a:pPr>
            <a:r>
              <a:rPr lang="pl-PL" sz="2000" dirty="0" smtClean="0">
                <a:latin typeface="Calibri" pitchFamily="34" charset="0"/>
                <a:cs typeface="Calibri" pitchFamily="34" charset="0"/>
              </a:rPr>
              <a:t>Ernst </a:t>
            </a:r>
            <a:r>
              <a:rPr lang="pl-PL" sz="2000" dirty="0">
                <a:latin typeface="Calibri" pitchFamily="34" charset="0"/>
                <a:cs typeface="Calibri" pitchFamily="34" charset="0"/>
              </a:rPr>
              <a:t>Von </a:t>
            </a:r>
            <a:r>
              <a:rPr lang="pl-PL" sz="2000" dirty="0" err="1" smtClean="0">
                <a:latin typeface="Calibri" pitchFamily="34" charset="0"/>
                <a:cs typeface="Calibri" pitchFamily="34" charset="0"/>
              </a:rPr>
              <a:t>Glasersfeld</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Radical Constructivism</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A </a:t>
            </a:r>
            <a:r>
              <a:rPr lang="en-US" sz="2000" dirty="0">
                <a:latin typeface="Calibri" pitchFamily="34" charset="0"/>
                <a:cs typeface="Calibri" pitchFamily="34" charset="0"/>
              </a:rPr>
              <a:t>Way of Knowing and </a:t>
            </a:r>
            <a:r>
              <a:rPr lang="en-US" sz="2000" dirty="0" smtClean="0">
                <a:latin typeface="Calibri" pitchFamily="34" charset="0"/>
                <a:cs typeface="Calibri" pitchFamily="34" charset="0"/>
              </a:rPr>
              <a:t>Learning</a:t>
            </a:r>
            <a:r>
              <a:rPr lang="pl-PL" sz="2000" dirty="0" smtClean="0">
                <a:latin typeface="Calibri" pitchFamily="34" charset="0"/>
                <a:cs typeface="Calibri" pitchFamily="34" charset="0"/>
              </a:rPr>
              <a:t>.</a:t>
            </a:r>
          </a:p>
          <a:p>
            <a:pPr>
              <a:spcAft>
                <a:spcPts val="300"/>
              </a:spcAft>
              <a:buClr>
                <a:srgbClr val="FFC000"/>
              </a:buClr>
              <a:defRPr/>
            </a:pPr>
            <a:r>
              <a:rPr lang="en-US" sz="2000" dirty="0" smtClean="0">
                <a:latin typeface="Calibri" pitchFamily="34" charset="0"/>
                <a:cs typeface="Calibri" pitchFamily="34" charset="0"/>
              </a:rPr>
              <a:t>London</a:t>
            </a:r>
            <a:r>
              <a:rPr lang="en-US" sz="2000" dirty="0">
                <a:latin typeface="Calibri" pitchFamily="34" charset="0"/>
                <a:cs typeface="Calibri" pitchFamily="34" charset="0"/>
              </a:rPr>
              <a:t>: </a:t>
            </a:r>
            <a:r>
              <a:rPr lang="en-US" sz="2000" dirty="0" err="1">
                <a:latin typeface="Calibri" pitchFamily="34" charset="0"/>
                <a:cs typeface="Calibri" pitchFamily="34" charset="0"/>
              </a:rPr>
              <a:t>Falmer</a:t>
            </a:r>
            <a:r>
              <a:rPr lang="en-US" sz="2000" dirty="0">
                <a:latin typeface="Calibri" pitchFamily="34" charset="0"/>
                <a:cs typeface="Calibri" pitchFamily="34" charset="0"/>
              </a:rPr>
              <a:t> </a:t>
            </a:r>
            <a:r>
              <a:rPr lang="en-US" sz="2000" dirty="0" smtClean="0">
                <a:latin typeface="Calibri" pitchFamily="34" charset="0"/>
                <a:cs typeface="Calibri" pitchFamily="34" charset="0"/>
              </a:rPr>
              <a:t>Press</a:t>
            </a:r>
            <a:r>
              <a:rPr lang="pl-PL" sz="2000" dirty="0">
                <a:latin typeface="Calibri" pitchFamily="34" charset="0"/>
                <a:cs typeface="Calibri" pitchFamily="34" charset="0"/>
              </a:rPr>
              <a:t> 1995</a:t>
            </a:r>
            <a:r>
              <a:rPr lang="en-US" sz="2000" dirty="0" smtClean="0">
                <a:latin typeface="Calibri" pitchFamily="34" charset="0"/>
                <a:cs typeface="Calibri" pitchFamily="34" charset="0"/>
              </a:rPr>
              <a:t>.</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 </a:t>
            </a:r>
            <a:endParaRPr lang="pl-PL" sz="2000" dirty="0" smtClean="0">
              <a:latin typeface="Calibri" pitchFamily="34" charset="0"/>
              <a:cs typeface="Calibri" pitchFamily="34" charset="0"/>
            </a:endParaRPr>
          </a:p>
          <a:p>
            <a:pPr>
              <a:spcAft>
                <a:spcPts val="300"/>
              </a:spcAft>
              <a:buClr>
                <a:srgbClr val="FFC000"/>
              </a:buClr>
              <a:defRPr/>
            </a:pPr>
            <a:endParaRPr lang="pl-PL" sz="2000" dirty="0" smtClean="0">
              <a:latin typeface="Calibri" pitchFamily="34" charset="0"/>
              <a:cs typeface="Calibri" pitchFamily="34" charset="0"/>
            </a:endParaRPr>
          </a:p>
          <a:p>
            <a:pPr>
              <a:spcAft>
                <a:spcPts val="300"/>
              </a:spcAft>
              <a:buClr>
                <a:srgbClr val="FFC000"/>
              </a:buClr>
              <a:defRPr/>
            </a:pPr>
            <a:r>
              <a:rPr lang="pl-PL" sz="2000" dirty="0" smtClean="0">
                <a:latin typeface="Calibri" pitchFamily="34" charset="0"/>
                <a:cs typeface="Calibri" pitchFamily="34" charset="0"/>
              </a:rPr>
              <a:t>Procesy w mózgu przebiegają drogami wyżłobionymi przez doświadczenie. </a:t>
            </a:r>
            <a:endParaRPr lang="en-US" sz="2000" dirty="0">
              <a:latin typeface="Calibri" pitchFamily="34" charset="0"/>
              <a:cs typeface="Calibri" pitchFamily="34" charset="0"/>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366" y="1355725"/>
            <a:ext cx="3371850" cy="3324225"/>
          </a:xfrm>
          <a:prstGeom prst="rect">
            <a:avLst/>
          </a:prstGeom>
        </p:spPr>
      </p:pic>
    </p:spTree>
    <p:extLst>
      <p:ext uri="{BB962C8B-B14F-4D97-AF65-F5344CB8AC3E}">
        <p14:creationId xmlns:p14="http://schemas.microsoft.com/office/powerpoint/2010/main" val="257603316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11188" y="188913"/>
            <a:ext cx="7772400" cy="990600"/>
          </a:xfrm>
        </p:spPr>
        <p:txBody>
          <a:bodyPr/>
          <a:lstStyle/>
          <a:p>
            <a:pPr eaLnBrk="1" hangingPunct="1">
              <a:defRPr/>
            </a:pPr>
            <a:r>
              <a:rPr lang="pl-PL" dirty="0" smtClean="0"/>
              <a:t>Ośrodki mowy</a:t>
            </a:r>
            <a:endParaRPr lang="pl-PL" sz="1400" dirty="0" smtClean="0"/>
          </a:p>
        </p:txBody>
      </p:sp>
      <p:sp>
        <p:nvSpPr>
          <p:cNvPr id="29699" name="Rectangle 3"/>
          <p:cNvSpPr>
            <a:spLocks noChangeArrowheads="1"/>
          </p:cNvSpPr>
          <p:nvPr/>
        </p:nvSpPr>
        <p:spPr bwMode="auto">
          <a:xfrm>
            <a:off x="611188" y="3860800"/>
            <a:ext cx="84248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4175" indent="-384175">
              <a:lnSpc>
                <a:spcPct val="90000"/>
              </a:lnSpc>
              <a:spcBef>
                <a:spcPct val="20000"/>
              </a:spcBef>
              <a:buClr>
                <a:srgbClr val="FFCC66"/>
              </a:buClr>
              <a:buSzPct val="115000"/>
            </a:pPr>
            <a:endParaRPr lang="pl-PL" dirty="0">
              <a:solidFill>
                <a:srgbClr val="FFCC66"/>
              </a:solidFill>
              <a:cs typeface="Calibri" pitchFamily="34" charset="0"/>
            </a:endParaRPr>
          </a:p>
        </p:txBody>
      </p:sp>
      <p:sp>
        <p:nvSpPr>
          <p:cNvPr id="29700" name="Rectangle 4"/>
          <p:cNvSpPr>
            <a:spLocks noGrp="1" noChangeArrowheads="1"/>
          </p:cNvSpPr>
          <p:nvPr>
            <p:ph type="body" sz="half" idx="1"/>
          </p:nvPr>
        </p:nvSpPr>
        <p:spPr>
          <a:xfrm>
            <a:off x="611188" y="6323013"/>
            <a:ext cx="8424862" cy="419100"/>
          </a:xfrm>
        </p:spPr>
        <p:txBody>
          <a:bodyPr/>
          <a:lstStyle/>
          <a:p>
            <a:pPr marL="358775" indent="-358775">
              <a:lnSpc>
                <a:spcPct val="90000"/>
              </a:lnSpc>
              <a:buClr>
                <a:srgbClr val="FFCC66"/>
              </a:buClr>
              <a:buFontTx/>
              <a:buNone/>
            </a:pPr>
            <a:r>
              <a:rPr lang="pl-PL" dirty="0" smtClean="0">
                <a:solidFill>
                  <a:srgbClr val="EAEAEA"/>
                </a:solidFill>
              </a:rPr>
              <a:t>Jak reprezentować znaczenie pojęć? Symbole, wektory, prawdopodobieństwa?</a:t>
            </a: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1027113"/>
            <a:ext cx="684847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611188" y="723900"/>
            <a:ext cx="31686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buClr>
                <a:srgbClr val="775F55"/>
              </a:buClr>
            </a:pPr>
            <a:r>
              <a:rPr lang="en-US" sz="2000" dirty="0">
                <a:solidFill>
                  <a:srgbClr val="FFFFFF"/>
                </a:solidFill>
                <a:latin typeface="Calibri" pitchFamily="34" charset="0"/>
                <a:cs typeface="Calibri" pitchFamily="34" charset="0"/>
              </a:rPr>
              <a:t>Nicole </a:t>
            </a:r>
            <a:r>
              <a:rPr lang="en-US" sz="2000" dirty="0" err="1">
                <a:solidFill>
                  <a:srgbClr val="FFFFFF"/>
                </a:solidFill>
                <a:latin typeface="Calibri" pitchFamily="34" charset="0"/>
                <a:cs typeface="Calibri" pitchFamily="34" charset="0"/>
              </a:rPr>
              <a:t>Speer</a:t>
            </a:r>
            <a:r>
              <a:rPr lang="pl-PL" sz="2000" dirty="0">
                <a:solidFill>
                  <a:srgbClr val="FFFFFF"/>
                </a:solidFill>
                <a:latin typeface="Calibri" pitchFamily="34" charset="0"/>
                <a:cs typeface="Calibri" pitchFamily="34" charset="0"/>
              </a:rPr>
              <a:t> et al. </a:t>
            </a:r>
          </a:p>
          <a:p>
            <a:pPr>
              <a:lnSpc>
                <a:spcPct val="120000"/>
              </a:lnSpc>
              <a:buClr>
                <a:srgbClr val="775F55"/>
              </a:buClr>
            </a:pPr>
            <a:r>
              <a:rPr lang="en-US" sz="2000" dirty="0">
                <a:solidFill>
                  <a:srgbClr val="FFFFFF"/>
                </a:solidFill>
                <a:latin typeface="Calibri" pitchFamily="34" charset="0"/>
                <a:cs typeface="Calibri" pitchFamily="34" charset="0"/>
              </a:rPr>
              <a:t>Reading Stories Activates Neural Representations of Visual and Motor Experiences</a:t>
            </a:r>
            <a:r>
              <a:rPr lang="pl-PL" sz="2000" dirty="0">
                <a:solidFill>
                  <a:srgbClr val="FFFFFF"/>
                </a:solidFill>
                <a:latin typeface="Calibri" pitchFamily="34" charset="0"/>
                <a:cs typeface="Calibri" pitchFamily="34" charset="0"/>
              </a:rPr>
              <a:t>. </a:t>
            </a:r>
          </a:p>
          <a:p>
            <a:pPr>
              <a:lnSpc>
                <a:spcPct val="120000"/>
              </a:lnSpc>
              <a:buClr>
                <a:srgbClr val="775F55"/>
              </a:buClr>
            </a:pPr>
            <a:r>
              <a:rPr lang="en-US" sz="2000" i="1" dirty="0">
                <a:solidFill>
                  <a:srgbClr val="FFFFFF"/>
                </a:solidFill>
                <a:latin typeface="Calibri" pitchFamily="34" charset="0"/>
                <a:cs typeface="Calibri" pitchFamily="34" charset="0"/>
              </a:rPr>
              <a:t>Psychological Science</a:t>
            </a:r>
            <a:r>
              <a:rPr lang="pl-PL" sz="2000" dirty="0">
                <a:solidFill>
                  <a:srgbClr val="FFFFFF"/>
                </a:solidFill>
                <a:latin typeface="Calibri" pitchFamily="34" charset="0"/>
                <a:cs typeface="Calibri" pitchFamily="34" charset="0"/>
              </a:rPr>
              <a:t>  </a:t>
            </a:r>
            <a:r>
              <a:rPr lang="nl-NL" sz="2000" dirty="0">
                <a:solidFill>
                  <a:srgbClr val="FFFFFF"/>
                </a:solidFill>
                <a:latin typeface="Calibri" pitchFamily="34" charset="0"/>
                <a:cs typeface="Calibri" pitchFamily="34" charset="0"/>
              </a:rPr>
              <a:t>20(8): 989</a:t>
            </a:r>
            <a:r>
              <a:rPr lang="pl-PL" sz="2000" dirty="0">
                <a:solidFill>
                  <a:srgbClr val="FFFFFF"/>
                </a:solidFill>
                <a:latin typeface="Calibri" pitchFamily="34" charset="0"/>
                <a:cs typeface="Calibri" pitchFamily="34" charset="0"/>
              </a:rPr>
              <a:t>, </a:t>
            </a:r>
            <a:r>
              <a:rPr lang="nl-NL" sz="2000" dirty="0">
                <a:solidFill>
                  <a:srgbClr val="FFFFFF"/>
                </a:solidFill>
                <a:latin typeface="Calibri" pitchFamily="34" charset="0"/>
                <a:cs typeface="Calibri" pitchFamily="34" charset="0"/>
              </a:rPr>
              <a:t>2009</a:t>
            </a:r>
            <a:r>
              <a:rPr lang="pl-PL" sz="2000" dirty="0">
                <a:solidFill>
                  <a:srgbClr val="FFFFFF"/>
                </a:solidFill>
                <a:latin typeface="Calibri" pitchFamily="34" charset="0"/>
                <a:cs typeface="Calibri" pitchFamily="34" charset="0"/>
              </a:rPr>
              <a:t>. </a:t>
            </a:r>
          </a:p>
          <a:p>
            <a:pPr>
              <a:lnSpc>
                <a:spcPct val="120000"/>
              </a:lnSpc>
              <a:buClr>
                <a:srgbClr val="775F55"/>
              </a:buClr>
            </a:pPr>
            <a:r>
              <a:rPr lang="pl-PL" sz="2000" dirty="0">
                <a:solidFill>
                  <a:srgbClr val="FFFFFF"/>
                </a:solidFill>
                <a:latin typeface="Calibri" pitchFamily="34" charset="0"/>
                <a:cs typeface="Calibri" pitchFamily="34" charset="0"/>
              </a:rPr>
              <a:t>Znaczenie: pomimo różnic szczegółów wynikających z kontekstu daje się wyróżnić prototypowe aktywacje, które reprezentują różny sens pojęć i ich role w zdaniu. </a:t>
            </a:r>
            <a:endParaRPr lang="en-US" sz="2000" dirty="0">
              <a:solidFill>
                <a:srgbClr val="FFFFFF"/>
              </a:solidFill>
              <a:latin typeface="Calibri" pitchFamily="34" charset="0"/>
              <a:cs typeface="Calibri" pitchFamily="34" charset="0"/>
            </a:endParaRPr>
          </a:p>
        </p:txBody>
      </p:sp>
      <p:pic>
        <p:nvPicPr>
          <p:cNvPr id="113666" name="Picture 2"/>
          <p:cNvPicPr>
            <a:picLocks noChangeAspect="1" noChangeArrowheads="1"/>
          </p:cNvPicPr>
          <p:nvPr/>
        </p:nvPicPr>
        <p:blipFill>
          <a:blip r:embed="rId3"/>
          <a:srcRect/>
          <a:stretch>
            <a:fillRect/>
          </a:stretch>
        </p:blipFill>
        <p:spPr bwMode="auto">
          <a:xfrm>
            <a:off x="3851275" y="260350"/>
            <a:ext cx="5143500" cy="643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Segmentacja doświadczenia</a:t>
            </a:r>
          </a:p>
        </p:txBody>
      </p:sp>
      <p:sp>
        <p:nvSpPr>
          <p:cNvPr id="34819" name="Rectangle 3"/>
          <p:cNvSpPr>
            <a:spLocks noChangeArrowheads="1"/>
          </p:cNvSpPr>
          <p:nvPr/>
        </p:nvSpPr>
        <p:spPr bwMode="auto">
          <a:xfrm>
            <a:off x="493712" y="1355725"/>
            <a:ext cx="8326759" cy="11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defRPr/>
            </a:pPr>
            <a:r>
              <a:rPr lang="pl-PL" sz="2000" dirty="0" smtClean="0">
                <a:latin typeface="Calibri" pitchFamily="34" charset="0"/>
                <a:cs typeface="Calibri" pitchFamily="34" charset="0"/>
              </a:rPr>
              <a:t>Świat naszych przeżyć jest sekwencją </a:t>
            </a:r>
            <a:r>
              <a:rPr lang="pl-PL" sz="2000" dirty="0">
                <a:latin typeface="Calibri" pitchFamily="34" charset="0"/>
                <a:cs typeface="Calibri" pitchFamily="34" charset="0"/>
              </a:rPr>
              <a:t>scen, </a:t>
            </a:r>
            <a:r>
              <a:rPr lang="pl-PL" sz="2000" dirty="0" smtClean="0">
                <a:latin typeface="Calibri" pitchFamily="34" charset="0"/>
                <a:cs typeface="Calibri" pitchFamily="34" charset="0"/>
              </a:rPr>
              <a:t>stany </a:t>
            </a:r>
            <a:r>
              <a:rPr lang="pl-PL" sz="2000" dirty="0">
                <a:latin typeface="Calibri" pitchFamily="34" charset="0"/>
                <a:cs typeface="Calibri" pitchFamily="34" charset="0"/>
              </a:rPr>
              <a:t>przejściowe nie są </a:t>
            </a:r>
            <a:r>
              <a:rPr lang="pl-PL" sz="2000" dirty="0" smtClean="0">
                <a:latin typeface="Calibri" pitchFamily="34" charset="0"/>
                <a:cs typeface="Calibri" pitchFamily="34" charset="0"/>
              </a:rPr>
              <a:t>postrzegane (J.M</a:t>
            </a:r>
            <a:r>
              <a:rPr lang="pl-PL" sz="2000" dirty="0">
                <a:latin typeface="Calibri" pitchFamily="34" charset="0"/>
                <a:cs typeface="Calibri" pitchFamily="34" charset="0"/>
              </a:rPr>
              <a:t>. </a:t>
            </a:r>
            <a:r>
              <a:rPr lang="pl-PL" sz="2000" dirty="0" err="1" smtClean="0">
                <a:latin typeface="Calibri" pitchFamily="34" charset="0"/>
                <a:cs typeface="Calibri" pitchFamily="34" charset="0"/>
              </a:rPr>
              <a:t>Zacks</a:t>
            </a:r>
            <a:r>
              <a:rPr lang="pl-PL" sz="2000" dirty="0" smtClean="0">
                <a:latin typeface="Calibri" pitchFamily="34" charset="0"/>
                <a:cs typeface="Calibri" pitchFamily="34" charset="0"/>
              </a:rPr>
              <a:t>, N.K</a:t>
            </a:r>
            <a:r>
              <a:rPr lang="pl-PL" sz="2000" dirty="0">
                <a:latin typeface="Calibri" pitchFamily="34" charset="0"/>
                <a:cs typeface="Calibri" pitchFamily="34" charset="0"/>
              </a:rPr>
              <a:t>. </a:t>
            </a:r>
            <a:r>
              <a:rPr lang="pl-PL" sz="2000" dirty="0" smtClean="0">
                <a:latin typeface="Calibri" pitchFamily="34" charset="0"/>
                <a:cs typeface="Calibri" pitchFamily="34" charset="0"/>
              </a:rPr>
              <a:t>Speer et al. </a:t>
            </a:r>
            <a:r>
              <a:rPr lang="pl-PL" sz="2000" dirty="0">
                <a:latin typeface="Calibri" pitchFamily="34" charset="0"/>
                <a:cs typeface="Calibri" pitchFamily="34" charset="0"/>
              </a:rPr>
              <a:t>The </a:t>
            </a:r>
            <a:r>
              <a:rPr lang="pl-PL" sz="2000" dirty="0" err="1">
                <a:latin typeface="Calibri" pitchFamily="34" charset="0"/>
                <a:cs typeface="Calibri" pitchFamily="34" charset="0"/>
              </a:rPr>
              <a:t>brain’s</a:t>
            </a:r>
            <a:r>
              <a:rPr lang="pl-PL" sz="2000" dirty="0">
                <a:latin typeface="Calibri" pitchFamily="34" charset="0"/>
                <a:cs typeface="Calibri" pitchFamily="34" charset="0"/>
              </a:rPr>
              <a:t> </a:t>
            </a:r>
            <a:r>
              <a:rPr lang="pl-PL" sz="2000" dirty="0" err="1">
                <a:latin typeface="Calibri" pitchFamily="34" charset="0"/>
                <a:cs typeface="Calibri" pitchFamily="34" charset="0"/>
              </a:rPr>
              <a:t>cutting-room</a:t>
            </a:r>
            <a:r>
              <a:rPr lang="pl-PL" sz="2000" dirty="0">
                <a:latin typeface="Calibri" pitchFamily="34" charset="0"/>
                <a:cs typeface="Calibri" pitchFamily="34" charset="0"/>
              </a:rPr>
              <a:t> </a:t>
            </a:r>
            <a:r>
              <a:rPr lang="pl-PL" sz="2000" dirty="0" err="1">
                <a:latin typeface="Calibri" pitchFamily="34" charset="0"/>
                <a:cs typeface="Calibri" pitchFamily="34" charset="0"/>
              </a:rPr>
              <a:t>floor</a:t>
            </a:r>
            <a:r>
              <a:rPr lang="pl-PL" sz="2000" dirty="0">
                <a:latin typeface="Calibri" pitchFamily="34" charset="0"/>
                <a:cs typeface="Calibri" pitchFamily="34" charset="0"/>
              </a:rPr>
              <a:t>: </a:t>
            </a:r>
            <a:r>
              <a:rPr lang="pl-PL" sz="2000" dirty="0" err="1">
                <a:latin typeface="Calibri" pitchFamily="34" charset="0"/>
                <a:cs typeface="Calibri" pitchFamily="34" charset="0"/>
              </a:rPr>
              <a:t>segmentation</a:t>
            </a:r>
            <a:r>
              <a:rPr lang="pl-PL" sz="2000" dirty="0">
                <a:latin typeface="Calibri" pitchFamily="34" charset="0"/>
                <a:cs typeface="Calibri" pitchFamily="34" charset="0"/>
              </a:rPr>
              <a:t> of </a:t>
            </a:r>
            <a:r>
              <a:rPr lang="pl-PL" sz="2000" dirty="0" err="1">
                <a:latin typeface="Calibri" pitchFamily="34" charset="0"/>
                <a:cs typeface="Calibri" pitchFamily="34" charset="0"/>
              </a:rPr>
              <a:t>narrative</a:t>
            </a:r>
            <a:r>
              <a:rPr lang="pl-PL" sz="2000" dirty="0">
                <a:latin typeface="Calibri" pitchFamily="34" charset="0"/>
                <a:cs typeface="Calibri" pitchFamily="34" charset="0"/>
              </a:rPr>
              <a:t> </a:t>
            </a:r>
            <a:r>
              <a:rPr lang="pl-PL" sz="2000" dirty="0" err="1">
                <a:latin typeface="Calibri" pitchFamily="34" charset="0"/>
                <a:cs typeface="Calibri" pitchFamily="34" charset="0"/>
              </a:rPr>
              <a:t>cinema</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Frontiers</a:t>
            </a:r>
            <a:r>
              <a:rPr lang="pl-PL" sz="2000" dirty="0" smtClean="0">
                <a:latin typeface="Calibri" pitchFamily="34" charset="0"/>
                <a:cs typeface="Calibri" pitchFamily="34" charset="0"/>
              </a:rPr>
              <a:t> in </a:t>
            </a:r>
            <a:r>
              <a:rPr lang="pl-PL" sz="2000" dirty="0" err="1" smtClean="0">
                <a:latin typeface="Calibri" pitchFamily="34" charset="0"/>
                <a:cs typeface="Calibri" pitchFamily="34" charset="0"/>
              </a:rPr>
              <a:t>human</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neuroscience</a:t>
            </a:r>
            <a:r>
              <a:rPr lang="pl-PL" sz="2000" dirty="0" smtClean="0">
                <a:latin typeface="Calibri" pitchFamily="34" charset="0"/>
                <a:cs typeface="Calibri" pitchFamily="34" charset="0"/>
              </a:rPr>
              <a:t>, 2010).</a:t>
            </a:r>
            <a:endParaRPr lang="pl-PL" sz="2000" dirty="0">
              <a:latin typeface="Calibri" pitchFamily="34" charset="0"/>
              <a:cs typeface="Calibri" pitchFamily="34" charset="0"/>
            </a:endParaRPr>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052" y="2492896"/>
            <a:ext cx="53625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493712" y="2492896"/>
            <a:ext cx="3142185"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defRPr/>
            </a:pPr>
            <a:r>
              <a:rPr lang="pl-PL" sz="2000" dirty="0">
                <a:latin typeface="Calibri" pitchFamily="34" charset="0"/>
                <a:cs typeface="Calibri" pitchFamily="34" charset="0"/>
              </a:rPr>
              <a:t>Automatyczna segmentacja doświadczenia to podstawa percepcji, ułatwiająca planowanie, </a:t>
            </a:r>
            <a:r>
              <a:rPr lang="pl-PL" sz="2000" dirty="0" err="1" smtClean="0">
                <a:latin typeface="Calibri" pitchFamily="34" charset="0"/>
                <a:cs typeface="Calibri" pitchFamily="34" charset="0"/>
              </a:rPr>
              <a:t>zapamię</a:t>
            </a:r>
            <a:r>
              <a:rPr lang="pl-PL" sz="2000" dirty="0" smtClean="0">
                <a:latin typeface="Calibri" pitchFamily="34" charset="0"/>
                <a:cs typeface="Calibri" pitchFamily="34" charset="0"/>
              </a:rPr>
              <a:t>- </a:t>
            </a:r>
            <a:r>
              <a:rPr lang="pl-PL" sz="2000" dirty="0" err="1" smtClean="0">
                <a:latin typeface="Calibri" pitchFamily="34" charset="0"/>
                <a:cs typeface="Calibri" pitchFamily="34" charset="0"/>
              </a:rPr>
              <a:t>tywanie</a:t>
            </a:r>
            <a:r>
              <a:rPr lang="pl-PL" sz="2000" dirty="0">
                <a:latin typeface="Calibri" pitchFamily="34" charset="0"/>
                <a:cs typeface="Calibri" pitchFamily="34" charset="0"/>
              </a:rPr>
              <a:t>, łączenie informacji. </a:t>
            </a:r>
          </a:p>
          <a:p>
            <a:pPr>
              <a:spcAft>
                <a:spcPts val="300"/>
              </a:spcAft>
              <a:buClr>
                <a:srgbClr val="FFC000"/>
              </a:buClr>
              <a:defRPr/>
            </a:pPr>
            <a:r>
              <a:rPr lang="pl-PL" sz="2000" dirty="0">
                <a:latin typeface="Calibri" pitchFamily="34" charset="0"/>
                <a:cs typeface="Calibri" pitchFamily="34" charset="0"/>
              </a:rPr>
              <a:t>Przejścia pomiędzy segmentami wynikają z obserwacji istotnych zmian sytuacji, pojawienia się postaci, ich interakcji, miejsca, celów, jak na filmie. </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719526176"/>
      </p:ext>
    </p:extLst>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774700" y="5705475"/>
            <a:ext cx="80692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buClr>
                <a:srgbClr val="775F55"/>
              </a:buClr>
              <a:buSzPct val="115000"/>
            </a:pPr>
            <a:r>
              <a:rPr lang="en-US" sz="2000" dirty="0">
                <a:solidFill>
                  <a:srgbClr val="FFFFFF"/>
                </a:solidFill>
                <a:latin typeface="Calibri" pitchFamily="34" charset="0"/>
                <a:cs typeface="Calibri" pitchFamily="34" charset="0"/>
              </a:rPr>
              <a:t>M</a:t>
            </a:r>
            <a:r>
              <a:rPr lang="pl-PL" sz="2000" dirty="0">
                <a:solidFill>
                  <a:srgbClr val="FFFFFF"/>
                </a:solidFill>
                <a:latin typeface="Calibri" pitchFamily="34" charset="0"/>
                <a:cs typeface="Calibri" pitchFamily="34" charset="0"/>
              </a:rPr>
              <a:t>.</a:t>
            </a:r>
            <a:r>
              <a:rPr lang="en-US" sz="2000" dirty="0">
                <a:solidFill>
                  <a:srgbClr val="FFFFFF"/>
                </a:solidFill>
                <a:latin typeface="Calibri" pitchFamily="34" charset="0"/>
                <a:cs typeface="Calibri" pitchFamily="34" charset="0"/>
              </a:rPr>
              <a:t>M. </a:t>
            </a:r>
            <a:r>
              <a:rPr lang="en-US" sz="2000" dirty="0" err="1">
                <a:solidFill>
                  <a:srgbClr val="FFFFFF"/>
                </a:solidFill>
                <a:latin typeface="Calibri" pitchFamily="34" charset="0"/>
                <a:cs typeface="Calibri" pitchFamily="34" charset="0"/>
              </a:rPr>
              <a:t>Monti</a:t>
            </a:r>
            <a:r>
              <a:rPr lang="pl-PL" sz="2000" dirty="0">
                <a:solidFill>
                  <a:srgbClr val="FFFFFF"/>
                </a:solidFill>
                <a:latin typeface="Calibri" pitchFamily="34" charset="0"/>
                <a:cs typeface="Calibri" pitchFamily="34" charset="0"/>
              </a:rPr>
              <a:t>, </a:t>
            </a:r>
            <a:r>
              <a:rPr lang="en-US" sz="2000" dirty="0">
                <a:solidFill>
                  <a:srgbClr val="FFFFFF"/>
                </a:solidFill>
                <a:latin typeface="Calibri" pitchFamily="34" charset="0"/>
                <a:cs typeface="Calibri" pitchFamily="34" charset="0"/>
              </a:rPr>
              <a:t>L</a:t>
            </a:r>
            <a:r>
              <a:rPr lang="pl-PL" sz="2000" dirty="0">
                <a:solidFill>
                  <a:srgbClr val="FFFFFF"/>
                </a:solidFill>
                <a:latin typeface="Calibri" pitchFamily="34" charset="0"/>
                <a:cs typeface="Calibri" pitchFamily="34" charset="0"/>
              </a:rPr>
              <a:t>.</a:t>
            </a:r>
            <a:r>
              <a:rPr lang="en-US" sz="2000" dirty="0">
                <a:solidFill>
                  <a:srgbClr val="FFFFFF"/>
                </a:solidFill>
                <a:latin typeface="Calibri" pitchFamily="34" charset="0"/>
                <a:cs typeface="Calibri" pitchFamily="34" charset="0"/>
              </a:rPr>
              <a:t>M. Parsons</a:t>
            </a:r>
            <a:r>
              <a:rPr lang="pl-PL" sz="2000" dirty="0">
                <a:solidFill>
                  <a:srgbClr val="FFFFFF"/>
                </a:solidFill>
                <a:latin typeface="Calibri" pitchFamily="34" charset="0"/>
                <a:cs typeface="Calibri" pitchFamily="34" charset="0"/>
              </a:rPr>
              <a:t>, </a:t>
            </a:r>
            <a:r>
              <a:rPr lang="en-US" sz="2000" dirty="0">
                <a:solidFill>
                  <a:srgbClr val="FFFFFF"/>
                </a:solidFill>
                <a:latin typeface="Calibri" pitchFamily="34" charset="0"/>
                <a:cs typeface="Calibri" pitchFamily="34" charset="0"/>
              </a:rPr>
              <a:t>D</a:t>
            </a:r>
            <a:r>
              <a:rPr lang="pl-PL" sz="2000" dirty="0">
                <a:solidFill>
                  <a:srgbClr val="FFFFFF"/>
                </a:solidFill>
                <a:latin typeface="Calibri" pitchFamily="34" charset="0"/>
                <a:cs typeface="Calibri" pitchFamily="34" charset="0"/>
              </a:rPr>
              <a:t>.</a:t>
            </a:r>
            <a:r>
              <a:rPr lang="en-US" sz="2000" dirty="0">
                <a:solidFill>
                  <a:srgbClr val="FFFFFF"/>
                </a:solidFill>
                <a:latin typeface="Calibri" pitchFamily="34" charset="0"/>
                <a:cs typeface="Calibri" pitchFamily="34" charset="0"/>
              </a:rPr>
              <a:t>N. </a:t>
            </a:r>
            <a:r>
              <a:rPr lang="en-US" sz="2000" dirty="0" err="1">
                <a:solidFill>
                  <a:srgbClr val="FFFFFF"/>
                </a:solidFill>
                <a:latin typeface="Calibri" pitchFamily="34" charset="0"/>
                <a:cs typeface="Calibri" pitchFamily="34" charset="0"/>
              </a:rPr>
              <a:t>Osherson</a:t>
            </a:r>
            <a:r>
              <a:rPr lang="en-US" sz="2000" dirty="0">
                <a:solidFill>
                  <a:srgbClr val="FFFFFF"/>
                </a:solidFill>
                <a:latin typeface="Calibri" pitchFamily="34" charset="0"/>
                <a:cs typeface="Calibri" pitchFamily="34" charset="0"/>
              </a:rPr>
              <a:t>, The boundaries of language and thought: neural basis of inference making. PNAS  2009</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58863"/>
            <a:ext cx="6096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1339850" y="193675"/>
            <a:ext cx="6773863" cy="735013"/>
          </a:xfrm>
        </p:spPr>
        <p:txBody>
          <a:bodyPr/>
          <a:lstStyle/>
          <a:p>
            <a:pPr eaLnBrk="1" hangingPunct="1">
              <a:defRPr/>
            </a:pPr>
            <a:r>
              <a:rPr lang="pl-PL" dirty="0" smtClean="0">
                <a:effectLst>
                  <a:outerShdw blurRad="38100" dist="38100" dir="2700000" algn="tl">
                    <a:srgbClr val="000000">
                      <a:alpha val="43137"/>
                    </a:srgbClr>
                  </a:outerShdw>
                </a:effectLst>
                <a:latin typeface="Arial Unicode MS" pitchFamily="34" charset="-128"/>
              </a:rPr>
              <a:t>Logika i język</a:t>
            </a:r>
          </a:p>
        </p:txBody>
      </p:sp>
      <p:sp>
        <p:nvSpPr>
          <p:cNvPr id="40965" name="Rectangle 7"/>
          <p:cNvSpPr>
            <a:spLocks noChangeArrowheads="1"/>
          </p:cNvSpPr>
          <p:nvPr/>
        </p:nvSpPr>
        <p:spPr bwMode="auto">
          <a:xfrm>
            <a:off x="244475" y="1244600"/>
            <a:ext cx="2840038"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buClr>
                <a:srgbClr val="775F55"/>
              </a:buClr>
              <a:buSzPct val="115000"/>
            </a:pPr>
            <a:r>
              <a:rPr lang="pl-PL" sz="2000" dirty="0">
                <a:solidFill>
                  <a:srgbClr val="FFFFFF"/>
                </a:solidFill>
                <a:latin typeface="Calibri" pitchFamily="34" charset="0"/>
                <a:cs typeface="Calibri" pitchFamily="34" charset="0"/>
              </a:rPr>
              <a:t>Rozumienie argumentów językowych i logicznych to różne funkcje mózgu</a:t>
            </a:r>
            <a:r>
              <a:rPr lang="en-US" sz="2000" dirty="0">
                <a:solidFill>
                  <a:srgbClr val="FFFFFF"/>
                </a:solidFill>
                <a:latin typeface="Calibri" pitchFamily="34" charset="0"/>
                <a:cs typeface="Calibri" pitchFamily="34" charset="0"/>
              </a:rPr>
              <a:t>.</a:t>
            </a:r>
            <a:r>
              <a:rPr lang="pl-PL" sz="2000" dirty="0">
                <a:solidFill>
                  <a:srgbClr val="FFFFFF"/>
                </a:solidFill>
                <a:latin typeface="Calibri" pitchFamily="34" charset="0"/>
                <a:cs typeface="Calibri" pitchFamily="34" charset="0"/>
              </a:rPr>
              <a:t> </a:t>
            </a:r>
            <a:endParaRPr lang="en-US" sz="2000" dirty="0">
              <a:solidFill>
                <a:srgbClr val="FFFFFF"/>
              </a:solidFill>
              <a:latin typeface="Calibri" pitchFamily="34" charset="0"/>
              <a:cs typeface="Calibri" pitchFamily="34" charset="0"/>
            </a:endParaRPr>
          </a:p>
          <a:p>
            <a:pPr>
              <a:lnSpc>
                <a:spcPct val="120000"/>
              </a:lnSpc>
              <a:buClr>
                <a:srgbClr val="775F55"/>
              </a:buClr>
              <a:buSzPct val="115000"/>
            </a:pPr>
            <a:r>
              <a:rPr lang="pl-PL" sz="2000" b="1" dirty="0">
                <a:solidFill>
                  <a:srgbClr val="FFFFFF"/>
                </a:solidFill>
                <a:latin typeface="Calibri" pitchFamily="34" charset="0"/>
                <a:cs typeface="Calibri" pitchFamily="34" charset="0"/>
              </a:rPr>
              <a:t>Argumenty logiczne</a:t>
            </a:r>
            <a:r>
              <a:rPr lang="en-US" sz="2000" dirty="0">
                <a:solidFill>
                  <a:srgbClr val="FFFFFF"/>
                </a:solidFill>
                <a:latin typeface="Calibri" pitchFamily="34" charset="0"/>
                <a:cs typeface="Calibri" pitchFamily="34" charset="0"/>
              </a:rPr>
              <a:t>: </a:t>
            </a:r>
            <a:r>
              <a:rPr lang="pl-PL" sz="2000" dirty="0">
                <a:solidFill>
                  <a:srgbClr val="FFFFFF"/>
                </a:solidFill>
                <a:latin typeface="Calibri" pitchFamily="34" charset="0"/>
                <a:cs typeface="Calibri" pitchFamily="34" charset="0"/>
              </a:rPr>
              <a:t/>
            </a:r>
            <a:br>
              <a:rPr lang="pl-PL" sz="2000" dirty="0">
                <a:solidFill>
                  <a:srgbClr val="FFFFFF"/>
                </a:solidFill>
                <a:latin typeface="Calibri" pitchFamily="34" charset="0"/>
                <a:cs typeface="Calibri" pitchFamily="34" charset="0"/>
              </a:rPr>
            </a:br>
            <a:r>
              <a:rPr lang="pl-PL" sz="2000" dirty="0">
                <a:solidFill>
                  <a:srgbClr val="FFFFFF"/>
                </a:solidFill>
                <a:latin typeface="Calibri" pitchFamily="34" charset="0"/>
                <a:cs typeface="Calibri" pitchFamily="34" charset="0"/>
              </a:rPr>
              <a:t>jeśli zarówno </a:t>
            </a:r>
            <a:r>
              <a:rPr lang="en-US" sz="2000" dirty="0">
                <a:solidFill>
                  <a:srgbClr val="FFFFFF"/>
                </a:solidFill>
                <a:latin typeface="Calibri" pitchFamily="34" charset="0"/>
                <a:cs typeface="Calibri" pitchFamily="34" charset="0"/>
              </a:rPr>
              <a:t>X </a:t>
            </a:r>
            <a:r>
              <a:rPr lang="pl-PL" sz="2000" dirty="0">
                <a:solidFill>
                  <a:srgbClr val="FFFFFF"/>
                </a:solidFill>
                <a:latin typeface="Calibri" pitchFamily="34" charset="0"/>
                <a:cs typeface="Calibri" pitchFamily="34" charset="0"/>
              </a:rPr>
              <a:t>i </a:t>
            </a:r>
            <a:r>
              <a:rPr lang="en-US" sz="2000" dirty="0">
                <a:solidFill>
                  <a:srgbClr val="FFFFFF"/>
                </a:solidFill>
                <a:latin typeface="Calibri" pitchFamily="34" charset="0"/>
                <a:cs typeface="Calibri" pitchFamily="34" charset="0"/>
              </a:rPr>
              <a:t>Z </a:t>
            </a:r>
            <a:r>
              <a:rPr lang="pl-PL" sz="2000" dirty="0">
                <a:solidFill>
                  <a:srgbClr val="FFFFFF"/>
                </a:solidFill>
                <a:latin typeface="Calibri" pitchFamily="34" charset="0"/>
                <a:cs typeface="Calibri" pitchFamily="34" charset="0"/>
              </a:rPr>
              <a:t> to nie </a:t>
            </a:r>
            <a:r>
              <a:rPr lang="en-US" sz="2000" dirty="0">
                <a:solidFill>
                  <a:srgbClr val="FFFFFF"/>
                </a:solidFill>
                <a:latin typeface="Calibri" pitchFamily="34" charset="0"/>
                <a:cs typeface="Calibri" pitchFamily="34" charset="0"/>
              </a:rPr>
              <a:t>Y, </a:t>
            </a:r>
            <a:r>
              <a:rPr lang="pl-PL" sz="2000" dirty="0">
                <a:solidFill>
                  <a:srgbClr val="FFFFFF"/>
                </a:solidFill>
                <a:latin typeface="Calibri" pitchFamily="34" charset="0"/>
                <a:cs typeface="Calibri" pitchFamily="34" charset="0"/>
              </a:rPr>
              <a:t>lub jeśli </a:t>
            </a:r>
            <a:r>
              <a:rPr lang="en-US" sz="2000" dirty="0">
                <a:solidFill>
                  <a:srgbClr val="FFFFFF"/>
                </a:solidFill>
                <a:latin typeface="Calibri" pitchFamily="34" charset="0"/>
                <a:cs typeface="Calibri" pitchFamily="34" charset="0"/>
              </a:rPr>
              <a:t>Y </a:t>
            </a:r>
            <a:r>
              <a:rPr lang="pl-PL" sz="2000" dirty="0">
                <a:solidFill>
                  <a:srgbClr val="FFFFFF"/>
                </a:solidFill>
                <a:latin typeface="Calibri" pitchFamily="34" charset="0"/>
                <a:cs typeface="Calibri" pitchFamily="34" charset="0"/>
              </a:rPr>
              <a:t>to ani nie </a:t>
            </a:r>
            <a:r>
              <a:rPr lang="en-US" sz="2000" dirty="0">
                <a:solidFill>
                  <a:srgbClr val="FFFFFF"/>
                </a:solidFill>
                <a:latin typeface="Calibri" pitchFamily="34" charset="0"/>
                <a:cs typeface="Calibri" pitchFamily="34" charset="0"/>
              </a:rPr>
              <a:t>X </a:t>
            </a:r>
            <a:r>
              <a:rPr lang="pl-PL" sz="2000" dirty="0">
                <a:solidFill>
                  <a:srgbClr val="FFFFFF"/>
                </a:solidFill>
                <a:latin typeface="Calibri" pitchFamily="34" charset="0"/>
                <a:cs typeface="Calibri" pitchFamily="34" charset="0"/>
              </a:rPr>
              <a:t>ani nie </a:t>
            </a:r>
            <a:r>
              <a:rPr lang="en-US" sz="2000" dirty="0">
                <a:solidFill>
                  <a:srgbClr val="FFFFFF"/>
                </a:solidFill>
                <a:latin typeface="Calibri" pitchFamily="34" charset="0"/>
                <a:cs typeface="Calibri" pitchFamily="34" charset="0"/>
              </a:rPr>
              <a:t>Z</a:t>
            </a:r>
            <a:r>
              <a:rPr lang="pl-PL" sz="2000" dirty="0">
                <a:solidFill>
                  <a:srgbClr val="FFFFFF"/>
                </a:solidFill>
                <a:latin typeface="Calibri" pitchFamily="34" charset="0"/>
                <a:cs typeface="Calibri" pitchFamily="34" charset="0"/>
              </a:rPr>
              <a:t>. </a:t>
            </a:r>
            <a:endParaRPr lang="en-US" sz="2000" dirty="0">
              <a:solidFill>
                <a:srgbClr val="FFFFFF"/>
              </a:solidFill>
              <a:latin typeface="Calibri" pitchFamily="34" charset="0"/>
              <a:cs typeface="Calibri" pitchFamily="34" charset="0"/>
            </a:endParaRPr>
          </a:p>
          <a:p>
            <a:pPr>
              <a:lnSpc>
                <a:spcPct val="120000"/>
              </a:lnSpc>
              <a:buClr>
                <a:srgbClr val="775F55"/>
              </a:buClr>
              <a:buSzPct val="115000"/>
            </a:pPr>
            <a:r>
              <a:rPr lang="pl-PL" sz="2000" b="1" dirty="0" err="1">
                <a:solidFill>
                  <a:srgbClr val="FFFFFF"/>
                </a:solidFill>
                <a:latin typeface="Calibri" pitchFamily="34" charset="0"/>
                <a:cs typeface="Calibri" pitchFamily="34" charset="0"/>
              </a:rPr>
              <a:t>Arg</a:t>
            </a:r>
            <a:r>
              <a:rPr lang="pl-PL" sz="2000" b="1" dirty="0">
                <a:solidFill>
                  <a:srgbClr val="FFFFFF"/>
                </a:solidFill>
                <a:latin typeface="Calibri" pitchFamily="34" charset="0"/>
                <a:cs typeface="Calibri" pitchFamily="34" charset="0"/>
              </a:rPr>
              <a:t>. lingwistyczne</a:t>
            </a:r>
            <a:r>
              <a:rPr lang="en-US" sz="2000" b="1" dirty="0">
                <a:solidFill>
                  <a:srgbClr val="FFFFFF"/>
                </a:solidFill>
                <a:latin typeface="Calibri" pitchFamily="34" charset="0"/>
                <a:cs typeface="Calibri" pitchFamily="34" charset="0"/>
              </a:rPr>
              <a:t>: </a:t>
            </a:r>
            <a:r>
              <a:rPr lang="pl-PL" sz="2000" b="1" dirty="0">
                <a:solidFill>
                  <a:srgbClr val="FFFFFF"/>
                </a:solidFill>
                <a:latin typeface="Calibri" pitchFamily="34" charset="0"/>
                <a:cs typeface="Calibri" pitchFamily="34" charset="0"/>
              </a:rPr>
              <a:t/>
            </a:r>
            <a:br>
              <a:rPr lang="pl-PL" sz="2000" b="1" dirty="0">
                <a:solidFill>
                  <a:srgbClr val="FFFFFF"/>
                </a:solidFill>
                <a:latin typeface="Calibri" pitchFamily="34" charset="0"/>
                <a:cs typeface="Calibri" pitchFamily="34" charset="0"/>
              </a:rPr>
            </a:br>
            <a:r>
              <a:rPr lang="pl-PL" sz="2000" dirty="0">
                <a:solidFill>
                  <a:srgbClr val="FFFFFF"/>
                </a:solidFill>
                <a:latin typeface="Calibri" pitchFamily="34" charset="0"/>
                <a:cs typeface="Calibri" pitchFamily="34" charset="0"/>
              </a:rPr>
              <a:t>rzecz </a:t>
            </a:r>
            <a:r>
              <a:rPr lang="en-US" sz="2000" dirty="0">
                <a:solidFill>
                  <a:srgbClr val="FFFFFF"/>
                </a:solidFill>
                <a:latin typeface="Calibri" pitchFamily="34" charset="0"/>
                <a:cs typeface="Calibri" pitchFamily="34" charset="0"/>
              </a:rPr>
              <a:t>X</a:t>
            </a:r>
            <a:r>
              <a:rPr lang="pl-PL" sz="2000" dirty="0">
                <a:solidFill>
                  <a:srgbClr val="FFFFFF"/>
                </a:solidFill>
                <a:latin typeface="Calibri" pitchFamily="34" charset="0"/>
                <a:cs typeface="Calibri" pitchFamily="34" charset="0"/>
              </a:rPr>
              <a:t>,</a:t>
            </a:r>
            <a:r>
              <a:rPr lang="en-US" sz="2000" dirty="0">
                <a:solidFill>
                  <a:srgbClr val="FFFFFF"/>
                </a:solidFill>
                <a:latin typeface="Calibri" pitchFamily="34" charset="0"/>
                <a:cs typeface="Calibri" pitchFamily="34" charset="0"/>
              </a:rPr>
              <a:t> </a:t>
            </a:r>
            <a:r>
              <a:rPr lang="pl-PL" sz="2000" dirty="0">
                <a:solidFill>
                  <a:srgbClr val="FFFFFF"/>
                </a:solidFill>
                <a:latin typeface="Calibri" pitchFamily="34" charset="0"/>
                <a:cs typeface="Calibri" pitchFamily="34" charset="0"/>
              </a:rPr>
              <a:t>którą </a:t>
            </a:r>
            <a:r>
              <a:rPr lang="en-US" sz="2000" dirty="0">
                <a:solidFill>
                  <a:srgbClr val="FFFFFF"/>
                </a:solidFill>
                <a:latin typeface="Calibri" pitchFamily="34" charset="0"/>
                <a:cs typeface="Calibri" pitchFamily="34" charset="0"/>
              </a:rPr>
              <a:t>Y </a:t>
            </a:r>
            <a:r>
              <a:rPr lang="pl-PL" sz="2000" dirty="0">
                <a:solidFill>
                  <a:srgbClr val="FFFFFF"/>
                </a:solidFill>
                <a:latin typeface="Calibri" pitchFamily="34" charset="0"/>
                <a:cs typeface="Calibri" pitchFamily="34" charset="0"/>
              </a:rPr>
              <a:t>widział jak </a:t>
            </a:r>
            <a:r>
              <a:rPr lang="en-US" sz="2000" dirty="0">
                <a:solidFill>
                  <a:srgbClr val="FFFFFF"/>
                </a:solidFill>
                <a:latin typeface="Calibri" pitchFamily="34" charset="0"/>
                <a:cs typeface="Calibri" pitchFamily="34" charset="0"/>
              </a:rPr>
              <a:t>Z </a:t>
            </a:r>
            <a:r>
              <a:rPr lang="pl-PL" sz="2000" dirty="0">
                <a:solidFill>
                  <a:srgbClr val="FFFFFF"/>
                </a:solidFill>
                <a:latin typeface="Calibri" pitchFamily="34" charset="0"/>
                <a:cs typeface="Calibri" pitchFamily="34" charset="0"/>
              </a:rPr>
              <a:t>brał</a:t>
            </a:r>
            <a:r>
              <a:rPr lang="en-US" sz="2000" dirty="0">
                <a:solidFill>
                  <a:srgbClr val="FFFFFF"/>
                </a:solidFill>
                <a:latin typeface="Calibri" pitchFamily="34" charset="0"/>
                <a:cs typeface="Calibri" pitchFamily="34" charset="0"/>
              </a:rPr>
              <a:t>, </a:t>
            </a:r>
            <a:r>
              <a:rPr lang="pl-PL" sz="2000" dirty="0">
                <a:solidFill>
                  <a:srgbClr val="FFFFFF"/>
                </a:solidFill>
                <a:latin typeface="Calibri" pitchFamily="34" charset="0"/>
                <a:cs typeface="Calibri" pitchFamily="34" charset="0"/>
              </a:rPr>
              <a:t>lub </a:t>
            </a:r>
            <a:r>
              <a:rPr lang="en-US" sz="2000" dirty="0">
                <a:solidFill>
                  <a:srgbClr val="FFFFFF"/>
                </a:solidFill>
                <a:latin typeface="Calibri" pitchFamily="34" charset="0"/>
                <a:cs typeface="Calibri" pitchFamily="34" charset="0"/>
              </a:rPr>
              <a:t>Z </a:t>
            </a:r>
            <a:r>
              <a:rPr lang="pl-PL" sz="2000" dirty="0">
                <a:solidFill>
                  <a:srgbClr val="FFFFFF"/>
                </a:solidFill>
                <a:latin typeface="Calibri" pitchFamily="34" charset="0"/>
                <a:cs typeface="Calibri" pitchFamily="34" charset="0"/>
              </a:rPr>
              <a:t>był widziany przez </a:t>
            </a:r>
            <a:r>
              <a:rPr lang="en-US" sz="2000" dirty="0">
                <a:solidFill>
                  <a:srgbClr val="FFFFFF"/>
                </a:solidFill>
                <a:latin typeface="Calibri" pitchFamily="34" charset="0"/>
                <a:cs typeface="Calibri" pitchFamily="34" charset="0"/>
              </a:rPr>
              <a:t>Y </a:t>
            </a:r>
            <a:r>
              <a:rPr lang="pl-PL" sz="2000" dirty="0">
                <a:solidFill>
                  <a:srgbClr val="FFFFFF"/>
                </a:solidFill>
                <a:latin typeface="Calibri" pitchFamily="34" charset="0"/>
                <a:cs typeface="Calibri" pitchFamily="34" charset="0"/>
              </a:rPr>
              <a:t>biorąc </a:t>
            </a:r>
            <a:r>
              <a:rPr lang="en-US" sz="2000" dirty="0">
                <a:solidFill>
                  <a:srgbClr val="FFFFFF"/>
                </a:solidFill>
                <a:latin typeface="Calibri" pitchFamily="34" charset="0"/>
                <a:cs typeface="Calibri" pitchFamily="34" charset="0"/>
              </a:rPr>
              <a:t>X</a:t>
            </a:r>
            <a:r>
              <a:rPr lang="pl-PL" sz="2000" dirty="0">
                <a:solidFill>
                  <a:srgbClr val="FFFFFF"/>
                </a:solidFill>
                <a:latin typeface="Calibri" pitchFamily="34" charset="0"/>
                <a:cs typeface="Calibri" pitchFamily="34" charset="0"/>
              </a:rPr>
              <a:t>. </a:t>
            </a:r>
            <a:endParaRPr lang="en-US" sz="2000" dirty="0">
              <a:solidFill>
                <a:srgbClr val="FFFFFF"/>
              </a:solidFill>
              <a:latin typeface="Calibri" pitchFamily="34" charset="0"/>
              <a:cs typeface="Calibri" pitchFamily="34" charset="0"/>
            </a:endParaRPr>
          </a:p>
          <a:p>
            <a:pPr>
              <a:lnSpc>
                <a:spcPct val="120000"/>
              </a:lnSpc>
              <a:buClr>
                <a:srgbClr val="775F55"/>
              </a:buClr>
              <a:buSzPct val="115000"/>
            </a:pPr>
            <a:endParaRPr lang="pl-PL" sz="2000" dirty="0">
              <a:solidFill>
                <a:srgbClr val="FFFFFF"/>
              </a:solidFill>
              <a:latin typeface="Calibri" pitchFamily="34" charset="0"/>
              <a:cs typeface="Calibri" pitchFamily="34" charset="0"/>
            </a:endParaRPr>
          </a:p>
        </p:txBody>
      </p:sp>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79388" y="260350"/>
            <a:ext cx="2116137" cy="6597650"/>
          </a:xfrm>
        </p:spPr>
        <p:txBody>
          <a:bodyPr/>
          <a:lstStyle/>
          <a:p>
            <a:pPr algn="l" eaLnBrk="1" hangingPunct="1">
              <a:defRPr/>
            </a:pPr>
            <a:r>
              <a:rPr lang="pl-PL" sz="2000" dirty="0" smtClean="0">
                <a:solidFill>
                  <a:schemeClr val="bg1"/>
                </a:solidFill>
              </a:rPr>
              <a:t>Cel, postrzeganie, działanie. </a:t>
            </a:r>
            <a:br>
              <a:rPr lang="pl-PL" sz="2000" dirty="0" smtClean="0">
                <a:solidFill>
                  <a:schemeClr val="bg1"/>
                </a:solidFill>
              </a:rPr>
            </a:br>
            <a:r>
              <a:rPr lang="pl-PL" sz="2000" dirty="0" smtClean="0">
                <a:solidFill>
                  <a:schemeClr val="bg1"/>
                </a:solidFill>
              </a:rPr>
              <a:t/>
            </a:r>
            <a:br>
              <a:rPr lang="pl-PL" sz="2000" dirty="0" smtClean="0">
                <a:solidFill>
                  <a:schemeClr val="bg1"/>
                </a:solidFill>
              </a:rPr>
            </a:br>
            <a:r>
              <a:rPr lang="pl-PL" sz="2000" dirty="0" smtClean="0">
                <a:solidFill>
                  <a:schemeClr val="bg1"/>
                </a:solidFill>
              </a:rPr>
              <a:t>Liczne lokalne grupy neuronów współpracują wykonując celowe zadanie, synchronizują się w różny sposób. Model odtwarza czasy reakcji przy wykonywaniu kilku zadań jednocześnie.  </a:t>
            </a:r>
            <a:br>
              <a:rPr lang="pl-PL" sz="2000" dirty="0" smtClean="0">
                <a:solidFill>
                  <a:schemeClr val="bg1"/>
                </a:solidFill>
              </a:rPr>
            </a:br>
            <a:r>
              <a:rPr lang="pl-PL" sz="2000" dirty="0" smtClean="0">
                <a:solidFill>
                  <a:schemeClr val="bg1"/>
                </a:solidFill>
              </a:rPr>
              <a:t/>
            </a:r>
            <a:br>
              <a:rPr lang="pl-PL" sz="2000" dirty="0" smtClean="0">
                <a:solidFill>
                  <a:schemeClr val="bg1"/>
                </a:solidFill>
              </a:rPr>
            </a:br>
            <a:r>
              <a:rPr lang="pl-PL" sz="2000" dirty="0" smtClean="0">
                <a:solidFill>
                  <a:schemeClr val="bg1"/>
                </a:solidFill>
              </a:rPr>
              <a:t>A. </a:t>
            </a:r>
            <a:r>
              <a:rPr lang="pl-PL" sz="2000" dirty="0" err="1" smtClean="0">
                <a:solidFill>
                  <a:schemeClr val="bg1"/>
                </a:solidFill>
              </a:rPr>
              <a:t>Zylberger</a:t>
            </a:r>
            <a:r>
              <a:rPr lang="pl-PL" sz="2000" dirty="0" smtClean="0">
                <a:solidFill>
                  <a:schemeClr val="bg1"/>
                </a:solidFill>
              </a:rPr>
              <a:t>, PLOS </a:t>
            </a:r>
            <a:r>
              <a:rPr lang="pl-PL" sz="2000" dirty="0" err="1" smtClean="0">
                <a:solidFill>
                  <a:schemeClr val="bg1"/>
                </a:solidFill>
              </a:rPr>
              <a:t>Biology</a:t>
            </a:r>
            <a:r>
              <a:rPr lang="pl-PL" sz="2000" dirty="0" smtClean="0">
                <a:solidFill>
                  <a:schemeClr val="bg1"/>
                </a:solidFill>
              </a:rPr>
              <a:t> 2010</a:t>
            </a:r>
            <a:endParaRPr lang="en-US" sz="2000" dirty="0" smtClean="0">
              <a:solidFill>
                <a:schemeClr val="bg1"/>
              </a:solidFill>
            </a:endParaRPr>
          </a:p>
        </p:txBody>
      </p:sp>
      <p:pic>
        <p:nvPicPr>
          <p:cNvPr id="450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203200"/>
            <a:ext cx="68484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311150"/>
            <a:ext cx="7129463" cy="669925"/>
          </a:xfrm>
        </p:spPr>
        <p:txBody>
          <a:bodyPr/>
          <a:lstStyle/>
          <a:p>
            <a:pPr>
              <a:defRPr/>
            </a:pPr>
            <a:r>
              <a:rPr lang="pl-PL" sz="4000" dirty="0" smtClean="0">
                <a:latin typeface="Arial Unicode MS" pitchFamily="34" charset="-122"/>
              </a:rPr>
              <a:t>Problemy wymagające wglądu</a:t>
            </a:r>
          </a:p>
        </p:txBody>
      </p:sp>
      <p:grpSp>
        <p:nvGrpSpPr>
          <p:cNvPr id="51203" name="Group 716808"/>
          <p:cNvGrpSpPr>
            <a:grpSpLocks/>
          </p:cNvGrpSpPr>
          <p:nvPr/>
        </p:nvGrpSpPr>
        <p:grpSpPr bwMode="auto">
          <a:xfrm>
            <a:off x="1182688" y="2828925"/>
            <a:ext cx="4159250" cy="2824163"/>
            <a:chOff x="1182712" y="2829059"/>
            <a:chExt cx="4159876" cy="2824766"/>
          </a:xfrm>
        </p:grpSpPr>
        <p:sp>
          <p:nvSpPr>
            <p:cNvPr id="51225" name="Oval 3"/>
            <p:cNvSpPr>
              <a:spLocks noChangeArrowheads="1"/>
            </p:cNvSpPr>
            <p:nvPr/>
          </p:nvSpPr>
          <p:spPr bwMode="auto">
            <a:xfrm>
              <a:off x="1687133" y="5164428"/>
              <a:ext cx="489397" cy="489397"/>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26" name="Oval 17"/>
            <p:cNvSpPr>
              <a:spLocks noChangeArrowheads="1"/>
            </p:cNvSpPr>
            <p:nvPr/>
          </p:nvSpPr>
          <p:spPr bwMode="auto">
            <a:xfrm>
              <a:off x="1182712" y="4829577"/>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27" name="Oval 18"/>
            <p:cNvSpPr>
              <a:spLocks noChangeArrowheads="1"/>
            </p:cNvSpPr>
            <p:nvPr/>
          </p:nvSpPr>
          <p:spPr bwMode="auto">
            <a:xfrm>
              <a:off x="1594834" y="2829059"/>
              <a:ext cx="489397" cy="489397"/>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28" name="Oval 19"/>
            <p:cNvSpPr>
              <a:spLocks noChangeArrowheads="1"/>
            </p:cNvSpPr>
            <p:nvPr/>
          </p:nvSpPr>
          <p:spPr bwMode="auto">
            <a:xfrm>
              <a:off x="1182712" y="4140886"/>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29" name="Oval 20"/>
            <p:cNvSpPr>
              <a:spLocks noChangeArrowheads="1"/>
            </p:cNvSpPr>
            <p:nvPr/>
          </p:nvSpPr>
          <p:spPr bwMode="auto">
            <a:xfrm>
              <a:off x="1238521" y="3520224"/>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30" name="Oval 21"/>
            <p:cNvSpPr>
              <a:spLocks noChangeArrowheads="1"/>
            </p:cNvSpPr>
            <p:nvPr/>
          </p:nvSpPr>
          <p:spPr bwMode="auto">
            <a:xfrm>
              <a:off x="4921883" y="4230706"/>
              <a:ext cx="377780" cy="334851"/>
            </a:xfrm>
            <a:prstGeom prst="ellipse">
              <a:avLst/>
            </a:prstGeom>
            <a:solidFill>
              <a:srgbClr val="FFC000"/>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31" name="Oval 22"/>
            <p:cNvSpPr>
              <a:spLocks noChangeArrowheads="1"/>
            </p:cNvSpPr>
            <p:nvPr/>
          </p:nvSpPr>
          <p:spPr bwMode="auto">
            <a:xfrm>
              <a:off x="4964808" y="3588912"/>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sp>
          <p:nvSpPr>
            <p:cNvPr id="51232" name="Oval 23"/>
            <p:cNvSpPr>
              <a:spLocks noChangeArrowheads="1"/>
            </p:cNvSpPr>
            <p:nvPr/>
          </p:nvSpPr>
          <p:spPr bwMode="auto">
            <a:xfrm>
              <a:off x="4756602" y="2914919"/>
              <a:ext cx="377780" cy="334851"/>
            </a:xfrm>
            <a:prstGeom prst="ellipse">
              <a:avLst/>
            </a:prstGeom>
            <a:solidFill>
              <a:srgbClr val="FFC000"/>
            </a:solidFill>
            <a:ln w="9525" algn="ctr">
              <a:solidFill>
                <a:schemeClr val="tx1"/>
              </a:solidFill>
              <a:round/>
              <a:headEnd/>
              <a:tailEnd/>
            </a:ln>
          </p:spPr>
          <p:txBody>
            <a:bodyPr wrap="none" anchor="ctr"/>
            <a:lstStyle/>
            <a:p>
              <a:pPr algn="ctr"/>
              <a:endParaRPr lang="pl-PL" sz="2000" dirty="0">
                <a:solidFill>
                  <a:srgbClr val="EAEAEA"/>
                </a:solidFill>
                <a:latin typeface="Calibri" pitchFamily="34" charset="0"/>
                <a:cs typeface="Calibri" pitchFamily="34" charset="0"/>
              </a:endParaRPr>
            </a:p>
          </p:txBody>
        </p:sp>
      </p:grpSp>
      <p:cxnSp>
        <p:nvCxnSpPr>
          <p:cNvPr id="26628" name="Straight Arrow Connector 26"/>
          <p:cNvCxnSpPr>
            <a:cxnSpLocks noChangeShapeType="1"/>
          </p:cNvCxnSpPr>
          <p:nvPr/>
        </p:nvCxnSpPr>
        <p:spPr bwMode="auto">
          <a:xfrm flipV="1">
            <a:off x="2176463" y="4397375"/>
            <a:ext cx="2800350" cy="976313"/>
          </a:xfrm>
          <a:prstGeom prst="straightConnector1">
            <a:avLst/>
          </a:prstGeom>
          <a:noFill/>
          <a:ln w="25400" algn="ctr">
            <a:solidFill>
              <a:schemeClr val="accent3"/>
            </a:solidFill>
            <a:round/>
            <a:headEnd type="triangle" w="med" len="med"/>
            <a:tailEnd type="triangle" w="med" len="med"/>
          </a:ln>
        </p:spPr>
      </p:cxnSp>
      <p:cxnSp>
        <p:nvCxnSpPr>
          <p:cNvPr id="26629" name="Straight Arrow Connector 27"/>
          <p:cNvCxnSpPr>
            <a:cxnSpLocks noChangeShapeType="1"/>
            <a:stCxn id="51225" idx="1"/>
            <a:endCxn id="51226" idx="5"/>
          </p:cNvCxnSpPr>
          <p:nvPr/>
        </p:nvCxnSpPr>
        <p:spPr bwMode="auto">
          <a:xfrm flipH="1" flipV="1">
            <a:off x="1504950" y="5114925"/>
            <a:ext cx="254000" cy="120650"/>
          </a:xfrm>
          <a:prstGeom prst="straightConnector1">
            <a:avLst/>
          </a:prstGeom>
          <a:noFill/>
          <a:ln w="9525" algn="ctr">
            <a:solidFill>
              <a:schemeClr val="accent3"/>
            </a:solidFill>
            <a:round/>
            <a:headEnd/>
            <a:tailEnd type="arrow" w="med" len="med"/>
          </a:ln>
        </p:spPr>
      </p:cxnSp>
      <p:cxnSp>
        <p:nvCxnSpPr>
          <p:cNvPr id="26630" name="Straight Arrow Connector 31"/>
          <p:cNvCxnSpPr>
            <a:cxnSpLocks noChangeShapeType="1"/>
            <a:stCxn id="51225" idx="7"/>
          </p:cNvCxnSpPr>
          <p:nvPr/>
        </p:nvCxnSpPr>
        <p:spPr bwMode="auto">
          <a:xfrm flipV="1">
            <a:off x="2105025" y="3921125"/>
            <a:ext cx="2940050" cy="1314450"/>
          </a:xfrm>
          <a:prstGeom prst="straightConnector1">
            <a:avLst/>
          </a:prstGeom>
          <a:noFill/>
          <a:ln w="25400" algn="ctr">
            <a:solidFill>
              <a:schemeClr val="accent3"/>
            </a:solidFill>
            <a:round/>
            <a:headEnd type="triangle" w="med" len="med"/>
            <a:tailEnd type="triangle" w="med" len="med"/>
          </a:ln>
        </p:spPr>
      </p:cxnSp>
      <p:cxnSp>
        <p:nvCxnSpPr>
          <p:cNvPr id="26631" name="Straight Arrow Connector 33"/>
          <p:cNvCxnSpPr>
            <a:cxnSpLocks noChangeShapeType="1"/>
            <a:stCxn id="51225" idx="7"/>
            <a:endCxn id="51232" idx="3"/>
          </p:cNvCxnSpPr>
          <p:nvPr/>
        </p:nvCxnSpPr>
        <p:spPr bwMode="auto">
          <a:xfrm flipV="1">
            <a:off x="2105025" y="3200400"/>
            <a:ext cx="2706688" cy="2035175"/>
          </a:xfrm>
          <a:prstGeom prst="straightConnector1">
            <a:avLst/>
          </a:prstGeom>
          <a:noFill/>
          <a:ln w="25400" algn="ctr">
            <a:solidFill>
              <a:schemeClr val="accent3"/>
            </a:solidFill>
            <a:round/>
            <a:headEnd type="triangle" w="med" len="med"/>
            <a:tailEnd type="triangle" w="med" len="med"/>
          </a:ln>
        </p:spPr>
      </p:cxnSp>
      <p:grpSp>
        <p:nvGrpSpPr>
          <p:cNvPr id="3" name="Group 716802"/>
          <p:cNvGrpSpPr>
            <a:grpSpLocks/>
          </p:cNvGrpSpPr>
          <p:nvPr/>
        </p:nvGrpSpPr>
        <p:grpSpPr bwMode="auto">
          <a:xfrm>
            <a:off x="1371600" y="3246438"/>
            <a:ext cx="295275" cy="1557337"/>
            <a:chOff x="1371602" y="3246785"/>
            <a:chExt cx="294903" cy="1557366"/>
          </a:xfrm>
        </p:grpSpPr>
        <p:cxnSp>
          <p:nvCxnSpPr>
            <p:cNvPr id="51222" name="Straight Arrow Connector 40"/>
            <p:cNvCxnSpPr>
              <a:cxnSpLocks noChangeShapeType="1"/>
            </p:cNvCxnSpPr>
            <p:nvPr/>
          </p:nvCxnSpPr>
          <p:spPr bwMode="auto">
            <a:xfrm flipH="1" flipV="1">
              <a:off x="1371602" y="4565556"/>
              <a:ext cx="1" cy="238595"/>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51223" name="Straight Arrow Connector 42"/>
            <p:cNvCxnSpPr>
              <a:cxnSpLocks noChangeShapeType="1"/>
            </p:cNvCxnSpPr>
            <p:nvPr/>
          </p:nvCxnSpPr>
          <p:spPr bwMode="auto">
            <a:xfrm flipH="1" flipV="1">
              <a:off x="1427410" y="3896424"/>
              <a:ext cx="1" cy="238595"/>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51224" name="Straight Arrow Connector 43"/>
            <p:cNvCxnSpPr>
              <a:cxnSpLocks noChangeShapeType="1"/>
              <a:stCxn id="51229" idx="0"/>
              <a:endCxn id="51227" idx="3"/>
            </p:cNvCxnSpPr>
            <p:nvPr/>
          </p:nvCxnSpPr>
          <p:spPr bwMode="auto">
            <a:xfrm flipV="1">
              <a:off x="1427411" y="3246785"/>
              <a:ext cx="239094" cy="273439"/>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grpSp>
      <p:cxnSp>
        <p:nvCxnSpPr>
          <p:cNvPr id="51" name="Straight Arrow Connector 50"/>
          <p:cNvCxnSpPr>
            <a:cxnSpLocks noChangeShapeType="1"/>
            <a:endCxn id="51231" idx="2"/>
          </p:cNvCxnSpPr>
          <p:nvPr/>
        </p:nvCxnSpPr>
        <p:spPr bwMode="auto">
          <a:xfrm flipV="1">
            <a:off x="1504950" y="3756025"/>
            <a:ext cx="3459163" cy="552450"/>
          </a:xfrm>
          <a:prstGeom prst="straightConnector1">
            <a:avLst/>
          </a:prstGeom>
          <a:noFill/>
          <a:ln w="25400" algn="ctr">
            <a:solidFill>
              <a:schemeClr val="accent3"/>
            </a:solidFill>
            <a:round/>
            <a:headEnd type="triangle" w="med" len="med"/>
            <a:tailEnd type="triangle" w="med" len="med"/>
          </a:ln>
        </p:spPr>
      </p:cxnSp>
      <p:cxnSp>
        <p:nvCxnSpPr>
          <p:cNvPr id="54" name="Straight Arrow Connector 53"/>
          <p:cNvCxnSpPr>
            <a:cxnSpLocks noChangeShapeType="1"/>
            <a:stCxn id="51227" idx="4"/>
            <a:endCxn id="51225" idx="0"/>
          </p:cNvCxnSpPr>
          <p:nvPr/>
        </p:nvCxnSpPr>
        <p:spPr bwMode="auto">
          <a:xfrm>
            <a:off x="1839913" y="3317875"/>
            <a:ext cx="92075" cy="1846263"/>
          </a:xfrm>
          <a:prstGeom prst="straightConnector1">
            <a:avLst/>
          </a:prstGeom>
          <a:noFill/>
          <a:ln w="25400" algn="ctr">
            <a:solidFill>
              <a:schemeClr val="accent3"/>
            </a:solidFill>
            <a:round/>
            <a:headEnd type="triangle" w="med" len="med"/>
            <a:tailEnd type="triangle" w="med" len="med"/>
          </a:ln>
        </p:spPr>
      </p:cxnSp>
      <p:sp>
        <p:nvSpPr>
          <p:cNvPr id="51211" name="TextBox 716807"/>
          <p:cNvSpPr txBox="1">
            <a:spLocks noChangeArrowheads="1"/>
          </p:cNvSpPr>
          <p:nvPr/>
        </p:nvSpPr>
        <p:spPr bwMode="auto">
          <a:xfrm>
            <a:off x="6088063" y="3249613"/>
            <a:ext cx="2524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Prawy płat skroniowy</a:t>
            </a:r>
            <a:endParaRPr lang="en-US" sz="2000" dirty="0">
              <a:solidFill>
                <a:srgbClr val="EAEAEA"/>
              </a:solidFill>
              <a:latin typeface="Calibri" pitchFamily="34" charset="0"/>
              <a:cs typeface="Calibri" pitchFamily="34" charset="0"/>
            </a:endParaRPr>
          </a:p>
        </p:txBody>
      </p:sp>
      <p:sp>
        <p:nvSpPr>
          <p:cNvPr id="51212" name="TextBox 62"/>
          <p:cNvSpPr txBox="1">
            <a:spLocks noChangeArrowheads="1"/>
          </p:cNvSpPr>
          <p:nvPr/>
        </p:nvSpPr>
        <p:spPr bwMode="auto">
          <a:xfrm>
            <a:off x="833438" y="6227763"/>
            <a:ext cx="6475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Lewy płat skroniowy inicjuje, pomaga kategoryzować.</a:t>
            </a:r>
            <a:endParaRPr lang="en-US" sz="2000" dirty="0">
              <a:solidFill>
                <a:srgbClr val="EAEAEA"/>
              </a:solidFill>
              <a:latin typeface="Calibri" pitchFamily="34" charset="0"/>
              <a:cs typeface="Calibri" pitchFamily="34" charset="0"/>
            </a:endParaRPr>
          </a:p>
        </p:txBody>
      </p:sp>
      <p:sp>
        <p:nvSpPr>
          <p:cNvPr id="51213" name="TextBox 63"/>
          <p:cNvSpPr txBox="1">
            <a:spLocks noChangeArrowheads="1"/>
          </p:cNvSpPr>
          <p:nvPr/>
        </p:nvSpPr>
        <p:spPr bwMode="auto">
          <a:xfrm>
            <a:off x="835025" y="5827713"/>
            <a:ext cx="755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Start: opis problemu = rozkład pobudzeń obszarów mózgu</a:t>
            </a:r>
            <a:endParaRPr lang="en-US" sz="2000" dirty="0">
              <a:solidFill>
                <a:srgbClr val="EAEAEA"/>
              </a:solidFill>
              <a:latin typeface="Calibri" pitchFamily="34" charset="0"/>
              <a:cs typeface="Calibri" pitchFamily="34" charset="0"/>
            </a:endParaRPr>
          </a:p>
        </p:txBody>
      </p:sp>
      <p:sp>
        <p:nvSpPr>
          <p:cNvPr id="51214" name="TextBox 64"/>
          <p:cNvSpPr txBox="1">
            <a:spLocks noChangeArrowheads="1"/>
          </p:cNvSpPr>
          <p:nvPr/>
        </p:nvSpPr>
        <p:spPr bwMode="auto">
          <a:xfrm>
            <a:off x="989013" y="2312988"/>
            <a:ext cx="86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Cel</a:t>
            </a:r>
            <a:endParaRPr lang="en-US" sz="2000" dirty="0">
              <a:solidFill>
                <a:srgbClr val="EAEAEA"/>
              </a:solidFill>
              <a:latin typeface="Calibri" pitchFamily="34" charset="0"/>
              <a:cs typeface="Calibri" pitchFamily="34" charset="0"/>
            </a:endParaRPr>
          </a:p>
        </p:txBody>
      </p:sp>
      <p:sp>
        <p:nvSpPr>
          <p:cNvPr id="51215" name="TextBox 65"/>
          <p:cNvSpPr txBox="1">
            <a:spLocks noChangeArrowheads="1"/>
          </p:cNvSpPr>
          <p:nvPr/>
        </p:nvSpPr>
        <p:spPr bwMode="auto">
          <a:xfrm>
            <a:off x="401638" y="3113088"/>
            <a:ext cx="86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solidFill>
                  <a:srgbClr val="EAEAEA"/>
                </a:solidFill>
                <a:latin typeface="Calibri" pitchFamily="34" charset="0"/>
                <a:cs typeface="Calibri" pitchFamily="34" charset="0"/>
              </a:rPr>
              <a:t>Kroki</a:t>
            </a:r>
            <a:endParaRPr lang="en-US" sz="2000" dirty="0">
              <a:solidFill>
                <a:srgbClr val="EAEAEA"/>
              </a:solidFill>
              <a:latin typeface="Calibri" pitchFamily="34" charset="0"/>
              <a:cs typeface="Calibri" pitchFamily="34" charset="0"/>
            </a:endParaRPr>
          </a:p>
        </p:txBody>
      </p:sp>
      <p:grpSp>
        <p:nvGrpSpPr>
          <p:cNvPr id="4" name="Group 716810"/>
          <p:cNvGrpSpPr>
            <a:grpSpLocks/>
          </p:cNvGrpSpPr>
          <p:nvPr/>
        </p:nvGrpSpPr>
        <p:grpSpPr bwMode="auto">
          <a:xfrm>
            <a:off x="2084388" y="1781175"/>
            <a:ext cx="4548187" cy="1857375"/>
            <a:chOff x="2084231" y="1781807"/>
            <a:chExt cx="4548063" cy="1856143"/>
          </a:xfrm>
        </p:grpSpPr>
        <p:cxnSp>
          <p:nvCxnSpPr>
            <p:cNvPr id="26641" name="Straight Arrow Connector 57"/>
            <p:cNvCxnSpPr>
              <a:cxnSpLocks noChangeShapeType="1"/>
              <a:endCxn id="51231" idx="1"/>
            </p:cNvCxnSpPr>
            <p:nvPr/>
          </p:nvCxnSpPr>
          <p:spPr bwMode="auto">
            <a:xfrm>
              <a:off x="3381183" y="2733675"/>
              <a:ext cx="1638255" cy="904275"/>
            </a:xfrm>
            <a:prstGeom prst="straightConnector1">
              <a:avLst/>
            </a:prstGeom>
            <a:noFill/>
            <a:ln w="25400" algn="ctr">
              <a:solidFill>
                <a:schemeClr val="accent3"/>
              </a:solidFill>
              <a:round/>
              <a:headEnd type="triangle" w="med" len="med"/>
              <a:tailEnd type="triangle" w="med" len="med"/>
            </a:ln>
          </p:spPr>
        </p:cxnSp>
        <p:cxnSp>
          <p:nvCxnSpPr>
            <p:cNvPr id="26642" name="Straight Arrow Connector 59"/>
            <p:cNvCxnSpPr>
              <a:cxnSpLocks noChangeShapeType="1"/>
              <a:endCxn id="26644" idx="2"/>
            </p:cNvCxnSpPr>
            <p:nvPr/>
          </p:nvCxnSpPr>
          <p:spPr bwMode="auto">
            <a:xfrm flipV="1">
              <a:off x="2084231" y="2584549"/>
              <a:ext cx="906437" cy="474348"/>
            </a:xfrm>
            <a:prstGeom prst="straightConnector1">
              <a:avLst/>
            </a:prstGeom>
            <a:noFill/>
            <a:ln w="25400" algn="ctr">
              <a:solidFill>
                <a:schemeClr val="accent3"/>
              </a:solidFill>
              <a:round/>
              <a:headEnd type="triangle" w="med" len="med"/>
              <a:tailEnd type="triangle" w="med" len="med"/>
            </a:ln>
          </p:spPr>
        </p:cxnSp>
        <p:grpSp>
          <p:nvGrpSpPr>
            <p:cNvPr id="51219" name="Group 716809"/>
            <p:cNvGrpSpPr>
              <a:grpSpLocks/>
            </p:cNvGrpSpPr>
            <p:nvPr/>
          </p:nvGrpSpPr>
          <p:grpSpPr bwMode="auto">
            <a:xfrm>
              <a:off x="2801945" y="1781807"/>
              <a:ext cx="3830349" cy="1047252"/>
              <a:chOff x="2801945" y="1781807"/>
              <a:chExt cx="3830349" cy="1047252"/>
            </a:xfrm>
          </p:grpSpPr>
          <p:sp>
            <p:nvSpPr>
              <p:cNvPr id="26644" name="Oval 56"/>
              <p:cNvSpPr>
                <a:spLocks noChangeArrowheads="1"/>
              </p:cNvSpPr>
              <p:nvPr/>
            </p:nvSpPr>
            <p:spPr bwMode="auto">
              <a:xfrm>
                <a:off x="2990668" y="2340236"/>
                <a:ext cx="488937" cy="488626"/>
              </a:xfrm>
              <a:prstGeom prst="ellipse">
                <a:avLst/>
              </a:prstGeom>
              <a:solidFill>
                <a:srgbClr val="FFFF00"/>
              </a:solidFill>
              <a:ln w="9525" algn="ctr">
                <a:solidFill>
                  <a:schemeClr val="accent3"/>
                </a:solidFill>
                <a:round/>
                <a:headEnd/>
                <a:tailEnd/>
              </a:ln>
            </p:spPr>
            <p:txBody>
              <a:bodyPr wrap="none" anchor="ctr"/>
              <a:lstStyle/>
              <a:p>
                <a:pPr algn="ctr">
                  <a:defRPr/>
                </a:pPr>
                <a:endParaRPr lang="en-US" sz="2000" dirty="0">
                  <a:solidFill>
                    <a:srgbClr val="EAEAEA"/>
                  </a:solidFill>
                  <a:latin typeface="Calibri" pitchFamily="34" charset="0"/>
                  <a:cs typeface="Calibri" pitchFamily="34" charset="0"/>
                </a:endParaRPr>
              </a:p>
            </p:txBody>
          </p:sp>
          <p:sp>
            <p:nvSpPr>
              <p:cNvPr id="26645" name="TextBox 66"/>
              <p:cNvSpPr txBox="1">
                <a:spLocks noChangeArrowheads="1"/>
              </p:cNvSpPr>
              <p:nvPr/>
            </p:nvSpPr>
            <p:spPr bwMode="auto">
              <a:xfrm>
                <a:off x="2801761" y="1781807"/>
                <a:ext cx="3830533" cy="399785"/>
              </a:xfrm>
              <a:prstGeom prst="rect">
                <a:avLst/>
              </a:prstGeom>
              <a:noFill/>
              <a:ln w="9525">
                <a:solidFill>
                  <a:schemeClr val="accent3"/>
                </a:solidFill>
                <a:miter lim="800000"/>
                <a:headEnd/>
                <a:tailEnd/>
              </a:ln>
            </p:spPr>
            <p:txBody>
              <a:bodyPr>
                <a:spAutoFit/>
              </a:bodyPr>
              <a:lstStyle>
                <a:lvl1pPr eaLnBrk="0" hangingPunct="0">
                  <a:defRPr sz="4400">
                    <a:solidFill>
                      <a:schemeClr val="bg1"/>
                    </a:solidFill>
                    <a:latin typeface="Arial Unicode MS" pitchFamily="34" charset="-128"/>
                  </a:defRPr>
                </a:lvl1pPr>
                <a:lvl2pPr marL="742950" indent="-285750" eaLnBrk="0" hangingPunct="0">
                  <a:defRPr sz="4400">
                    <a:solidFill>
                      <a:schemeClr val="bg1"/>
                    </a:solidFill>
                    <a:latin typeface="Arial Unicode MS" pitchFamily="34" charset="-128"/>
                  </a:defRPr>
                </a:lvl2pPr>
                <a:lvl3pPr marL="1143000" indent="-228600" eaLnBrk="0" hangingPunct="0">
                  <a:defRPr sz="4400">
                    <a:solidFill>
                      <a:schemeClr val="bg1"/>
                    </a:solidFill>
                    <a:latin typeface="Arial Unicode MS" pitchFamily="34" charset="-128"/>
                  </a:defRPr>
                </a:lvl3pPr>
                <a:lvl4pPr marL="1600200" indent="-228600" eaLnBrk="0" hangingPunct="0">
                  <a:defRPr sz="4400">
                    <a:solidFill>
                      <a:schemeClr val="bg1"/>
                    </a:solidFill>
                    <a:latin typeface="Arial Unicode MS" pitchFamily="34" charset="-128"/>
                  </a:defRPr>
                </a:lvl4pPr>
                <a:lvl5pPr marL="2057400" indent="-228600" eaLnBrk="0" hangingPunct="0">
                  <a:defRPr sz="4400">
                    <a:solidFill>
                      <a:schemeClr val="bg1"/>
                    </a:solidFill>
                    <a:latin typeface="Arial Unicode MS" pitchFamily="34" charset="-128"/>
                  </a:defRPr>
                </a:lvl5pPr>
                <a:lvl6pPr marL="2514600" indent="-228600" eaLnBrk="0" fontAlgn="base" hangingPunct="0">
                  <a:spcBef>
                    <a:spcPct val="0"/>
                  </a:spcBef>
                  <a:spcAft>
                    <a:spcPct val="0"/>
                  </a:spcAft>
                  <a:defRPr sz="4400">
                    <a:solidFill>
                      <a:schemeClr val="bg1"/>
                    </a:solidFill>
                    <a:latin typeface="Arial Unicode MS" pitchFamily="34" charset="-128"/>
                  </a:defRPr>
                </a:lvl6pPr>
                <a:lvl7pPr marL="2971800" indent="-228600" eaLnBrk="0" fontAlgn="base" hangingPunct="0">
                  <a:spcBef>
                    <a:spcPct val="0"/>
                  </a:spcBef>
                  <a:spcAft>
                    <a:spcPct val="0"/>
                  </a:spcAft>
                  <a:defRPr sz="4400">
                    <a:solidFill>
                      <a:schemeClr val="bg1"/>
                    </a:solidFill>
                    <a:latin typeface="Arial Unicode MS" pitchFamily="34" charset="-128"/>
                  </a:defRPr>
                </a:lvl7pPr>
                <a:lvl8pPr marL="3429000" indent="-228600" eaLnBrk="0" fontAlgn="base" hangingPunct="0">
                  <a:spcBef>
                    <a:spcPct val="0"/>
                  </a:spcBef>
                  <a:spcAft>
                    <a:spcPct val="0"/>
                  </a:spcAft>
                  <a:defRPr sz="4400">
                    <a:solidFill>
                      <a:schemeClr val="bg1"/>
                    </a:solidFill>
                    <a:latin typeface="Arial Unicode MS" pitchFamily="34" charset="-128"/>
                  </a:defRPr>
                </a:lvl8pPr>
                <a:lvl9pPr marL="3886200" indent="-228600" eaLnBrk="0" fontAlgn="base" hangingPunct="0">
                  <a:spcBef>
                    <a:spcPct val="0"/>
                  </a:spcBef>
                  <a:spcAft>
                    <a:spcPct val="0"/>
                  </a:spcAft>
                  <a:defRPr sz="4400">
                    <a:solidFill>
                      <a:schemeClr val="bg1"/>
                    </a:solidFill>
                    <a:latin typeface="Arial Unicode MS" pitchFamily="34" charset="-128"/>
                  </a:defRPr>
                </a:lvl9pPr>
              </a:lstStyle>
              <a:p>
                <a:pPr eaLnBrk="1" hangingPunct="1">
                  <a:defRPr/>
                </a:pPr>
                <a:r>
                  <a:rPr lang="pl-PL" sz="2000" dirty="0" err="1">
                    <a:solidFill>
                      <a:srgbClr val="EAEAEA"/>
                    </a:solidFill>
                    <a:latin typeface="Calibri" pitchFamily="34" charset="0"/>
                    <a:cs typeface="Calibri" pitchFamily="34" charset="0"/>
                  </a:rPr>
                  <a:t>Neuromodula</a:t>
                </a:r>
                <a:r>
                  <a:rPr lang="en-US" sz="2000" dirty="0" err="1">
                    <a:solidFill>
                      <a:srgbClr val="EAEAEA"/>
                    </a:solidFill>
                    <a:latin typeface="Calibri" pitchFamily="34" charset="0"/>
                    <a:cs typeface="Calibri" pitchFamily="34" charset="0"/>
                  </a:rPr>
                  <a:t>cja</a:t>
                </a:r>
                <a:r>
                  <a:rPr lang="en-US" sz="2000" dirty="0">
                    <a:solidFill>
                      <a:srgbClr val="EAEAEA"/>
                    </a:solidFill>
                    <a:latin typeface="Calibri" pitchFamily="34" charset="0"/>
                    <a:cs typeface="Calibri" pitchFamily="34" charset="0"/>
                  </a:rPr>
                  <a:t> </a:t>
                </a:r>
                <a:r>
                  <a:rPr lang="pl-PL" sz="2000" dirty="0">
                    <a:solidFill>
                      <a:srgbClr val="EAEAEA"/>
                    </a:solidFill>
                    <a:latin typeface="Calibri" pitchFamily="34" charset="0"/>
                    <a:cs typeface="Calibri" pitchFamily="34" charset="0"/>
                  </a:rPr>
                  <a:t>(</a:t>
                </a:r>
                <a:r>
                  <a:rPr lang="pl-PL" sz="2000" dirty="0" err="1">
                    <a:solidFill>
                      <a:srgbClr val="EAEAEA"/>
                    </a:solidFill>
                    <a:latin typeface="Calibri" pitchFamily="34" charset="0"/>
                    <a:cs typeface="Calibri" pitchFamily="34" charset="0"/>
                  </a:rPr>
                  <a:t>emo</a:t>
                </a:r>
                <a:r>
                  <a:rPr lang="en-US" sz="2000" dirty="0" err="1">
                    <a:solidFill>
                      <a:srgbClr val="EAEAEA"/>
                    </a:solidFill>
                    <a:latin typeface="Calibri" pitchFamily="34" charset="0"/>
                    <a:cs typeface="Calibri" pitchFamily="34" charset="0"/>
                  </a:rPr>
                  <a:t>cje</a:t>
                </a:r>
                <a:r>
                  <a:rPr lang="pl-PL" sz="2000" dirty="0">
                    <a:solidFill>
                      <a:srgbClr val="EAEAEA"/>
                    </a:solidFill>
                    <a:latin typeface="Calibri" pitchFamily="34" charset="0"/>
                    <a:cs typeface="Calibri" pitchFamily="34" charset="0"/>
                  </a:rPr>
                  <a:t>)</a:t>
                </a:r>
                <a:endParaRPr lang="en-US" sz="2000" dirty="0">
                  <a:solidFill>
                    <a:srgbClr val="EAEAEA"/>
                  </a:solidFill>
                  <a:latin typeface="Calibri" pitchFamily="34" charset="0"/>
                  <a:cs typeface="Calibri" pitchFamily="34" charset="0"/>
                </a:endParaRPr>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p:spPr>
        <p:txBody>
          <a:bodyPr/>
          <a:lstStyle/>
          <a:p>
            <a:pPr>
              <a:defRPr/>
            </a:pPr>
            <a:r>
              <a:rPr lang="pl-PL" sz="4000" dirty="0" smtClean="0">
                <a:latin typeface="Arial Unicode MS" pitchFamily="34" charset="-128"/>
              </a:rPr>
              <a:t>Rasy psów</a:t>
            </a:r>
            <a:endParaRPr lang="pl-PL" sz="4000" dirty="0">
              <a:latin typeface="Arial Unicode MS" pitchFamily="34" charset="-128"/>
            </a:endParaRPr>
          </a:p>
        </p:txBody>
      </p:sp>
      <p:sp>
        <p:nvSpPr>
          <p:cNvPr id="56323" name="Rectangle 3"/>
          <p:cNvSpPr>
            <a:spLocks noGrp="1" noChangeArrowheads="1"/>
          </p:cNvSpPr>
          <p:nvPr>
            <p:ph type="body" idx="1"/>
          </p:nvPr>
        </p:nvSpPr>
        <p:spPr>
          <a:xfrm>
            <a:off x="336550" y="908050"/>
            <a:ext cx="5588000" cy="4933950"/>
          </a:xfrm>
        </p:spPr>
        <p:txBody>
          <a:bodyPr/>
          <a:lstStyle/>
          <a:p>
            <a:pPr marL="0" indent="0">
              <a:spcBef>
                <a:spcPct val="0"/>
              </a:spcBef>
              <a:spcAft>
                <a:spcPts val="1200"/>
              </a:spcAft>
              <a:buFontTx/>
              <a:buNone/>
            </a:pPr>
            <a:r>
              <a:rPr lang="pl-PL" dirty="0" smtClean="0">
                <a:cs typeface="Calibri" pitchFamily="34" charset="0"/>
              </a:rPr>
              <a:t>329 ras w 10 kategoriach: </a:t>
            </a:r>
          </a:p>
          <a:p>
            <a:pPr marL="0" indent="0">
              <a:spcBef>
                <a:spcPct val="0"/>
              </a:spcBef>
              <a:spcAft>
                <a:spcPts val="1200"/>
              </a:spcAft>
              <a:buFontTx/>
              <a:buNone/>
            </a:pPr>
            <a:r>
              <a:rPr lang="pl-PL" dirty="0" err="1" smtClean="0">
                <a:cs typeface="Calibri" pitchFamily="34" charset="0"/>
              </a:rPr>
              <a:t>Sheepdogs</a:t>
            </a:r>
            <a:r>
              <a:rPr lang="pl-PL" dirty="0" smtClean="0">
                <a:cs typeface="Calibri" pitchFamily="34" charset="0"/>
              </a:rPr>
              <a:t> &amp; </a:t>
            </a:r>
            <a:r>
              <a:rPr lang="pl-PL" dirty="0" err="1" smtClean="0">
                <a:cs typeface="Calibri" pitchFamily="34" charset="0"/>
              </a:rPr>
              <a:t>Cattle</a:t>
            </a:r>
            <a:r>
              <a:rPr lang="pl-PL" dirty="0" smtClean="0">
                <a:cs typeface="Calibri" pitchFamily="34" charset="0"/>
              </a:rPr>
              <a:t> Dogs; </a:t>
            </a:r>
            <a:r>
              <a:rPr lang="pl-PL" dirty="0" err="1" smtClean="0">
                <a:cs typeface="Calibri" pitchFamily="34" charset="0"/>
              </a:rPr>
              <a:t>Pinscher</a:t>
            </a:r>
            <a:r>
              <a:rPr lang="pl-PL" dirty="0" smtClean="0">
                <a:cs typeface="Calibri" pitchFamily="34" charset="0"/>
              </a:rPr>
              <a:t> &amp; </a:t>
            </a:r>
            <a:r>
              <a:rPr lang="pl-PL" dirty="0" err="1" smtClean="0">
                <a:cs typeface="Calibri" pitchFamily="34" charset="0"/>
              </a:rPr>
              <a:t>Schnauzer</a:t>
            </a:r>
            <a:r>
              <a:rPr lang="pl-PL" dirty="0" smtClean="0">
                <a:cs typeface="Calibri" pitchFamily="34" charset="0"/>
              </a:rPr>
              <a:t>; Spitz &amp; </a:t>
            </a:r>
            <a:r>
              <a:rPr lang="pl-PL" dirty="0" err="1" smtClean="0">
                <a:cs typeface="Calibri" pitchFamily="34" charset="0"/>
              </a:rPr>
              <a:t>Primitive</a:t>
            </a:r>
            <a:r>
              <a:rPr lang="pl-PL" dirty="0" smtClean="0">
                <a:cs typeface="Calibri" pitchFamily="34" charset="0"/>
              </a:rPr>
              <a:t>; </a:t>
            </a:r>
            <a:r>
              <a:rPr lang="pl-PL" dirty="0" err="1" smtClean="0">
                <a:cs typeface="Calibri" pitchFamily="34" charset="0"/>
              </a:rPr>
              <a:t>Scenthounds</a:t>
            </a:r>
            <a:r>
              <a:rPr lang="pl-PL" dirty="0" smtClean="0">
                <a:cs typeface="Calibri" pitchFamily="34" charset="0"/>
              </a:rPr>
              <a:t>; </a:t>
            </a:r>
            <a:r>
              <a:rPr lang="pl-PL" dirty="0" err="1" smtClean="0">
                <a:cs typeface="Calibri" pitchFamily="34" charset="0"/>
              </a:rPr>
              <a:t>Pointing</a:t>
            </a:r>
            <a:r>
              <a:rPr lang="pl-PL" dirty="0" smtClean="0">
                <a:cs typeface="Calibri" pitchFamily="34" charset="0"/>
              </a:rPr>
              <a:t> Dogs; </a:t>
            </a:r>
            <a:r>
              <a:rPr lang="en-US" dirty="0" smtClean="0">
                <a:cs typeface="Calibri" pitchFamily="34" charset="0"/>
              </a:rPr>
              <a:t>Retrievers</a:t>
            </a:r>
            <a:r>
              <a:rPr lang="pl-PL" dirty="0" smtClean="0">
                <a:cs typeface="Calibri" pitchFamily="34" charset="0"/>
              </a:rPr>
              <a:t>,</a:t>
            </a:r>
            <a:r>
              <a:rPr lang="en-US" dirty="0" smtClean="0">
                <a:cs typeface="Calibri" pitchFamily="34" charset="0"/>
              </a:rPr>
              <a:t> Flushing Dogs</a:t>
            </a:r>
            <a:r>
              <a:rPr lang="pl-PL" dirty="0" smtClean="0">
                <a:cs typeface="Calibri" pitchFamily="34" charset="0"/>
              </a:rPr>
              <a:t> &amp; </a:t>
            </a:r>
            <a:r>
              <a:rPr lang="en-US" dirty="0" smtClean="0">
                <a:cs typeface="Calibri" pitchFamily="34" charset="0"/>
              </a:rPr>
              <a:t>Water Dogs</a:t>
            </a:r>
            <a:r>
              <a:rPr lang="pl-PL" dirty="0" smtClean="0">
                <a:cs typeface="Calibri" pitchFamily="34" charset="0"/>
              </a:rPr>
              <a:t>; Companion and </a:t>
            </a:r>
            <a:r>
              <a:rPr lang="pl-PL" dirty="0" err="1" smtClean="0">
                <a:cs typeface="Calibri" pitchFamily="34" charset="0"/>
              </a:rPr>
              <a:t>Toy</a:t>
            </a:r>
            <a:r>
              <a:rPr lang="pl-PL" dirty="0" smtClean="0">
                <a:cs typeface="Calibri" pitchFamily="34" charset="0"/>
              </a:rPr>
              <a:t> Dogs; </a:t>
            </a:r>
            <a:r>
              <a:rPr lang="pl-PL" dirty="0" err="1" smtClean="0">
                <a:cs typeface="Calibri" pitchFamily="34" charset="0"/>
              </a:rPr>
              <a:t>Sighthounds</a:t>
            </a:r>
            <a:r>
              <a:rPr lang="pl-PL" dirty="0" smtClean="0">
                <a:cs typeface="Calibri" pitchFamily="34" charset="0"/>
              </a:rPr>
              <a:t> </a:t>
            </a:r>
          </a:p>
          <a:p>
            <a:pPr marL="0" indent="0">
              <a:spcBef>
                <a:spcPct val="0"/>
              </a:spcBef>
              <a:spcAft>
                <a:spcPts val="1200"/>
              </a:spcAft>
              <a:buFontTx/>
              <a:buNone/>
            </a:pPr>
            <a:r>
              <a:rPr lang="pl-PL" dirty="0" smtClean="0">
                <a:cs typeface="Calibri" pitchFamily="34" charset="0"/>
              </a:rPr>
              <a:t>Opis własności psów (uszy, pysk, waga, itd.) nie wystarcza do ich rozpoznania w grze w 20 pytań!</a:t>
            </a:r>
          </a:p>
          <a:p>
            <a:pPr marL="0" indent="0">
              <a:spcBef>
                <a:spcPct val="0"/>
              </a:spcBef>
              <a:spcAft>
                <a:spcPts val="1200"/>
              </a:spcAft>
              <a:buFontTx/>
              <a:buNone/>
            </a:pPr>
            <a:r>
              <a:rPr lang="pl-PL" dirty="0" smtClean="0">
                <a:cs typeface="Calibri" pitchFamily="34" charset="0"/>
              </a:rPr>
              <a:t>Kategorie językowe i podobieństwo obrazów całkiem się rozmijają, ontologie nie są związane z podobieństwem wizualnym, tradycyjna kategoryzacja opiera się na obserwacji zachowań: teriery kopią nory. </a:t>
            </a:r>
            <a:br>
              <a:rPr lang="pl-PL" dirty="0" smtClean="0">
                <a:cs typeface="Calibri" pitchFamily="34" charset="0"/>
              </a:rPr>
            </a:br>
            <a:r>
              <a:rPr lang="pl-PL" dirty="0" smtClean="0">
                <a:cs typeface="Calibri" pitchFamily="34" charset="0"/>
              </a:rPr>
              <a:t>Jeśli się wie to słowa wskażą </a:t>
            </a:r>
            <a:r>
              <a:rPr lang="en-US" dirty="0" smtClean="0">
                <a:cs typeface="Calibri" pitchFamily="34" charset="0"/>
              </a:rPr>
              <a:t> </a:t>
            </a:r>
            <a:r>
              <a:rPr lang="pl-PL" dirty="0" smtClean="0">
                <a:cs typeface="Calibri" pitchFamily="34" charset="0"/>
              </a:rPr>
              <a:t>odpowiedni stan mózgu =&gt; ale nie wszystkie stany mają nazwy</a:t>
            </a:r>
            <a:r>
              <a:rPr lang="en-US" dirty="0" smtClean="0">
                <a:cs typeface="Calibri" pitchFamily="34" charset="0"/>
              </a:rPr>
              <a:t>. </a:t>
            </a:r>
          </a:p>
        </p:txBody>
      </p:sp>
      <p:pic>
        <p:nvPicPr>
          <p:cNvPr id="563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13" y="1287463"/>
            <a:ext cx="28670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1"/>
          <p:cNvSpPr txBox="1">
            <a:spLocks noChangeArrowheads="1"/>
          </p:cNvSpPr>
          <p:nvPr/>
        </p:nvSpPr>
        <p:spPr bwMode="auto">
          <a:xfrm>
            <a:off x="382588" y="5854700"/>
            <a:ext cx="859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eaLnBrk="1" hangingPunct="1"/>
            <a:r>
              <a:rPr lang="pl-PL" sz="2000" dirty="0">
                <a:latin typeface="Calibri" pitchFamily="34" charset="0"/>
                <a:cs typeface="Calibri" pitchFamily="34" charset="0"/>
              </a:rPr>
              <a:t>Komunikacja za pomocą języka ograniczona jest do tego co wiemy … </a:t>
            </a:r>
          </a:p>
          <a:p>
            <a:pPr eaLnBrk="1" hangingPunct="1"/>
            <a:r>
              <a:rPr lang="pl-PL" sz="2000" dirty="0">
                <a:latin typeface="Calibri" pitchFamily="34" charset="0"/>
                <a:cs typeface="Calibri" pitchFamily="34" charset="0"/>
              </a:rPr>
              <a:t>Wis co </a:t>
            </a:r>
            <a:r>
              <a:rPr lang="pl-PL" sz="2000" dirty="0" err="1">
                <a:latin typeface="Calibri" pitchFamily="34" charset="0"/>
                <a:cs typeface="Calibri" pitchFamily="34" charset="0"/>
              </a:rPr>
              <a:t>widis</a:t>
            </a:r>
            <a:r>
              <a:rPr lang="pl-PL" sz="2000" dirty="0">
                <a:latin typeface="Calibri" pitchFamily="34" charset="0"/>
                <a:cs typeface="Calibri" pitchFamily="34" charset="0"/>
              </a:rPr>
              <a:t> i </a:t>
            </a:r>
            <a:r>
              <a:rPr lang="pl-PL" sz="2000" dirty="0" err="1">
                <a:latin typeface="Calibri" pitchFamily="34" charset="0"/>
                <a:cs typeface="Calibri" pitchFamily="34" charset="0"/>
              </a:rPr>
              <a:t>widzis</a:t>
            </a:r>
            <a:r>
              <a:rPr lang="pl-PL" sz="2000" dirty="0">
                <a:latin typeface="Calibri" pitchFamily="34" charset="0"/>
                <a:cs typeface="Calibri" pitchFamily="34" charset="0"/>
              </a:rPr>
              <a:t> co wis (góralka z Zakopanego)</a:t>
            </a:r>
            <a:r>
              <a:rPr lang="en-US" sz="2000" dirty="0">
                <a:latin typeface="Calibri" pitchFamily="34" charset="0"/>
                <a:cs typeface="Calibri" pitchFamily="34" charset="0"/>
              </a:rPr>
              <a:t>. </a:t>
            </a:r>
            <a:endParaRPr lang="pl-PL" sz="2000" dirty="0">
              <a:latin typeface="Calibri" pitchFamily="34" charset="0"/>
              <a:cs typeface="Calibri" pitchFamily="34" charset="0"/>
            </a:endParaRPr>
          </a:p>
        </p:txBody>
      </p:sp>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755650" y="188913"/>
            <a:ext cx="7777163" cy="669925"/>
          </a:xfrm>
        </p:spPr>
        <p:txBody>
          <a:bodyPr/>
          <a:lstStyle/>
          <a:p>
            <a:pPr>
              <a:defRPr/>
            </a:pPr>
            <a:r>
              <a:rPr lang="pl-PL" sz="4000" dirty="0" smtClean="0">
                <a:latin typeface="Arial Unicode MS" pitchFamily="34" charset="-128"/>
              </a:rPr>
              <a:t>Potęga imitacji bez zrozumienia</a:t>
            </a:r>
            <a:endParaRPr lang="pl-PL" sz="4000" dirty="0">
              <a:latin typeface="Arial Unicode MS" pitchFamily="34" charset="-128"/>
            </a:endParaRPr>
          </a:p>
        </p:txBody>
      </p:sp>
      <p:pic>
        <p:nvPicPr>
          <p:cNvPr id="573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1225550"/>
            <a:ext cx="4275138"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50838"/>
            <a:ext cx="7772400" cy="563562"/>
          </a:xfrm>
        </p:spPr>
        <p:txBody>
          <a:bodyPr/>
          <a:lstStyle/>
          <a:p>
            <a:pPr eaLnBrk="1" hangingPunct="1">
              <a:defRPr/>
            </a:pPr>
            <a:r>
              <a:rPr lang="pl-PL" sz="3200" dirty="0" smtClean="0"/>
              <a:t>Prosta sieć zdaje egzamin</a:t>
            </a:r>
            <a:endParaRPr lang="en-US" sz="3200" dirty="0" smtClean="0"/>
          </a:p>
        </p:txBody>
      </p:sp>
      <p:sp>
        <p:nvSpPr>
          <p:cNvPr id="67587" name="Rectangle 3"/>
          <p:cNvSpPr>
            <a:spLocks noGrp="1" noChangeArrowheads="1"/>
          </p:cNvSpPr>
          <p:nvPr>
            <p:ph sz="half" idx="1"/>
          </p:nvPr>
        </p:nvSpPr>
        <p:spPr>
          <a:xfrm>
            <a:off x="539750" y="1125538"/>
            <a:ext cx="4446588" cy="3375025"/>
          </a:xfrm>
        </p:spPr>
        <p:txBody>
          <a:bodyPr/>
          <a:lstStyle/>
          <a:p>
            <a:pPr marL="0" indent="0" eaLnBrk="1" hangingPunct="1">
              <a:lnSpc>
                <a:spcPct val="120000"/>
              </a:lnSpc>
              <a:spcBef>
                <a:spcPct val="0"/>
              </a:spcBef>
              <a:buFontTx/>
              <a:buNone/>
            </a:pPr>
            <a:r>
              <a:rPr lang="pl-PL" sz="2000" dirty="0" smtClean="0">
                <a:solidFill>
                  <a:srgbClr val="FFFFFF"/>
                </a:solidFill>
              </a:rPr>
              <a:t>1920 słów wybranych z 500 stron książki (</a:t>
            </a:r>
            <a:r>
              <a:rPr lang="en-US" sz="2000" dirty="0" smtClean="0">
                <a:solidFill>
                  <a:srgbClr val="FFFFFF"/>
                </a:solidFill>
              </a:rPr>
              <a:t>O'Reilly</a:t>
            </a:r>
            <a:r>
              <a:rPr lang="pl-PL" sz="2000" dirty="0" smtClean="0">
                <a:solidFill>
                  <a:srgbClr val="FFFFFF"/>
                </a:solidFill>
              </a:rPr>
              <a:t>, </a:t>
            </a:r>
            <a:r>
              <a:rPr lang="pl-PL" sz="2000" dirty="0" err="1" smtClean="0">
                <a:solidFill>
                  <a:srgbClr val="FFFFFF"/>
                </a:solidFill>
              </a:rPr>
              <a:t>Munakata</a:t>
            </a:r>
            <a:r>
              <a:rPr lang="en-US" sz="2000" dirty="0" smtClean="0">
                <a:solidFill>
                  <a:srgbClr val="FFFFFF"/>
                </a:solidFill>
              </a:rPr>
              <a:t>, Explorations </a:t>
            </a:r>
            <a:r>
              <a:rPr lang="pl-PL" sz="2000" dirty="0" smtClean="0">
                <a:solidFill>
                  <a:srgbClr val="FFFFFF"/>
                </a:solidFill>
              </a:rPr>
              <a:t>in </a:t>
            </a:r>
            <a:r>
              <a:rPr lang="pl-PL" sz="2000" dirty="0" err="1" smtClean="0">
                <a:solidFill>
                  <a:srgbClr val="FFFFFF"/>
                </a:solidFill>
              </a:rPr>
              <a:t>computational</a:t>
            </a:r>
            <a:r>
              <a:rPr lang="pl-PL" sz="2000" dirty="0" smtClean="0">
                <a:solidFill>
                  <a:srgbClr val="FFFFFF"/>
                </a:solidFill>
              </a:rPr>
              <a:t> </a:t>
            </a:r>
            <a:r>
              <a:rPr lang="pl-PL" sz="2000" dirty="0" err="1" smtClean="0">
                <a:solidFill>
                  <a:srgbClr val="FFFFFF"/>
                </a:solidFill>
              </a:rPr>
              <a:t>neuroscience</a:t>
            </a:r>
            <a:r>
              <a:rPr lang="pl-PL" sz="2000" dirty="0" smtClean="0">
                <a:solidFill>
                  <a:srgbClr val="FFFFFF"/>
                </a:solidFill>
              </a:rPr>
              <a:t>) – zdanie pobudza słowa warstwy wejściowej.  20x20=400 elementów ukrytych, </a:t>
            </a:r>
          </a:p>
          <a:p>
            <a:pPr marL="0" indent="0" eaLnBrk="1" hangingPunct="1">
              <a:lnSpc>
                <a:spcPct val="120000"/>
              </a:lnSpc>
              <a:spcBef>
                <a:spcPct val="0"/>
              </a:spcBef>
              <a:buFontTx/>
              <a:buNone/>
            </a:pPr>
            <a:r>
              <a:rPr lang="pl-PL" sz="2000" dirty="0" smtClean="0">
                <a:solidFill>
                  <a:srgbClr val="FFFFFF"/>
                </a:solidFill>
              </a:rPr>
              <a:t>uczą się zgodnie z regułą </a:t>
            </a:r>
            <a:r>
              <a:rPr lang="pl-PL" sz="2000" dirty="0" err="1" smtClean="0">
                <a:solidFill>
                  <a:srgbClr val="FFFFFF"/>
                </a:solidFill>
              </a:rPr>
              <a:t>Hebba</a:t>
            </a:r>
            <a:r>
              <a:rPr lang="pl-PL" sz="2000" dirty="0" smtClean="0">
                <a:solidFill>
                  <a:srgbClr val="FFFFFF"/>
                </a:solidFill>
              </a:rPr>
              <a:t> wykrywać korelacje pomiędzy słowami, np. element może reagować na synonimy: </a:t>
            </a:r>
            <a:r>
              <a:rPr lang="pl-PL" sz="2000" dirty="0" err="1" smtClean="0"/>
              <a:t>act</a:t>
            </a:r>
            <a:r>
              <a:rPr lang="pl-PL" sz="2000" dirty="0" smtClean="0"/>
              <a:t>, </a:t>
            </a:r>
            <a:r>
              <a:rPr lang="pl-PL" sz="2000" dirty="0" err="1" smtClean="0"/>
              <a:t>activation</a:t>
            </a:r>
            <a:r>
              <a:rPr lang="pl-PL" sz="2000" dirty="0" smtClean="0"/>
              <a:t>, </a:t>
            </a:r>
            <a:r>
              <a:rPr lang="pl-PL" sz="2000" dirty="0" err="1" smtClean="0"/>
              <a:t>activations</a:t>
            </a:r>
            <a:r>
              <a:rPr lang="pl-PL" sz="2000" dirty="0" smtClean="0"/>
              <a:t>. </a:t>
            </a:r>
            <a:endParaRPr lang="pl-PL" sz="2000" dirty="0" smtClean="0">
              <a:solidFill>
                <a:srgbClr val="FFFFFF"/>
              </a:solidFill>
            </a:endParaRPr>
          </a:p>
        </p:txBody>
      </p:sp>
      <p:sp>
        <p:nvSpPr>
          <p:cNvPr id="67588" name="Rectangle 4"/>
          <p:cNvSpPr>
            <a:spLocks noChangeArrowheads="1"/>
          </p:cNvSpPr>
          <p:nvPr/>
        </p:nvSpPr>
        <p:spPr bwMode="auto">
          <a:xfrm>
            <a:off x="539750" y="4572000"/>
            <a:ext cx="86042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pl-PL" sz="2000" dirty="0">
                <a:solidFill>
                  <a:srgbClr val="FFFFFF"/>
                </a:solidFill>
                <a:latin typeface="Calibri" pitchFamily="34" charset="0"/>
                <a:cs typeface="Calibri" pitchFamily="34" charset="0"/>
              </a:rPr>
              <a:t>Wybierzmy sobie dwa słowa reprezentowane przez wektor pobudzeń  A, B, w warstwie ukrytej, porównajmy rozkład aktywności cos(A,B) = A*B/|A||B|.</a:t>
            </a:r>
          </a:p>
          <a:p>
            <a:r>
              <a:rPr lang="pl-PL" sz="2000" dirty="0">
                <a:solidFill>
                  <a:srgbClr val="EAEAEA"/>
                </a:solidFill>
                <a:latin typeface="Calibri" pitchFamily="34" charset="0"/>
                <a:cs typeface="Calibri" pitchFamily="34" charset="0"/>
              </a:rPr>
              <a:t>Np. aktywacja dla słów: A=</a:t>
            </a:r>
            <a:r>
              <a:rPr lang="en-US" sz="2000" dirty="0">
                <a:solidFill>
                  <a:srgbClr val="EAEAEA"/>
                </a:solidFill>
                <a:latin typeface="Calibri" pitchFamily="34" charset="0"/>
                <a:cs typeface="Calibri" pitchFamily="34" charset="0"/>
              </a:rPr>
              <a:t>“attention”</a:t>
            </a:r>
            <a:r>
              <a:rPr lang="pl-PL" sz="2000" dirty="0">
                <a:solidFill>
                  <a:srgbClr val="EAEAEA"/>
                </a:solidFill>
                <a:latin typeface="Calibri" pitchFamily="34" charset="0"/>
                <a:cs typeface="Calibri" pitchFamily="34" charset="0"/>
              </a:rPr>
              <a:t>, B=</a:t>
            </a:r>
            <a:r>
              <a:rPr lang="en-US" sz="2000" dirty="0">
                <a:solidFill>
                  <a:srgbClr val="EAEAEA"/>
                </a:solidFill>
                <a:latin typeface="Calibri" pitchFamily="34" charset="0"/>
                <a:cs typeface="Calibri" pitchFamily="34" charset="0"/>
              </a:rPr>
              <a:t>“competition”, </a:t>
            </a:r>
            <a:r>
              <a:rPr lang="pl-PL" sz="2000" dirty="0">
                <a:solidFill>
                  <a:srgbClr val="EAEAEA"/>
                </a:solidFill>
                <a:latin typeface="Calibri" pitchFamily="34" charset="0"/>
                <a:cs typeface="Calibri" pitchFamily="34" charset="0"/>
              </a:rPr>
              <a:t>daje </a:t>
            </a:r>
            <a:r>
              <a:rPr lang="en-US" sz="2000" dirty="0" err="1">
                <a:solidFill>
                  <a:srgbClr val="EAEAEA"/>
                </a:solidFill>
                <a:latin typeface="Calibri" pitchFamily="34" charset="0"/>
                <a:cs typeface="Calibri" pitchFamily="34" charset="0"/>
              </a:rPr>
              <a:t>cos</a:t>
            </a:r>
            <a:r>
              <a:rPr lang="pl-PL" sz="2000" dirty="0">
                <a:solidFill>
                  <a:srgbClr val="EAEAEA"/>
                </a:solidFill>
                <a:latin typeface="Calibri" pitchFamily="34" charset="0"/>
                <a:cs typeface="Calibri" pitchFamily="34" charset="0"/>
              </a:rPr>
              <a:t>(A,B)=0</a:t>
            </a:r>
            <a:r>
              <a:rPr lang="en-US" sz="2000" dirty="0">
                <a:solidFill>
                  <a:srgbClr val="EAEAEA"/>
                </a:solidFill>
                <a:latin typeface="Calibri" pitchFamily="34" charset="0"/>
                <a:cs typeface="Calibri" pitchFamily="34" charset="0"/>
              </a:rPr>
              <a:t>.37</a:t>
            </a:r>
            <a:r>
              <a:rPr lang="pl-PL" sz="2000" dirty="0">
                <a:solidFill>
                  <a:srgbClr val="EAEAEA"/>
                </a:solidFill>
                <a:latin typeface="Calibri" pitchFamily="34" charset="0"/>
                <a:cs typeface="Calibri" pitchFamily="34" charset="0"/>
              </a:rPr>
              <a:t>, </a:t>
            </a:r>
            <a:r>
              <a:rPr lang="en-US" sz="2000" dirty="0">
                <a:solidFill>
                  <a:srgbClr val="EAEAEA"/>
                </a:solidFill>
                <a:latin typeface="Calibri" pitchFamily="34" charset="0"/>
                <a:cs typeface="Calibri" pitchFamily="34" charset="0"/>
              </a:rPr>
              <a:t> </a:t>
            </a:r>
            <a:r>
              <a:rPr lang="pl-PL" sz="2000" dirty="0">
                <a:solidFill>
                  <a:srgbClr val="EAEAEA"/>
                </a:solidFill>
                <a:latin typeface="Calibri" pitchFamily="34" charset="0"/>
                <a:cs typeface="Calibri" pitchFamily="34" charset="0"/>
              </a:rPr>
              <a:t>aktywacja dla </a:t>
            </a:r>
            <a:r>
              <a:rPr lang="en-US" sz="2000" dirty="0">
                <a:solidFill>
                  <a:srgbClr val="EAEAEA"/>
                </a:solidFill>
                <a:latin typeface="Calibri" pitchFamily="34" charset="0"/>
                <a:cs typeface="Calibri" pitchFamily="34" charset="0"/>
              </a:rPr>
              <a:t>“binding</a:t>
            </a:r>
            <a:r>
              <a:rPr lang="pl-PL" sz="2000" dirty="0">
                <a:solidFill>
                  <a:srgbClr val="EAEAEA"/>
                </a:solidFill>
                <a:latin typeface="Calibri" pitchFamily="34" charset="0"/>
                <a:cs typeface="Calibri" pitchFamily="34" charset="0"/>
              </a:rPr>
              <a:t>” oraz </a:t>
            </a:r>
            <a:r>
              <a:rPr lang="en-US" sz="2000" dirty="0">
                <a:solidFill>
                  <a:srgbClr val="EAEAEA"/>
                </a:solidFill>
                <a:latin typeface="Calibri" pitchFamily="34" charset="0"/>
                <a:cs typeface="Calibri" pitchFamily="34" charset="0"/>
              </a:rPr>
              <a:t>“</a:t>
            </a:r>
            <a:r>
              <a:rPr lang="pl-PL" sz="2000" dirty="0" err="1">
                <a:solidFill>
                  <a:srgbClr val="EAEAEA"/>
                </a:solidFill>
                <a:latin typeface="Calibri" pitchFamily="34" charset="0"/>
                <a:cs typeface="Calibri" pitchFamily="34" charset="0"/>
              </a:rPr>
              <a:t>attention</a:t>
            </a:r>
            <a:r>
              <a:rPr lang="pl-PL" sz="2000" dirty="0">
                <a:solidFill>
                  <a:srgbClr val="EAEAEA"/>
                </a:solidFill>
                <a:latin typeface="Calibri" pitchFamily="34" charset="0"/>
                <a:cs typeface="Calibri" pitchFamily="34" charset="0"/>
              </a:rPr>
              <a:t>” daje cos(A+C,B)=0</a:t>
            </a:r>
            <a:r>
              <a:rPr lang="en-US" sz="2000" dirty="0">
                <a:solidFill>
                  <a:srgbClr val="EAEAEA"/>
                </a:solidFill>
                <a:latin typeface="Calibri" pitchFamily="34" charset="0"/>
                <a:cs typeface="Calibri" pitchFamily="34" charset="0"/>
              </a:rPr>
              <a:t>.49</a:t>
            </a:r>
            <a:r>
              <a:rPr lang="pl-PL" sz="2000" dirty="0">
                <a:solidFill>
                  <a:srgbClr val="EAEAEA"/>
                </a:solidFill>
                <a:latin typeface="Calibri" pitchFamily="34" charset="0"/>
                <a:cs typeface="Calibri" pitchFamily="34" charset="0"/>
              </a:rPr>
              <a:t>, bo te słowa pojawiały się częściej w </a:t>
            </a:r>
            <a:r>
              <a:rPr lang="pl-PL" sz="2000" dirty="0" smtClean="0">
                <a:solidFill>
                  <a:srgbClr val="EAEAEA"/>
                </a:solidFill>
                <a:latin typeface="Calibri" pitchFamily="34" charset="0"/>
                <a:cs typeface="Calibri" pitchFamily="34" charset="0"/>
              </a:rPr>
              <a:t>swoim </a:t>
            </a:r>
            <a:r>
              <a:rPr lang="pl-PL" sz="2000" dirty="0">
                <a:solidFill>
                  <a:srgbClr val="EAEAEA"/>
                </a:solidFill>
                <a:latin typeface="Calibri" pitchFamily="34" charset="0"/>
                <a:cs typeface="Calibri" pitchFamily="34" charset="0"/>
              </a:rPr>
              <a:t>kontekście</a:t>
            </a:r>
            <a:r>
              <a:rPr lang="en-US" sz="2000" dirty="0">
                <a:solidFill>
                  <a:srgbClr val="EAEAEA"/>
                </a:solidFill>
                <a:latin typeface="Calibri" pitchFamily="34" charset="0"/>
                <a:cs typeface="Calibri" pitchFamily="34" charset="0"/>
              </a:rPr>
              <a:t>. </a:t>
            </a:r>
            <a:endParaRPr lang="pl-PL" sz="2000" dirty="0">
              <a:solidFill>
                <a:srgbClr val="EAEAEA"/>
              </a:solidFill>
              <a:latin typeface="Calibri" pitchFamily="34" charset="0"/>
              <a:cs typeface="Calibri" pitchFamily="34" charset="0"/>
            </a:endParaRPr>
          </a:p>
          <a:p>
            <a:r>
              <a:rPr lang="pl-PL" sz="2000" dirty="0">
                <a:solidFill>
                  <a:srgbClr val="EAEAEA"/>
                </a:solidFill>
                <a:latin typeface="Calibri" pitchFamily="34" charset="0"/>
                <a:cs typeface="Calibri" pitchFamily="34" charset="0"/>
              </a:rPr>
              <a:t>Siec dokonuje kompresji informacji 1920 el =&gt; 400 el</a:t>
            </a:r>
            <a:r>
              <a:rPr lang="en-US" sz="2000" dirty="0">
                <a:solidFill>
                  <a:srgbClr val="EAEAEA"/>
                </a:solidFill>
                <a:latin typeface="Calibri" pitchFamily="34" charset="0"/>
                <a:cs typeface="Calibri" pitchFamily="34" charset="0"/>
              </a:rPr>
              <a:t>.</a:t>
            </a:r>
            <a:endParaRPr lang="pl-PL" sz="2000" dirty="0">
              <a:solidFill>
                <a:srgbClr val="EAEAEA"/>
              </a:solidFill>
              <a:latin typeface="Calibri" pitchFamily="34" charset="0"/>
              <a:cs typeface="Calibri" pitchFamily="34" charset="0"/>
            </a:endParaRPr>
          </a:p>
        </p:txBody>
      </p:sp>
      <p:pic>
        <p:nvPicPr>
          <p:cNvPr id="675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1136650"/>
            <a:ext cx="405447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50838"/>
            <a:ext cx="7772400" cy="563562"/>
          </a:xfrm>
        </p:spPr>
        <p:txBody>
          <a:bodyPr/>
          <a:lstStyle/>
          <a:p>
            <a:pPr eaLnBrk="1" hangingPunct="1">
              <a:defRPr/>
            </a:pPr>
            <a:r>
              <a:rPr lang="pl-PL" sz="3200" dirty="0" smtClean="0"/>
              <a:t>Test wielokrotnego wyboru</a:t>
            </a:r>
            <a:endParaRPr lang="en-US" sz="3200" dirty="0" smtClean="0"/>
          </a:p>
        </p:txBody>
      </p:sp>
      <p:sp>
        <p:nvSpPr>
          <p:cNvPr id="68611" name="Rectangle 3"/>
          <p:cNvSpPr>
            <a:spLocks noGrp="1" noChangeArrowheads="1"/>
          </p:cNvSpPr>
          <p:nvPr>
            <p:ph sz="half" idx="1"/>
          </p:nvPr>
        </p:nvSpPr>
        <p:spPr>
          <a:xfrm>
            <a:off x="468313" y="4538663"/>
            <a:ext cx="8353425" cy="1822450"/>
          </a:xfrm>
        </p:spPr>
        <p:txBody>
          <a:bodyPr/>
          <a:lstStyle/>
          <a:p>
            <a:pPr marL="0" indent="0" eaLnBrk="1" hangingPunct="1">
              <a:spcBef>
                <a:spcPct val="0"/>
              </a:spcBef>
              <a:spcAft>
                <a:spcPts val="600"/>
              </a:spcAft>
              <a:buFontTx/>
              <a:buNone/>
            </a:pPr>
            <a:r>
              <a:rPr lang="pl-PL" sz="2000" dirty="0" smtClean="0">
                <a:solidFill>
                  <a:srgbClr val="FFFFFF"/>
                </a:solidFill>
              </a:rPr>
              <a:t>Możliwe są 3 odpowiedzi, A, B, C, przypadkowy wybór daje 33% szans. </a:t>
            </a:r>
          </a:p>
          <a:p>
            <a:pPr marL="0" indent="0" eaLnBrk="1" hangingPunct="1">
              <a:spcBef>
                <a:spcPct val="0"/>
              </a:spcBef>
              <a:spcAft>
                <a:spcPts val="600"/>
              </a:spcAft>
              <a:buFontTx/>
              <a:buNone/>
            </a:pPr>
            <a:r>
              <a:rPr lang="pl-PL" sz="2000" dirty="0" smtClean="0">
                <a:solidFill>
                  <a:srgbClr val="FFFFFF"/>
                </a:solidFill>
              </a:rPr>
              <a:t>Sieć daje intuicyjne odpowiedzi, oparte czysto na powierzchownych skojarzeniach , np.: jaki jest cel “transformacji”?  A, B czy C.</a:t>
            </a:r>
          </a:p>
          <a:p>
            <a:pPr marL="0" indent="0" eaLnBrk="1" hangingPunct="1">
              <a:spcBef>
                <a:spcPct val="0"/>
              </a:spcBef>
              <a:spcAft>
                <a:spcPts val="600"/>
              </a:spcAft>
              <a:buFontTx/>
              <a:buNone/>
            </a:pPr>
            <a:r>
              <a:rPr lang="pl-PL" sz="2000" dirty="0" smtClean="0">
                <a:solidFill>
                  <a:srgbClr val="FFFFFF"/>
                </a:solidFill>
              </a:rPr>
              <a:t>Sieć odpowiada prawidłowo na 60-80% takich pytań, lepsze wyniki wymagają głębszego zrozumienia … czasami sami „ledwo” rozumiemy. </a:t>
            </a:r>
          </a:p>
        </p:txBody>
      </p:sp>
      <p:pic>
        <p:nvPicPr>
          <p:cNvPr id="686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000125"/>
            <a:ext cx="7375525"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333375"/>
            <a:ext cx="7793037" cy="685800"/>
          </a:xfrm>
          <a:effectLst>
            <a:outerShdw dist="71842" dir="2700000" algn="ctr" rotWithShape="0">
              <a:schemeClr val="bg2"/>
            </a:outerShdw>
          </a:effectLst>
        </p:spPr>
        <p:txBody>
          <a:bodyPr/>
          <a:lstStyle/>
          <a:p>
            <a:pPr eaLnBrk="1" hangingPunct="1">
              <a:defRPr/>
            </a:pPr>
            <a:r>
              <a:rPr lang="pl-PL" dirty="0" smtClean="0">
                <a:latin typeface="Arial Unicode MS" pitchFamily="34" charset="-128"/>
              </a:rPr>
              <a:t>Neuronalny determinizm</a:t>
            </a:r>
          </a:p>
        </p:txBody>
      </p:sp>
      <p:sp>
        <p:nvSpPr>
          <p:cNvPr id="29699" name="Rectangle 3"/>
          <p:cNvSpPr>
            <a:spLocks noChangeArrowheads="1"/>
          </p:cNvSpPr>
          <p:nvPr/>
        </p:nvSpPr>
        <p:spPr bwMode="auto">
          <a:xfrm>
            <a:off x="611188" y="4257675"/>
            <a:ext cx="8213725"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pl-PL" sz="2400" b="1" dirty="0">
                <a:solidFill>
                  <a:schemeClr val="bg1"/>
                </a:solidFill>
                <a:latin typeface="Calibri" pitchFamily="34" charset="0"/>
                <a:cs typeface="Calibri" pitchFamily="34" charset="0"/>
              </a:rPr>
              <a:t>Neuronalny determinizm: </a:t>
            </a:r>
          </a:p>
          <a:p>
            <a:pPr algn="l">
              <a:spcAft>
                <a:spcPts val="1200"/>
              </a:spcAft>
            </a:pPr>
            <a:r>
              <a:rPr lang="pl-PL" sz="2400" dirty="0">
                <a:solidFill>
                  <a:schemeClr val="bg1"/>
                </a:solidFill>
                <a:latin typeface="Calibri" pitchFamily="34" charset="0"/>
                <a:cs typeface="Calibri" pitchFamily="34" charset="0"/>
              </a:rPr>
              <a:t>wynik doświadczeń życiowych, wychowania, prania mózgu; </a:t>
            </a:r>
            <a:br>
              <a:rPr lang="pl-PL" sz="2400" dirty="0">
                <a:solidFill>
                  <a:schemeClr val="bg1"/>
                </a:solidFill>
                <a:latin typeface="Calibri" pitchFamily="34" charset="0"/>
                <a:cs typeface="Calibri" pitchFamily="34" charset="0"/>
              </a:rPr>
            </a:br>
            <a:r>
              <a:rPr lang="pl-PL" sz="2400" dirty="0">
                <a:solidFill>
                  <a:schemeClr val="bg1"/>
                </a:solidFill>
                <a:latin typeface="Calibri" pitchFamily="34" charset="0"/>
                <a:cs typeface="Calibri" pitchFamily="34" charset="0"/>
              </a:rPr>
              <a:t>nie możemy myśleć inaczej, niż pozwala na to aktywność neuronalna – chociaż często konfabulujemy. </a:t>
            </a:r>
          </a:p>
          <a:p>
            <a:pPr algn="l">
              <a:spcAft>
                <a:spcPts val="1200"/>
              </a:spcAft>
            </a:pPr>
            <a:r>
              <a:rPr lang="pl-PL" sz="2400" dirty="0">
                <a:solidFill>
                  <a:schemeClr val="bg1"/>
                </a:solidFill>
                <a:latin typeface="Calibri" pitchFamily="34" charset="0"/>
                <a:cs typeface="Calibri" pitchFamily="34" charset="0"/>
              </a:rPr>
              <a:t>Genetyczny determinizm częściowo ma wpływ na neuronalny. </a:t>
            </a:r>
          </a:p>
        </p:txBody>
      </p:sp>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04900"/>
            <a:ext cx="4064000" cy="3048000"/>
          </a:xfrm>
          <a:prstGeom prst="rect">
            <a:avLst/>
          </a:prstGeom>
          <a:noFill/>
          <a:ln>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1109663"/>
            <a:ext cx="4286250" cy="2981325"/>
          </a:xfrm>
          <a:prstGeom prst="rect">
            <a:avLst/>
          </a:prstGeom>
          <a:noFill/>
          <a:ln>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299408"/>
      </p:ext>
    </p:extLst>
  </p:cSld>
  <p:clrMapOvr>
    <a:masterClrMapping/>
  </p:clrMapOvr>
  <p:transition spd="slow">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685800" y="350838"/>
            <a:ext cx="7772400" cy="563562"/>
          </a:xfrm>
        </p:spPr>
        <p:txBody>
          <a:bodyPr/>
          <a:lstStyle/>
          <a:p>
            <a:pPr eaLnBrk="1" hangingPunct="1">
              <a:defRPr/>
            </a:pPr>
            <a:r>
              <a:rPr lang="pl-PL" sz="3200" dirty="0" smtClean="0"/>
              <a:t>Model czytania</a:t>
            </a:r>
            <a:endParaRPr lang="en-US" sz="3200" dirty="0" smtClean="0"/>
          </a:p>
        </p:txBody>
      </p:sp>
      <p:sp>
        <p:nvSpPr>
          <p:cNvPr id="69635" name="Rectangle 3"/>
          <p:cNvSpPr>
            <a:spLocks noGrp="1" noChangeArrowheads="1"/>
          </p:cNvSpPr>
          <p:nvPr>
            <p:ph type="body" sz="half" idx="1"/>
          </p:nvPr>
        </p:nvSpPr>
        <p:spPr>
          <a:xfrm>
            <a:off x="642938" y="5214938"/>
            <a:ext cx="8250237" cy="1454150"/>
          </a:xfrm>
        </p:spPr>
        <p:txBody>
          <a:bodyPr/>
          <a:lstStyle/>
          <a:p>
            <a:pPr marL="0" indent="0">
              <a:lnSpc>
                <a:spcPct val="120000"/>
              </a:lnSpc>
              <a:buFontTx/>
              <a:buNone/>
            </a:pPr>
            <a:r>
              <a:rPr lang="pl-PL" sz="2000" dirty="0" smtClean="0">
                <a:solidFill>
                  <a:srgbClr val="FFFFFF"/>
                </a:solidFill>
              </a:rPr>
              <a:t>Uczenie: przypadkowy wybór jednej z 3 warstw (ortografia, fonologia, semantyka) jako wejścia, a pozostałych dwóch jako wyjścia, czyli mapowanie jednego aspektu na dwa inne. Semantyka opisana przez </a:t>
            </a:r>
            <a:r>
              <a:rPr lang="pl-PL" sz="2000" dirty="0" err="1" smtClean="0">
                <a:solidFill>
                  <a:srgbClr val="FFFFFF"/>
                </a:solidFill>
              </a:rPr>
              <a:t>mikrocechy</a:t>
            </a:r>
            <a:r>
              <a:rPr lang="pl-PL" sz="2000" dirty="0" smtClean="0">
                <a:solidFill>
                  <a:srgbClr val="FFFFFF"/>
                </a:solidFill>
              </a:rPr>
              <a:t> (aktywację jednego z neuronów warstwy semantycznej). </a:t>
            </a:r>
          </a:p>
        </p:txBody>
      </p:sp>
      <p:sp>
        <p:nvSpPr>
          <p:cNvPr id="69636" name="Rectangle 7"/>
          <p:cNvSpPr>
            <a:spLocks noChangeArrowheads="1"/>
          </p:cNvSpPr>
          <p:nvPr/>
        </p:nvSpPr>
        <p:spPr bwMode="auto">
          <a:xfrm>
            <a:off x="611188" y="1196975"/>
            <a:ext cx="403225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pl-PL" sz="2000" dirty="0">
                <a:solidFill>
                  <a:srgbClr val="FFFFFF"/>
                </a:solidFill>
                <a:latin typeface="Calibri" pitchFamily="34" charset="0"/>
                <a:cs typeface="Calibri" pitchFamily="34" charset="0"/>
              </a:rPr>
              <a:t>Symulacje można robić za pomocą gotowych programów pozwalających na robienie eksperymentów.</a:t>
            </a:r>
          </a:p>
          <a:p>
            <a:pPr>
              <a:lnSpc>
                <a:spcPct val="120000"/>
              </a:lnSpc>
            </a:pPr>
            <a:endParaRPr lang="pl-PL" sz="1000" dirty="0">
              <a:solidFill>
                <a:srgbClr val="FFFFFF"/>
              </a:solidFill>
              <a:latin typeface="Calibri" pitchFamily="34" charset="0"/>
              <a:cs typeface="Calibri" pitchFamily="34" charset="0"/>
            </a:endParaRPr>
          </a:p>
          <a:p>
            <a:pPr>
              <a:lnSpc>
                <a:spcPct val="120000"/>
              </a:lnSpc>
            </a:pPr>
            <a:r>
              <a:rPr lang="pl-PL" sz="2000" dirty="0">
                <a:solidFill>
                  <a:srgbClr val="FFFFFF"/>
                </a:solidFill>
                <a:latin typeface="Calibri" pitchFamily="34" charset="0"/>
                <a:cs typeface="Calibri" pitchFamily="34" charset="0"/>
              </a:rPr>
              <a:t>Model czytania uwzględnia ortografię, fonologię i semantykę, warstwę której pobudzenia identyfikują jednoznacznie sens.</a:t>
            </a:r>
          </a:p>
          <a:p>
            <a:pPr>
              <a:lnSpc>
                <a:spcPct val="120000"/>
              </a:lnSpc>
            </a:pPr>
            <a:r>
              <a:rPr lang="pl-PL" sz="2000" dirty="0">
                <a:solidFill>
                  <a:srgbClr val="FFFFFF"/>
                </a:solidFill>
                <a:latin typeface="Calibri" pitchFamily="34" charset="0"/>
                <a:cs typeface="Calibri" pitchFamily="34" charset="0"/>
              </a:rPr>
              <a:t>Uczenie zarówno korelacyjne jak </a:t>
            </a:r>
          </a:p>
          <a:p>
            <a:pPr>
              <a:lnSpc>
                <a:spcPct val="120000"/>
              </a:lnSpc>
            </a:pPr>
            <a:r>
              <a:rPr lang="pl-PL" sz="2000" dirty="0">
                <a:solidFill>
                  <a:srgbClr val="FFFFFF"/>
                </a:solidFill>
                <a:latin typeface="Calibri" pitchFamily="34" charset="0"/>
                <a:cs typeface="Calibri" pitchFamily="34" charset="0"/>
              </a:rPr>
              <a:t>i  konkurencyjne. </a:t>
            </a:r>
            <a:r>
              <a:rPr lang="pl-PL" sz="2000" dirty="0" err="1">
                <a:solidFill>
                  <a:srgbClr val="FFFFFF"/>
                </a:solidFill>
                <a:latin typeface="Calibri" pitchFamily="34" charset="0"/>
                <a:cs typeface="Calibri" pitchFamily="34" charset="0"/>
              </a:rPr>
              <a:t>Symul</a:t>
            </a:r>
            <a:r>
              <a:rPr lang="pl-PL" sz="2000" dirty="0">
                <a:solidFill>
                  <a:srgbClr val="FFFFFF"/>
                </a:solidFill>
                <a:latin typeface="Calibri" pitchFamily="34" charset="0"/>
                <a:cs typeface="Calibri" pitchFamily="34" charset="0"/>
              </a:rPr>
              <a:t>. </a:t>
            </a:r>
            <a:r>
              <a:rPr lang="pl-PL" sz="2000" dirty="0" err="1">
                <a:solidFill>
                  <a:srgbClr val="FFFFFF"/>
                </a:solidFill>
                <a:latin typeface="Calibri" pitchFamily="34" charset="0"/>
                <a:cs typeface="Calibri" pitchFamily="34" charset="0"/>
              </a:rPr>
              <a:t>Emergent</a:t>
            </a:r>
            <a:r>
              <a:rPr lang="pl-PL" sz="2000" dirty="0">
                <a:solidFill>
                  <a:srgbClr val="FFFFFF"/>
                </a:solidFill>
                <a:latin typeface="Calibri" pitchFamily="34" charset="0"/>
                <a:cs typeface="Calibri" pitchFamily="34" charset="0"/>
              </a:rPr>
              <a:t>, </a:t>
            </a:r>
            <a:br>
              <a:rPr lang="pl-PL" sz="2000" dirty="0">
                <a:solidFill>
                  <a:srgbClr val="FFFFFF"/>
                </a:solidFill>
                <a:latin typeface="Calibri" pitchFamily="34" charset="0"/>
                <a:cs typeface="Calibri" pitchFamily="34" charset="0"/>
              </a:rPr>
            </a:br>
            <a:r>
              <a:rPr lang="en-US" sz="2000" dirty="0" err="1">
                <a:solidFill>
                  <a:srgbClr val="FFFFFF"/>
                </a:solidFill>
                <a:latin typeface="Calibri" pitchFamily="34" charset="0"/>
                <a:cs typeface="Calibri" pitchFamily="34" charset="0"/>
              </a:rPr>
              <a:t>Aisa</a:t>
            </a:r>
            <a:r>
              <a:rPr lang="en-US" sz="2000" dirty="0">
                <a:solidFill>
                  <a:srgbClr val="FFFFFF"/>
                </a:solidFill>
                <a:latin typeface="Calibri" pitchFamily="34" charset="0"/>
                <a:cs typeface="Calibri" pitchFamily="34" charset="0"/>
              </a:rPr>
              <a:t>,</a:t>
            </a:r>
            <a:r>
              <a:rPr lang="pl-PL" sz="2000" dirty="0">
                <a:solidFill>
                  <a:srgbClr val="FFFFFF"/>
                </a:solidFill>
                <a:latin typeface="Calibri" pitchFamily="34" charset="0"/>
                <a:cs typeface="Calibri" pitchFamily="34" charset="0"/>
              </a:rPr>
              <a:t> i </a:t>
            </a:r>
            <a:r>
              <a:rPr lang="pl-PL" sz="2000" dirty="0" err="1">
                <a:solidFill>
                  <a:srgbClr val="FFFFFF"/>
                </a:solidFill>
                <a:latin typeface="Calibri" pitchFamily="34" charset="0"/>
                <a:cs typeface="Calibri" pitchFamily="34" charset="0"/>
              </a:rPr>
              <a:t>inn</a:t>
            </a:r>
            <a:r>
              <a:rPr lang="en-US" sz="2000" dirty="0">
                <a:solidFill>
                  <a:srgbClr val="FFFFFF"/>
                </a:solidFill>
                <a:latin typeface="Calibri" pitchFamily="34" charset="0"/>
                <a:cs typeface="Calibri" pitchFamily="34" charset="0"/>
              </a:rPr>
              <a:t>. Neural Networks</a:t>
            </a:r>
            <a:r>
              <a:rPr lang="pl-PL" sz="2000" dirty="0">
                <a:solidFill>
                  <a:srgbClr val="FFFFFF"/>
                </a:solidFill>
                <a:latin typeface="Calibri" pitchFamily="34" charset="0"/>
                <a:cs typeface="Calibri" pitchFamily="34" charset="0"/>
              </a:rPr>
              <a:t> </a:t>
            </a:r>
            <a:r>
              <a:rPr lang="en-US" sz="2000" dirty="0">
                <a:solidFill>
                  <a:srgbClr val="FFFFFF"/>
                </a:solidFill>
                <a:latin typeface="Calibri" pitchFamily="34" charset="0"/>
                <a:cs typeface="Calibri" pitchFamily="34" charset="0"/>
              </a:rPr>
              <a:t>2008. </a:t>
            </a:r>
          </a:p>
        </p:txBody>
      </p:sp>
      <p:pic>
        <p:nvPicPr>
          <p:cNvPr id="69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0"/>
            <a:ext cx="45720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pl-PL" dirty="0" smtClean="0">
                <a:effectLst>
                  <a:outerShdw blurRad="38100" dist="38100" dir="2700000" algn="tl">
                    <a:srgbClr val="000000">
                      <a:alpha val="43137"/>
                    </a:srgbClr>
                  </a:outerShdw>
                </a:effectLst>
              </a:rPr>
              <a:t>Wykresy rekurencji</a:t>
            </a:r>
            <a:endParaRPr lang="en-US" dirty="0" smtClean="0">
              <a:effectLst>
                <a:outerShdw blurRad="38100" dist="38100" dir="2700000" algn="tl">
                  <a:srgbClr val="000000">
                    <a:alpha val="43137"/>
                  </a:srgbClr>
                </a:outerShdw>
              </a:effectLst>
            </a:endParaRPr>
          </a:p>
        </p:txBody>
      </p:sp>
      <p:sp>
        <p:nvSpPr>
          <p:cNvPr id="72707" name="Symbol zastępczy zawartości 6"/>
          <p:cNvSpPr>
            <a:spLocks noGrp="1"/>
          </p:cNvSpPr>
          <p:nvPr>
            <p:ph idx="1"/>
          </p:nvPr>
        </p:nvSpPr>
        <p:spPr>
          <a:xfrm>
            <a:off x="5214938" y="4643438"/>
            <a:ext cx="3786187" cy="2000250"/>
          </a:xfrm>
        </p:spPr>
        <p:txBody>
          <a:bodyPr/>
          <a:lstStyle/>
          <a:p>
            <a:pPr marL="0" indent="0">
              <a:buFontTx/>
              <a:buNone/>
            </a:pPr>
            <a:r>
              <a:rPr lang="pl-PL" dirty="0" smtClean="0"/>
              <a:t>Te same trajektorie dla pierwszych 500 iteracji pokazują </a:t>
            </a:r>
            <a:r>
              <a:rPr lang="en-US" dirty="0" smtClean="0"/>
              <a:t>5 </a:t>
            </a:r>
            <a:r>
              <a:rPr lang="pl-PL" dirty="0" smtClean="0"/>
              <a:t>większych basenów atrakcji (</a:t>
            </a:r>
            <a:r>
              <a:rPr lang="pl-PL" dirty="0" err="1" smtClean="0"/>
              <a:t>kwazistabilnych</a:t>
            </a:r>
            <a:r>
              <a:rPr lang="pl-PL" dirty="0" smtClean="0"/>
              <a:t> obszarów aktywności) i szybkie przejścia pomiędzy nimi</a:t>
            </a:r>
            <a:r>
              <a:rPr lang="en-US" dirty="0" smtClean="0"/>
              <a:t>. </a:t>
            </a:r>
            <a:r>
              <a:rPr lang="pl-PL" dirty="0" smtClean="0"/>
              <a:t/>
            </a:r>
            <a:br>
              <a:rPr lang="pl-PL" dirty="0" smtClean="0"/>
            </a:br>
            <a:r>
              <a:rPr lang="pl-PL" dirty="0" smtClean="0"/>
              <a:t>Czemu odpowiadają te baseny?</a:t>
            </a:r>
            <a:endParaRPr lang="en-US" dirty="0" smtClean="0"/>
          </a:p>
        </p:txBody>
      </p:sp>
      <p:sp>
        <p:nvSpPr>
          <p:cNvPr id="72708" name="Symbol zastępczy zawartości 6"/>
          <p:cNvSpPr txBox="1">
            <a:spLocks/>
          </p:cNvSpPr>
          <p:nvPr/>
        </p:nvSpPr>
        <p:spPr bwMode="auto">
          <a:xfrm>
            <a:off x="785813" y="4567238"/>
            <a:ext cx="42656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a:spcBef>
                <a:spcPct val="20000"/>
              </a:spcBef>
              <a:buFont typeface="Arial" pitchFamily="34" charset="0"/>
              <a:buNone/>
            </a:pPr>
            <a:r>
              <a:rPr lang="pl-PL" sz="2000" dirty="0">
                <a:solidFill>
                  <a:srgbClr val="FFFFFF"/>
                </a:solidFill>
                <a:latin typeface="Calibri" pitchFamily="34" charset="0"/>
                <a:cs typeface="Calibri" pitchFamily="34" charset="0"/>
              </a:rPr>
              <a:t>Pokazujemy warstwie ortograficznej słowo </a:t>
            </a:r>
            <a:r>
              <a:rPr lang="en-US" sz="2000" dirty="0">
                <a:solidFill>
                  <a:srgbClr val="FFFFFF"/>
                </a:solidFill>
                <a:latin typeface="Calibri" pitchFamily="34" charset="0"/>
                <a:cs typeface="Calibri" pitchFamily="34" charset="0"/>
              </a:rPr>
              <a:t>“flag”, </a:t>
            </a:r>
            <a:r>
              <a:rPr lang="pl-PL" sz="2000" dirty="0">
                <a:solidFill>
                  <a:srgbClr val="FFFFFF"/>
                </a:solidFill>
                <a:latin typeface="Calibri" pitchFamily="34" charset="0"/>
                <a:cs typeface="Calibri" pitchFamily="34" charset="0"/>
              </a:rPr>
              <a:t>szum synaptyczny jest niewielki </a:t>
            </a:r>
            <a:r>
              <a:rPr lang="en-US" sz="2000" dirty="0">
                <a:solidFill>
                  <a:srgbClr val="FFFFFF"/>
                </a:solidFill>
                <a:latin typeface="Calibri" pitchFamily="34" charset="0"/>
                <a:cs typeface="Calibri" pitchFamily="34" charset="0"/>
              </a:rPr>
              <a:t>(</a:t>
            </a:r>
            <a:r>
              <a:rPr lang="en-US" sz="2000" dirty="0" err="1">
                <a:solidFill>
                  <a:srgbClr val="FFFFFF"/>
                </a:solidFill>
                <a:latin typeface="Calibri" pitchFamily="34" charset="0"/>
                <a:cs typeface="Calibri" pitchFamily="34" charset="0"/>
              </a:rPr>
              <a:t>var</a:t>
            </a:r>
            <a:r>
              <a:rPr lang="en-US" sz="2000" dirty="0">
                <a:solidFill>
                  <a:srgbClr val="FFFFFF"/>
                </a:solidFill>
                <a:latin typeface="Calibri" pitchFamily="34" charset="0"/>
                <a:cs typeface="Calibri" pitchFamily="34" charset="0"/>
              </a:rPr>
              <a:t>=0.02), </a:t>
            </a:r>
            <a:r>
              <a:rPr lang="pl-PL" sz="2000" dirty="0">
                <a:solidFill>
                  <a:srgbClr val="FFFFFF"/>
                </a:solidFill>
                <a:latin typeface="Calibri" pitchFamily="34" charset="0"/>
                <a:cs typeface="Calibri" pitchFamily="34" charset="0"/>
              </a:rPr>
              <a:t>sieć wpada w pierwszy basen atrakcji reprezentujący słowo „flag” a potem przechodzi do innych pojęć</a:t>
            </a:r>
            <a:r>
              <a:rPr lang="en-US" sz="2000" dirty="0">
                <a:solidFill>
                  <a:srgbClr val="FFFFFF"/>
                </a:solidFill>
                <a:latin typeface="Calibri" pitchFamily="34" charset="0"/>
                <a:cs typeface="Calibri" pitchFamily="34" charset="0"/>
              </a:rPr>
              <a:t>, </a:t>
            </a:r>
            <a:r>
              <a:rPr lang="pl-PL" sz="2000" dirty="0">
                <a:solidFill>
                  <a:srgbClr val="FFFFFF"/>
                </a:solidFill>
                <a:latin typeface="Calibri" pitchFamily="34" charset="0"/>
                <a:cs typeface="Calibri" pitchFamily="34" charset="0"/>
              </a:rPr>
              <a:t>symulując strumień myśli</a:t>
            </a:r>
            <a:r>
              <a:rPr lang="en-US" sz="2000" dirty="0">
                <a:solidFill>
                  <a:srgbClr val="FFFFFF"/>
                </a:solidFill>
                <a:latin typeface="Calibri" pitchFamily="34" charset="0"/>
                <a:cs typeface="Calibri" pitchFamily="34" charset="0"/>
              </a:rPr>
              <a:t>.</a:t>
            </a:r>
          </a:p>
        </p:txBody>
      </p:sp>
      <p:pic>
        <p:nvPicPr>
          <p:cNvPr id="111618" name="Picture 2"/>
          <p:cNvPicPr>
            <a:picLocks noChangeAspect="1" noChangeArrowheads="1"/>
          </p:cNvPicPr>
          <p:nvPr/>
        </p:nvPicPr>
        <p:blipFill>
          <a:blip r:embed="rId3"/>
          <a:srcRect/>
          <a:stretch>
            <a:fillRect/>
          </a:stretch>
        </p:blipFill>
        <p:spPr bwMode="auto">
          <a:xfrm>
            <a:off x="785813" y="1138238"/>
            <a:ext cx="3810000" cy="3257550"/>
          </a:xfrm>
          <a:prstGeom prst="rect">
            <a:avLst/>
          </a:prstGeom>
          <a:ln>
            <a:noFill/>
          </a:ln>
          <a:effectLst>
            <a:outerShdw blurRad="292100" dist="139700" dir="2700000" algn="tl" rotWithShape="0">
              <a:srgbClr val="333333">
                <a:alpha val="65000"/>
              </a:srgbClr>
            </a:outerShdw>
          </a:effectLst>
          <a:extLst/>
        </p:spPr>
      </p:pic>
      <p:pic>
        <p:nvPicPr>
          <p:cNvPr id="111619" name="Picture 3"/>
          <p:cNvPicPr>
            <a:picLocks noChangeAspect="1" noChangeArrowheads="1"/>
          </p:cNvPicPr>
          <p:nvPr/>
        </p:nvPicPr>
        <p:blipFill>
          <a:blip r:embed="rId4"/>
          <a:srcRect/>
          <a:stretch>
            <a:fillRect/>
          </a:stretch>
        </p:blipFill>
        <p:spPr bwMode="auto">
          <a:xfrm>
            <a:off x="5051425" y="1149350"/>
            <a:ext cx="3810000" cy="3257550"/>
          </a:xfrm>
          <a:prstGeom prst="rect">
            <a:avLst/>
          </a:prstGeom>
          <a:ln>
            <a:noFill/>
          </a:ln>
          <a:effectLst>
            <a:outerShdw blurRad="292100" dist="139700" dir="2700000" algn="tl" rotWithShape="0">
              <a:srgbClr val="333333">
                <a:alpha val="65000"/>
              </a:srgbClr>
            </a:outerShdw>
          </a:effectLst>
          <a:extLst/>
        </p:spPr>
      </p:pic>
      <p:pic>
        <p:nvPicPr>
          <p:cNvPr id="9" name="Picture 2"/>
          <p:cNvPicPr>
            <a:picLocks noChangeAspect="1" noChangeArrowheads="1"/>
          </p:cNvPicPr>
          <p:nvPr/>
        </p:nvPicPr>
        <p:blipFill>
          <a:blip r:embed="rId5"/>
          <a:srcRect/>
          <a:stretch>
            <a:fillRect/>
          </a:stretch>
        </p:blipFill>
        <p:spPr bwMode="auto">
          <a:xfrm>
            <a:off x="5051425" y="1128713"/>
            <a:ext cx="3810000" cy="32575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547688"/>
            <a:ext cx="6770687"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260350"/>
            <a:ext cx="677068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344488" y="5975350"/>
            <a:ext cx="8280400" cy="708025"/>
          </a:xfrm>
          <a:prstGeom prst="rect">
            <a:avLst/>
          </a:prstGeom>
          <a:noFill/>
        </p:spPr>
        <p:txBody>
          <a:bodyPr>
            <a:spAutoFit/>
          </a:bodyPr>
          <a:lstStyle/>
          <a:p>
            <a:pPr>
              <a:defRPr/>
            </a:pPr>
            <a:r>
              <a:rPr lang="pl-PL" sz="2000" dirty="0">
                <a:latin typeface="Calibri" pitchFamily="34" charset="0"/>
                <a:cs typeface="Calibri" pitchFamily="34" charset="0"/>
              </a:rPr>
              <a:t>„</a:t>
            </a:r>
            <a:r>
              <a:rPr lang="pl-PL" sz="2000" dirty="0" err="1">
                <a:latin typeface="Calibri" pitchFamily="34" charset="0"/>
                <a:cs typeface="Calibri" pitchFamily="34" charset="0"/>
              </a:rPr>
              <a:t>Deer</a:t>
            </a:r>
            <a:r>
              <a:rPr lang="pl-PL" sz="2000" dirty="0">
                <a:latin typeface="Calibri" pitchFamily="34" charset="0"/>
                <a:cs typeface="Calibri" pitchFamily="34" charset="0"/>
              </a:rPr>
              <a:t>” – trajektoria warstwy semantycznej wiele razy powraca do tego samego stanu, po czym wpada w całkiem odmienne stany. </a:t>
            </a:r>
            <a:endParaRPr lang="en-US" sz="2000" dirty="0">
              <a:latin typeface="Calibri" pitchFamily="34" charset="0"/>
              <a:cs typeface="Calibri" pitchFamily="34" charset="0"/>
            </a:endParaRPr>
          </a:p>
        </p:txBody>
      </p:sp>
    </p:spTree>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44488" y="5975350"/>
            <a:ext cx="8280400" cy="708025"/>
          </a:xfrm>
          <a:prstGeom prst="rect">
            <a:avLst/>
          </a:prstGeom>
          <a:noFill/>
        </p:spPr>
        <p:txBody>
          <a:bodyPr>
            <a:spAutoFit/>
          </a:bodyPr>
          <a:lstStyle/>
          <a:p>
            <a:pPr>
              <a:defRPr/>
            </a:pPr>
            <a:r>
              <a:rPr lang="pl-PL" sz="2000" dirty="0">
                <a:latin typeface="Calibri" pitchFamily="34" charset="0"/>
                <a:cs typeface="Calibri" pitchFamily="34" charset="0"/>
              </a:rPr>
              <a:t>„</a:t>
            </a:r>
            <a:r>
              <a:rPr lang="pl-PL" sz="2000" dirty="0" err="1">
                <a:latin typeface="Calibri" pitchFamily="34" charset="0"/>
                <a:cs typeface="Calibri" pitchFamily="34" charset="0"/>
              </a:rPr>
              <a:t>Gain</a:t>
            </a:r>
            <a:r>
              <a:rPr lang="pl-PL" sz="2000" dirty="0">
                <a:latin typeface="Calibri" pitchFamily="34" charset="0"/>
                <a:cs typeface="Calibri" pitchFamily="34" charset="0"/>
              </a:rPr>
              <a:t>” – trajektoria warstwy semantycznej rzadko powraca do podobnych stanów, jest mniej aktywnych obszarów niż dla słów konkretnych. </a:t>
            </a:r>
            <a:endParaRPr lang="en-US" sz="2000" dirty="0">
              <a:latin typeface="Calibri" pitchFamily="34" charset="0"/>
              <a:cs typeface="Calibri" pitchFamily="34" charset="0"/>
            </a:endParaRP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8913"/>
            <a:ext cx="677068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939800"/>
          </a:xfrm>
        </p:spPr>
        <p:txBody>
          <a:bodyPr/>
          <a:lstStyle/>
          <a:p>
            <a:pPr eaLnBrk="1" hangingPunct="1">
              <a:defRPr/>
            </a:pPr>
            <a:r>
              <a:rPr lang="pl-PL" dirty="0" smtClean="0">
                <a:effectLst>
                  <a:outerShdw blurRad="38100" dist="38100" dir="2700000" algn="tl">
                    <a:srgbClr val="000000">
                      <a:alpha val="43137"/>
                    </a:srgbClr>
                  </a:outerShdw>
                </a:effectLst>
              </a:rPr>
              <a:t>Nieco spekulacji</a:t>
            </a:r>
            <a:endParaRPr lang="en-US" dirty="0" smtClean="0">
              <a:effectLst>
                <a:outerShdw blurRad="38100" dist="38100" dir="2700000" algn="tl">
                  <a:srgbClr val="000000">
                    <a:alpha val="43137"/>
                  </a:srgbClr>
                </a:outerShdw>
              </a:effectLst>
            </a:endParaRPr>
          </a:p>
        </p:txBody>
      </p:sp>
      <p:sp>
        <p:nvSpPr>
          <p:cNvPr id="80899" name="Symbol zastępczy zawartości 6"/>
          <p:cNvSpPr txBox="1">
            <a:spLocks/>
          </p:cNvSpPr>
          <p:nvPr/>
        </p:nvSpPr>
        <p:spPr bwMode="auto">
          <a:xfrm>
            <a:off x="611560" y="1196975"/>
            <a:ext cx="837051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400">
                <a:solidFill>
                  <a:schemeClr val="bg1"/>
                </a:solidFill>
                <a:latin typeface="Arial Unicode MS" pitchFamily="34" charset="-128"/>
                <a:cs typeface="Arial" pitchFamily="34" charset="0"/>
              </a:defRPr>
            </a:lvl1pPr>
            <a:lvl2pPr marL="742950" indent="-285750" eaLnBrk="0" hangingPunct="0">
              <a:defRPr sz="4400">
                <a:solidFill>
                  <a:schemeClr val="bg1"/>
                </a:solidFill>
                <a:latin typeface="Arial Unicode MS" pitchFamily="34" charset="-128"/>
                <a:cs typeface="Arial" pitchFamily="34" charset="0"/>
              </a:defRPr>
            </a:lvl2pPr>
            <a:lvl3pPr marL="1143000" indent="-228600" eaLnBrk="0" hangingPunct="0">
              <a:defRPr sz="4400">
                <a:solidFill>
                  <a:schemeClr val="bg1"/>
                </a:solidFill>
                <a:latin typeface="Arial Unicode MS" pitchFamily="34" charset="-128"/>
                <a:cs typeface="Arial" pitchFamily="34" charset="0"/>
              </a:defRPr>
            </a:lvl3pPr>
            <a:lvl4pPr marL="1600200" indent="-228600" eaLnBrk="0" hangingPunct="0">
              <a:defRPr sz="4400">
                <a:solidFill>
                  <a:schemeClr val="bg1"/>
                </a:solidFill>
                <a:latin typeface="Arial Unicode MS" pitchFamily="34" charset="-128"/>
                <a:cs typeface="Arial" pitchFamily="34" charset="0"/>
              </a:defRPr>
            </a:lvl4pPr>
            <a:lvl5pPr marL="2057400" indent="-228600" eaLnBrk="0" hangingPunct="0">
              <a:defRPr sz="4400">
                <a:solidFill>
                  <a:schemeClr val="bg1"/>
                </a:solidFill>
                <a:latin typeface="Arial Unicode MS" pitchFamily="34" charset="-128"/>
                <a:cs typeface="Arial" pitchFamily="34" charset="0"/>
              </a:defRPr>
            </a:lvl5pPr>
            <a:lvl6pPr marL="2514600" indent="-228600" eaLnBrk="0" fontAlgn="base" hangingPunct="0">
              <a:spcBef>
                <a:spcPct val="0"/>
              </a:spcBef>
              <a:spcAft>
                <a:spcPct val="0"/>
              </a:spcAft>
              <a:defRPr sz="4400">
                <a:solidFill>
                  <a:schemeClr val="bg1"/>
                </a:solidFill>
                <a:latin typeface="Arial Unicode MS" pitchFamily="34" charset="-128"/>
                <a:cs typeface="Arial" pitchFamily="34" charset="0"/>
              </a:defRPr>
            </a:lvl6pPr>
            <a:lvl7pPr marL="2971800" indent="-228600" eaLnBrk="0" fontAlgn="base" hangingPunct="0">
              <a:spcBef>
                <a:spcPct val="0"/>
              </a:spcBef>
              <a:spcAft>
                <a:spcPct val="0"/>
              </a:spcAft>
              <a:defRPr sz="4400">
                <a:solidFill>
                  <a:schemeClr val="bg1"/>
                </a:solidFill>
                <a:latin typeface="Arial Unicode MS" pitchFamily="34" charset="-128"/>
                <a:cs typeface="Arial" pitchFamily="34" charset="0"/>
              </a:defRPr>
            </a:lvl7pPr>
            <a:lvl8pPr marL="3429000" indent="-228600" eaLnBrk="0" fontAlgn="base" hangingPunct="0">
              <a:spcBef>
                <a:spcPct val="0"/>
              </a:spcBef>
              <a:spcAft>
                <a:spcPct val="0"/>
              </a:spcAft>
              <a:defRPr sz="4400">
                <a:solidFill>
                  <a:schemeClr val="bg1"/>
                </a:solidFill>
                <a:latin typeface="Arial Unicode MS" pitchFamily="34" charset="-128"/>
                <a:cs typeface="Arial" pitchFamily="34" charset="0"/>
              </a:defRPr>
            </a:lvl8pPr>
            <a:lvl9pPr marL="3886200" indent="-228600" eaLnBrk="0" fontAlgn="base" hangingPunct="0">
              <a:spcBef>
                <a:spcPct val="0"/>
              </a:spcBef>
              <a:spcAft>
                <a:spcPct val="0"/>
              </a:spcAft>
              <a:defRPr sz="4400">
                <a:solidFill>
                  <a:schemeClr val="bg1"/>
                </a:solidFill>
                <a:latin typeface="Arial Unicode MS" pitchFamily="34" charset="-128"/>
                <a:cs typeface="Arial" pitchFamily="34" charset="0"/>
              </a:defRPr>
            </a:lvl9pPr>
          </a:lstStyle>
          <a:p>
            <a:pPr>
              <a:spcBef>
                <a:spcPct val="20000"/>
              </a:spcBef>
              <a:buFont typeface="Arial" pitchFamily="34" charset="0"/>
              <a:buChar char="•"/>
            </a:pPr>
            <a:r>
              <a:rPr lang="pl-PL" sz="2000" dirty="0">
                <a:solidFill>
                  <a:srgbClr val="FFFFFF"/>
                </a:solidFill>
                <a:latin typeface="Calibri" pitchFamily="34" charset="0"/>
                <a:cs typeface="Calibri" pitchFamily="34" charset="0"/>
              </a:rPr>
              <a:t>Słowa abstrakcyjne mają mniej cech, prostsze reprezentacje (pobudzenia mózgu), krótsze trajektorie (=szybsze czasy reakcji i skojarzeń) w porównaniu ze słowami konkretnymi (dzięki czemu można szybciej myśleć, energia nie marnuje się na aktywacje obszarów zmysłowych).</a:t>
            </a:r>
          </a:p>
          <a:p>
            <a:pPr>
              <a:spcBef>
                <a:spcPct val="20000"/>
              </a:spcBef>
              <a:buFont typeface="Arial" pitchFamily="34" charset="0"/>
              <a:buChar char="•"/>
            </a:pPr>
            <a:r>
              <a:rPr lang="pl-PL" sz="2000" dirty="0">
                <a:solidFill>
                  <a:srgbClr val="FFFFFF"/>
                </a:solidFill>
                <a:latin typeface="Calibri" pitchFamily="34" charset="0"/>
                <a:cs typeface="Calibri" pitchFamily="34" charset="0"/>
              </a:rPr>
              <a:t>Reprezentacje semantyczne dla par słów są zwykle dość podobne do siebie, ale w sieci neuronowej tworzą się łatwo fałszywe stany pamięci  złożone z silnie lokalnie sprzężonych fragmentów sieci. </a:t>
            </a:r>
          </a:p>
          <a:p>
            <a:pPr>
              <a:spcBef>
                <a:spcPct val="20000"/>
              </a:spcBef>
              <a:buFont typeface="Arial" pitchFamily="34" charset="0"/>
              <a:buChar char="•"/>
            </a:pPr>
            <a:r>
              <a:rPr lang="pl-PL" sz="2000" dirty="0">
                <a:solidFill>
                  <a:srgbClr val="FFFFFF"/>
                </a:solidFill>
                <a:latin typeface="Calibri" pitchFamily="34" charset="0"/>
                <a:cs typeface="Calibri" pitchFamily="34" charset="0"/>
              </a:rPr>
              <a:t>Do niektóre basenów atrakcji trudno jest dotrzeć, prowadzą do nich chaotyczne trajektorie; nie można wejścia dwa razy do tego samego strumienia … torowanie i szum na to nie pozwolą.</a:t>
            </a:r>
            <a:endParaRPr lang="en-US" sz="2000" dirty="0">
              <a:solidFill>
                <a:srgbClr val="FFFFFF"/>
              </a:solidFill>
              <a:latin typeface="Calibri" pitchFamily="34" charset="0"/>
              <a:cs typeface="Calibri" pitchFamily="34" charset="0"/>
            </a:endParaRPr>
          </a:p>
          <a:p>
            <a:pPr>
              <a:spcBef>
                <a:spcPct val="20000"/>
              </a:spcBef>
              <a:buFont typeface="Arial" pitchFamily="34" charset="0"/>
              <a:buChar char="•"/>
            </a:pPr>
            <a:r>
              <a:rPr lang="pl-PL" sz="2000" dirty="0">
                <a:solidFill>
                  <a:srgbClr val="FFFFFF"/>
                </a:solidFill>
                <a:latin typeface="Calibri" pitchFamily="34" charset="0"/>
                <a:cs typeface="Calibri" pitchFamily="34" charset="0"/>
              </a:rPr>
              <a:t>Stany, które się tworzą w wyniku spontanicznych skojarzeń po pokazaniu pierwszego wyrazu mogą być fantazjami lub realnymi pojęciami.</a:t>
            </a:r>
          </a:p>
          <a:p>
            <a:pPr>
              <a:spcBef>
                <a:spcPct val="20000"/>
              </a:spcBef>
              <a:buFont typeface="Arial" pitchFamily="34" charset="0"/>
              <a:buChar char="•"/>
            </a:pPr>
            <a:r>
              <a:rPr lang="pl-PL" sz="2000" dirty="0">
                <a:solidFill>
                  <a:srgbClr val="FFFFFF"/>
                </a:solidFill>
                <a:latin typeface="Calibri" pitchFamily="34" charset="0"/>
                <a:cs typeface="Calibri" pitchFamily="34" charset="0"/>
              </a:rPr>
              <a:t>W wyniku </a:t>
            </a:r>
            <a:r>
              <a:rPr lang="pl-PL" sz="2000" dirty="0" smtClean="0">
                <a:solidFill>
                  <a:srgbClr val="FFFFFF"/>
                </a:solidFill>
                <a:latin typeface="Calibri" pitchFamily="34" charset="0"/>
                <a:cs typeface="Calibri" pitchFamily="34" charset="0"/>
              </a:rPr>
              <a:t>zmęczenia (</a:t>
            </a:r>
            <a:r>
              <a:rPr lang="pl-PL" sz="2000" dirty="0">
                <a:solidFill>
                  <a:srgbClr val="FFFFFF"/>
                </a:solidFill>
                <a:latin typeface="Calibri" pitchFamily="34" charset="0"/>
                <a:cs typeface="Calibri" pitchFamily="34" charset="0"/>
              </a:rPr>
              <a:t>akomodacji) neuronów system skacze do skojarzonych pojęć wykorzystując słabo aktywne neurony; zbyt długie myślenie o tym samym powoduje pojawienie się zupełnie odmiennych myśli, pewne stany mózgu stają się niedostępne (czas na relaks …). </a:t>
            </a:r>
          </a:p>
        </p:txBody>
      </p:sp>
      <p:pic>
        <p:nvPicPr>
          <p:cNvPr id="809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338" y="92075"/>
            <a:ext cx="11049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p:spPr>
        <p:txBody>
          <a:bodyPr/>
          <a:lstStyle/>
          <a:p>
            <a:pPr>
              <a:defRPr/>
            </a:pPr>
            <a:r>
              <a:rPr lang="pl-PL" dirty="0" smtClean="0">
                <a:latin typeface="Arial Unicode MS" pitchFamily="34" charset="-128"/>
              </a:rPr>
              <a:t>Szczegółowy model</a:t>
            </a:r>
          </a:p>
        </p:txBody>
      </p:sp>
      <p:sp>
        <p:nvSpPr>
          <p:cNvPr id="81923" name="Rectangle 3"/>
          <p:cNvSpPr>
            <a:spLocks noGrp="1" noChangeArrowheads="1"/>
          </p:cNvSpPr>
          <p:nvPr>
            <p:ph idx="1"/>
          </p:nvPr>
        </p:nvSpPr>
        <p:spPr>
          <a:xfrm>
            <a:off x="336550" y="704850"/>
            <a:ext cx="2730500" cy="6005513"/>
          </a:xfrm>
        </p:spPr>
        <p:txBody>
          <a:bodyPr/>
          <a:lstStyle/>
          <a:p>
            <a:pPr marL="0" indent="0">
              <a:buFontTx/>
              <a:buNone/>
            </a:pPr>
            <a:r>
              <a:rPr lang="en-US" dirty="0" err="1" smtClean="0"/>
              <a:t>Garagnani</a:t>
            </a:r>
            <a:r>
              <a:rPr lang="pl-PL" dirty="0" smtClean="0"/>
              <a:t> et al</a:t>
            </a:r>
            <a:r>
              <a:rPr lang="en-US" dirty="0" smtClean="0"/>
              <a:t>. Recruitment and consolidation of cell assemblies for words by way of </a:t>
            </a:r>
            <a:r>
              <a:rPr lang="en-US" dirty="0" err="1" smtClean="0"/>
              <a:t>Hebbian</a:t>
            </a:r>
            <a:r>
              <a:rPr lang="en-US" dirty="0" smtClean="0"/>
              <a:t> learning and competition in a multi-layer neural network</a:t>
            </a:r>
            <a:r>
              <a:rPr lang="pl-PL" dirty="0" smtClean="0"/>
              <a:t>. </a:t>
            </a:r>
            <a:br>
              <a:rPr lang="pl-PL" dirty="0" smtClean="0"/>
            </a:br>
            <a:r>
              <a:rPr lang="en-US" dirty="0" smtClean="0"/>
              <a:t>Cognitive Comp</a:t>
            </a:r>
            <a:r>
              <a:rPr lang="pl-PL" dirty="0" smtClean="0"/>
              <a:t>.</a:t>
            </a:r>
            <a:r>
              <a:rPr lang="en-US" dirty="0" smtClean="0"/>
              <a:t> 1(2), 160-176</a:t>
            </a:r>
            <a:r>
              <a:rPr lang="pl-PL" dirty="0" smtClean="0"/>
              <a:t>, </a:t>
            </a:r>
            <a:r>
              <a:rPr lang="en-US" dirty="0" smtClean="0"/>
              <a:t>2009</a:t>
            </a:r>
            <a:r>
              <a:rPr lang="pl-PL" dirty="0" smtClean="0"/>
              <a:t>. </a:t>
            </a:r>
          </a:p>
          <a:p>
            <a:pPr marL="0" indent="0">
              <a:buFontTx/>
              <a:buNone/>
            </a:pPr>
            <a:r>
              <a:rPr lang="pl-PL" dirty="0" smtClean="0"/>
              <a:t>Pierwotna kora słuchowa </a:t>
            </a:r>
            <a:r>
              <a:rPr lang="en-US" dirty="0" smtClean="0"/>
              <a:t>(A1), </a:t>
            </a:r>
            <a:r>
              <a:rPr lang="pl-PL" dirty="0" smtClean="0"/>
              <a:t>pas słuchowy</a:t>
            </a:r>
            <a:r>
              <a:rPr lang="en-US" dirty="0" smtClean="0"/>
              <a:t> (AB)</a:t>
            </a:r>
            <a:r>
              <a:rPr lang="pl-PL" dirty="0" smtClean="0"/>
              <a:t>, pas rozszerzony </a:t>
            </a:r>
            <a:r>
              <a:rPr lang="en-US" dirty="0" smtClean="0"/>
              <a:t>(PB</a:t>
            </a:r>
            <a:r>
              <a:rPr lang="pl-PL" dirty="0" smtClean="0"/>
              <a:t>,  obszar </a:t>
            </a:r>
            <a:r>
              <a:rPr lang="en-US" dirty="0" err="1" smtClean="0"/>
              <a:t>Werni</a:t>
            </a:r>
            <a:r>
              <a:rPr lang="pl-PL" dirty="0" smtClean="0"/>
              <a:t>c</a:t>
            </a:r>
            <a:r>
              <a:rPr lang="en-US" dirty="0" smtClean="0"/>
              <a:t>k</a:t>
            </a:r>
            <a:r>
              <a:rPr lang="pl-PL" dirty="0" smtClean="0"/>
              <a:t>i</a:t>
            </a:r>
            <a:r>
              <a:rPr lang="en-US" dirty="0" smtClean="0"/>
              <a:t>e</a:t>
            </a:r>
            <a:r>
              <a:rPr lang="pl-PL" dirty="0" smtClean="0"/>
              <a:t>go</a:t>
            </a:r>
            <a:r>
              <a:rPr lang="en-US" dirty="0" smtClean="0"/>
              <a:t>), </a:t>
            </a:r>
            <a:r>
              <a:rPr lang="pl-PL" dirty="0" err="1" smtClean="0"/>
              <a:t>boczno</a:t>
            </a:r>
            <a:r>
              <a:rPr lang="pl-PL" dirty="0" smtClean="0"/>
              <a:t>- brzuszna kora przed- czołowa </a:t>
            </a:r>
            <a:r>
              <a:rPr lang="en-US" dirty="0" smtClean="0"/>
              <a:t>(PF) </a:t>
            </a:r>
            <a:r>
              <a:rPr lang="pl-PL" dirty="0" smtClean="0"/>
              <a:t>i przed- ruchowa </a:t>
            </a:r>
            <a:r>
              <a:rPr lang="en-US" dirty="0" smtClean="0"/>
              <a:t>(PM</a:t>
            </a:r>
            <a:r>
              <a:rPr lang="pl-PL" dirty="0" smtClean="0"/>
              <a:t>, </a:t>
            </a:r>
            <a:r>
              <a:rPr lang="en-US" dirty="0" err="1" smtClean="0"/>
              <a:t>Broca</a:t>
            </a:r>
            <a:r>
              <a:rPr lang="en-US" dirty="0" smtClean="0"/>
              <a:t>)</a:t>
            </a:r>
            <a:r>
              <a:rPr lang="pl-PL" dirty="0" smtClean="0"/>
              <a:t>, kora ruchowa </a:t>
            </a:r>
            <a:r>
              <a:rPr lang="en-US" dirty="0" smtClean="0"/>
              <a:t>(M1).</a:t>
            </a:r>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828675"/>
            <a:ext cx="607695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pl-PL" dirty="0" smtClean="0">
                <a:latin typeface="Arial Unicode MS" pitchFamily="34" charset="-128"/>
              </a:rPr>
              <a:t>Konkluzje </a:t>
            </a:r>
            <a:r>
              <a:rPr lang="en-US" dirty="0" err="1" smtClean="0">
                <a:latin typeface="Arial Unicode MS" pitchFamily="34" charset="-128"/>
              </a:rPr>
              <a:t>Garagnani</a:t>
            </a:r>
            <a:r>
              <a:rPr lang="en-US" dirty="0" smtClean="0">
                <a:latin typeface="Arial Unicode MS" pitchFamily="34" charset="-128"/>
              </a:rPr>
              <a:t> </a:t>
            </a:r>
            <a:r>
              <a:rPr lang="pl-PL" dirty="0" smtClean="0">
                <a:latin typeface="Arial Unicode MS" pitchFamily="34" charset="-128"/>
              </a:rPr>
              <a:t>i </a:t>
            </a:r>
            <a:r>
              <a:rPr lang="pl-PL" dirty="0" err="1" smtClean="0">
                <a:latin typeface="Arial Unicode MS" pitchFamily="34" charset="-128"/>
              </a:rPr>
              <a:t>inn</a:t>
            </a:r>
            <a:r>
              <a:rPr lang="en-US" dirty="0" smtClean="0">
                <a:latin typeface="Arial Unicode MS" pitchFamily="34" charset="-128"/>
              </a:rPr>
              <a:t>. </a:t>
            </a:r>
            <a:endParaRPr lang="pl-PL" dirty="0" smtClean="0">
              <a:latin typeface="Arial Unicode MS" pitchFamily="34" charset="-128"/>
            </a:endParaRPr>
          </a:p>
        </p:txBody>
      </p:sp>
      <p:sp>
        <p:nvSpPr>
          <p:cNvPr id="77827" name="Rectangle 3"/>
          <p:cNvSpPr>
            <a:spLocks noGrp="1" noChangeArrowheads="1"/>
          </p:cNvSpPr>
          <p:nvPr>
            <p:ph idx="1"/>
          </p:nvPr>
        </p:nvSpPr>
        <p:spPr>
          <a:xfrm>
            <a:off x="336550" y="1052513"/>
            <a:ext cx="8807450" cy="5400675"/>
          </a:xfrm>
        </p:spPr>
        <p:txBody>
          <a:bodyPr/>
          <a:lstStyle/>
          <a:p>
            <a:pPr>
              <a:spcBef>
                <a:spcPts val="0"/>
              </a:spcBef>
              <a:spcAft>
                <a:spcPts val="1200"/>
              </a:spcAft>
              <a:defRPr/>
            </a:pPr>
            <a:endParaRPr lang="pl-PL" dirty="0" smtClean="0"/>
          </a:p>
          <a:p>
            <a:pPr>
              <a:spcBef>
                <a:spcPts val="0"/>
              </a:spcBef>
              <a:spcAft>
                <a:spcPts val="1200"/>
              </a:spcAft>
              <a:defRPr/>
            </a:pPr>
            <a:r>
              <a:rPr lang="pl-PL" dirty="0" smtClean="0"/>
              <a:t>Słowa, podobnie jak inne pojęcia przydatne w procesach poznawczych </a:t>
            </a:r>
            <a:r>
              <a:rPr lang="en-US" dirty="0" smtClean="0"/>
              <a:t>(</a:t>
            </a:r>
            <a:r>
              <a:rPr lang="pl-PL" dirty="0" smtClean="0"/>
              <a:t>twarze, obiekty</a:t>
            </a:r>
            <a:r>
              <a:rPr lang="en-US" dirty="0" smtClean="0"/>
              <a:t>), </a:t>
            </a:r>
            <a:r>
              <a:rPr lang="pl-PL" dirty="0" smtClean="0"/>
              <a:t>reprezentowane są w anatomicznie rozproszonych pętlach łączących obszary zmysłowe i ruchowe (</a:t>
            </a:r>
            <a:r>
              <a:rPr lang="pl-PL" dirty="0" err="1" smtClean="0"/>
              <a:t>action-perception</a:t>
            </a:r>
            <a:r>
              <a:rPr lang="pl-PL" dirty="0" smtClean="0"/>
              <a:t> </a:t>
            </a:r>
            <a:r>
              <a:rPr lang="pl-PL" dirty="0" err="1" smtClean="0"/>
              <a:t>circuits</a:t>
            </a:r>
            <a:r>
              <a:rPr lang="pl-PL" dirty="0" smtClean="0"/>
              <a:t>).</a:t>
            </a:r>
          </a:p>
          <a:p>
            <a:pPr>
              <a:spcBef>
                <a:spcPts val="0"/>
              </a:spcBef>
              <a:spcAft>
                <a:spcPts val="1200"/>
              </a:spcAft>
              <a:defRPr/>
            </a:pPr>
            <a:r>
              <a:rPr lang="pl-PL" dirty="0" smtClean="0"/>
              <a:t>Takie funkcjonalne obszary pojawiają się w mózgu spontanicznie w rezultacie plastyczności neuronów (procesów uczenia się). Model wyjaśnia i przewiduje powstawania leksykalnych reprezentacji składających się z silnie sprzężonych, anatomicznie rozróżnialnych pętli korowych w licznych obszarach mózgu, pozwalając na niezależną aktywację kilku pojęć jednocześnie. </a:t>
            </a:r>
          </a:p>
          <a:p>
            <a:pPr>
              <a:spcBef>
                <a:spcPts val="0"/>
              </a:spcBef>
              <a:spcAft>
                <a:spcPts val="1200"/>
              </a:spcAft>
              <a:defRPr/>
            </a:pPr>
            <a:r>
              <a:rPr lang="pl-PL" dirty="0" smtClean="0"/>
              <a:t>Symulacje pozwalają zrozumieć dlaczego i gdzie takie reprezentacje powstają, przewidując sposób rozchodzenia się aktywacji w dużych </a:t>
            </a:r>
            <a:br>
              <a:rPr lang="pl-PL" dirty="0" smtClean="0"/>
            </a:br>
            <a:r>
              <a:rPr lang="pl-PL" dirty="0" smtClean="0"/>
              <a:t>rozproszonych obszarach mózgu, pozwalając na </a:t>
            </a:r>
            <a:br>
              <a:rPr lang="pl-PL" dirty="0" smtClean="0"/>
            </a:br>
            <a:r>
              <a:rPr lang="pl-PL" dirty="0" smtClean="0"/>
              <a:t>zrozumienie rezultatów obserwacji, otwierając </a:t>
            </a:r>
            <a:br>
              <a:rPr lang="pl-PL" dirty="0" smtClean="0"/>
            </a:br>
            <a:r>
              <a:rPr lang="pl-PL" dirty="0" smtClean="0"/>
              <a:t>drogę do badań nad neurofizjologią pojęć i pamięci. </a:t>
            </a:r>
          </a:p>
          <a:p>
            <a:pPr marL="0" indent="0">
              <a:spcBef>
                <a:spcPts val="0"/>
              </a:spcBef>
              <a:spcAft>
                <a:spcPts val="1200"/>
              </a:spcAft>
              <a:buFontTx/>
              <a:buNone/>
              <a:defRPr/>
            </a:pPr>
            <a:r>
              <a:rPr lang="pl-PL" dirty="0" smtClean="0"/>
              <a:t>Model wektorowy NLP = transformacja aktywacji ROI. </a:t>
            </a:r>
          </a:p>
        </p:txBody>
      </p:sp>
      <p:pic>
        <p:nvPicPr>
          <p:cNvPr id="829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4724400"/>
            <a:ext cx="23812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ctrTitle"/>
          </p:nvPr>
        </p:nvSpPr>
        <p:spPr>
          <a:xfrm>
            <a:off x="1331913" y="260350"/>
            <a:ext cx="5472112" cy="720725"/>
          </a:xfrm>
          <a:effectLst>
            <a:outerShdw dist="35921" dir="2700000" algn="ctr" rotWithShape="0">
              <a:schemeClr val="bg2"/>
            </a:outerShdw>
          </a:effectLst>
        </p:spPr>
        <p:txBody>
          <a:bodyPr/>
          <a:lstStyle/>
          <a:p>
            <a:pPr>
              <a:defRPr/>
            </a:pPr>
            <a:r>
              <a:rPr lang="pl-PL" dirty="0" smtClean="0"/>
              <a:t>Konkluzje ogólne</a:t>
            </a:r>
            <a:endParaRPr lang="en-US" dirty="0"/>
          </a:p>
        </p:txBody>
      </p:sp>
      <p:sp>
        <p:nvSpPr>
          <p:cNvPr id="83971" name="Rectangle 3"/>
          <p:cNvSpPr>
            <a:spLocks noGrp="1" noChangeArrowheads="1"/>
          </p:cNvSpPr>
          <p:nvPr>
            <p:ph type="subTitle" idx="1"/>
          </p:nvPr>
        </p:nvSpPr>
        <p:spPr>
          <a:xfrm>
            <a:off x="468313" y="1052513"/>
            <a:ext cx="8496300" cy="5616575"/>
          </a:xfrm>
        </p:spPr>
        <p:txBody>
          <a:bodyPr/>
          <a:lstStyle/>
          <a:p>
            <a:pPr algn="l">
              <a:spcBef>
                <a:spcPct val="0"/>
              </a:spcBef>
              <a:spcAft>
                <a:spcPts val="1200"/>
              </a:spcAft>
            </a:pPr>
            <a:r>
              <a:rPr lang="pl-PL" dirty="0" smtClean="0"/>
              <a:t>Eksperymenty i modele teoretyczne coraz lepiej pokazują jak </a:t>
            </a:r>
            <a:br>
              <a:rPr lang="pl-PL" dirty="0" smtClean="0"/>
            </a:br>
            <a:r>
              <a:rPr lang="pl-PL" dirty="0" smtClean="0"/>
              <a:t>należy rozumieć procesy poznawcze, jedynie przez prawidłową</a:t>
            </a:r>
            <a:br>
              <a:rPr lang="pl-PL" dirty="0" smtClean="0"/>
            </a:br>
            <a:r>
              <a:rPr lang="pl-PL" dirty="0" smtClean="0"/>
              <a:t>aproksymację tych procesów możemy stworzyć ich dobry opis.</a:t>
            </a:r>
          </a:p>
          <a:p>
            <a:pPr algn="l">
              <a:spcBef>
                <a:spcPct val="0"/>
              </a:spcBef>
              <a:spcAft>
                <a:spcPts val="1200"/>
              </a:spcAft>
            </a:pPr>
            <a:r>
              <a:rPr lang="pl-PL" dirty="0" smtClean="0"/>
              <a:t>Trzeba powiązać teorie filozoficzne, lingwistyczne, NLP z </a:t>
            </a:r>
            <a:br>
              <a:rPr lang="pl-PL" dirty="0" smtClean="0"/>
            </a:br>
            <a:r>
              <a:rPr lang="pl-PL" dirty="0" smtClean="0"/>
              <a:t>procesami </a:t>
            </a:r>
            <a:r>
              <a:rPr lang="pl-PL" dirty="0" err="1" smtClean="0"/>
              <a:t>neurokognitywnymi</a:t>
            </a:r>
            <a:r>
              <a:rPr lang="pl-PL" dirty="0" smtClean="0"/>
              <a:t> opisywanymi w uproszczony sposób; </a:t>
            </a:r>
            <a:br>
              <a:rPr lang="pl-PL" dirty="0" smtClean="0"/>
            </a:br>
            <a:r>
              <a:rPr lang="en-US" dirty="0" smtClean="0"/>
              <a:t>Sydney Lamb, Rice </a:t>
            </a:r>
            <a:r>
              <a:rPr lang="en-US" dirty="0" err="1" smtClean="0"/>
              <a:t>Univ</a:t>
            </a:r>
            <a:r>
              <a:rPr lang="en-US" dirty="0" smtClean="0"/>
              <a:t>, </a:t>
            </a:r>
            <a:r>
              <a:rPr lang="pl-PL" dirty="0" smtClean="0"/>
              <a:t>napisał „</a:t>
            </a:r>
            <a:r>
              <a:rPr lang="pl-PL" dirty="0" err="1" smtClean="0"/>
              <a:t>Pathways</a:t>
            </a:r>
            <a:r>
              <a:rPr lang="pl-PL" dirty="0" smtClean="0"/>
              <a:t> of the </a:t>
            </a:r>
            <a:r>
              <a:rPr lang="pl-PL" dirty="0" err="1" smtClean="0"/>
              <a:t>brain</a:t>
            </a:r>
            <a:r>
              <a:rPr lang="pl-PL" dirty="0" smtClean="0"/>
              <a:t>”, zbyt trudne?</a:t>
            </a:r>
            <a:r>
              <a:rPr lang="en-US" dirty="0" smtClean="0"/>
              <a:t> </a:t>
            </a:r>
          </a:p>
          <a:p>
            <a:pPr algn="l">
              <a:spcBef>
                <a:spcPct val="0"/>
              </a:spcBef>
              <a:spcAft>
                <a:spcPts val="1200"/>
              </a:spcAft>
            </a:pPr>
            <a:endParaRPr lang="en-US" sz="1000" dirty="0" smtClean="0"/>
          </a:p>
          <a:p>
            <a:pPr algn="l">
              <a:spcBef>
                <a:spcPct val="0"/>
              </a:spcBef>
              <a:spcAft>
                <a:spcPts val="1200"/>
              </a:spcAft>
            </a:pPr>
            <a:r>
              <a:rPr lang="pl-PL" dirty="0" smtClean="0"/>
              <a:t>Transformacje pomiędzy bazami definiującymi wektory pojęć za pomocą </a:t>
            </a:r>
            <a:br>
              <a:rPr lang="pl-PL" dirty="0" smtClean="0"/>
            </a:br>
            <a:r>
              <a:rPr lang="pl-PL" dirty="0" smtClean="0"/>
              <a:t>korelacji między słowami i za pomocą aktywacji obszarów mózgu (</a:t>
            </a:r>
            <a:r>
              <a:rPr lang="pl-PL" dirty="0" err="1" smtClean="0"/>
              <a:t>kontektomu</a:t>
            </a:r>
            <a:r>
              <a:rPr lang="pl-PL" dirty="0" smtClean="0"/>
              <a:t>) pozwolą lepiej zrozumieć sens tych aktywacji, sens samych pojęć jak i przybliżeń typu model wektorowy, ontologie, sieci semantyczne. </a:t>
            </a:r>
          </a:p>
          <a:p>
            <a:pPr algn="l">
              <a:spcBef>
                <a:spcPct val="0"/>
              </a:spcBef>
              <a:spcAft>
                <a:spcPts val="1200"/>
              </a:spcAft>
            </a:pPr>
            <a:r>
              <a:rPr lang="pl-PL" dirty="0" smtClean="0"/>
              <a:t>Dynamika aktywacji pojęć opisywana przez modele neuronowe wyjaśnia sporo zagadek związanych z procesami myślenia: intuicję, wgląd, kreatywność, dysleksje i inne problemy związane z czytaniem i rozumieniem, autyzm. </a:t>
            </a:r>
          </a:p>
          <a:p>
            <a:pPr algn="l">
              <a:spcBef>
                <a:spcPct val="0"/>
              </a:spcBef>
              <a:spcAft>
                <a:spcPts val="1200"/>
              </a:spcAft>
            </a:pPr>
            <a:r>
              <a:rPr lang="pl-PL" dirty="0" smtClean="0"/>
              <a:t>Pracujemy nad licznymi aplikacjami NLP w medycynie, psychiatrii, organizacji informacji, kreatywności, rozumienia neologizmów i innych obszarach. </a:t>
            </a:r>
          </a:p>
        </p:txBody>
      </p:sp>
      <p:pic>
        <p:nvPicPr>
          <p:cNvPr id="839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2357438"/>
            <a:ext cx="952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975" y="0"/>
            <a:ext cx="18510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333375"/>
            <a:ext cx="7793037" cy="685800"/>
          </a:xfrm>
          <a:effectLst/>
        </p:spPr>
        <p:txBody>
          <a:bodyPr/>
          <a:lstStyle/>
          <a:p>
            <a:pPr eaLnBrk="1" hangingPunct="1">
              <a:defRPr/>
            </a:pPr>
            <a:r>
              <a:rPr lang="en-US" smtClean="0">
                <a:latin typeface="Arial Unicode MS" pitchFamily="34" charset="-128"/>
              </a:rPr>
              <a:t>Happiness is a warm gun</a:t>
            </a:r>
            <a:endParaRPr lang="pl-PL" dirty="0" smtClean="0">
              <a:latin typeface="Arial Unicode MS" pitchFamily="34" charset="-128"/>
            </a:endParaRPr>
          </a:p>
        </p:txBody>
      </p:sp>
      <p:sp>
        <p:nvSpPr>
          <p:cNvPr id="13315" name="Rectangle 3"/>
          <p:cNvSpPr>
            <a:spLocks noChangeArrowheads="1"/>
          </p:cNvSpPr>
          <p:nvPr/>
        </p:nvSpPr>
        <p:spPr bwMode="auto">
          <a:xfrm>
            <a:off x="611188" y="1190625"/>
            <a:ext cx="8280400" cy="137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buSzPct val="115000"/>
              <a:defRPr/>
            </a:pPr>
            <a:r>
              <a:rPr lang="pl-PL" sz="2000" dirty="0" smtClean="0">
                <a:solidFill>
                  <a:srgbClr val="FFFFFF"/>
                </a:solidFill>
                <a:latin typeface="Calibri" pitchFamily="34" charset="0"/>
                <a:cs typeface="Calibri" pitchFamily="34" charset="0"/>
              </a:rPr>
              <a:t>Pewnego kwietniowego ranka zbudziłem się z wyraźną świadomością, że zrozumiałem o co chodzi w piosence </a:t>
            </a:r>
            <a:r>
              <a:rPr lang="en-US" sz="2000" dirty="0" smtClean="0">
                <a:solidFill>
                  <a:srgbClr val="FFFFFF"/>
                </a:solidFill>
                <a:latin typeface="Calibri" pitchFamily="34" charset="0"/>
                <a:cs typeface="Calibri" pitchFamily="34" charset="0"/>
              </a:rPr>
              <a:t>Beatles</a:t>
            </a:r>
            <a:r>
              <a:rPr lang="pl-PL" sz="2000" dirty="0" smtClean="0">
                <a:solidFill>
                  <a:srgbClr val="FFFFFF"/>
                </a:solidFill>
                <a:latin typeface="Calibri" pitchFamily="34" charset="0"/>
                <a:cs typeface="Calibri" pitchFamily="34" charset="0"/>
              </a:rPr>
              <a:t>ów</a:t>
            </a:r>
            <a:r>
              <a:rPr lang="en-US" sz="2000" dirty="0" smtClean="0">
                <a:solidFill>
                  <a:srgbClr val="FFFFFF"/>
                </a:solidFill>
                <a:latin typeface="Calibri" pitchFamily="34" charset="0"/>
                <a:cs typeface="Calibri" pitchFamily="34" charset="0"/>
              </a:rPr>
              <a:t>, </a:t>
            </a:r>
            <a:r>
              <a:rPr lang="pl-PL" sz="2000" dirty="0" smtClean="0">
                <a:solidFill>
                  <a:srgbClr val="FFFFFF"/>
                </a:solidFill>
                <a:latin typeface="Calibri" pitchFamily="34" charset="0"/>
                <a:cs typeface="Calibri" pitchFamily="34" charset="0"/>
              </a:rPr>
              <a:t>„</a:t>
            </a:r>
            <a:r>
              <a:rPr lang="en-US" sz="2000" dirty="0" smtClean="0">
                <a:solidFill>
                  <a:srgbClr val="FFFFFF"/>
                </a:solidFill>
                <a:latin typeface="Calibri" pitchFamily="34" charset="0"/>
                <a:cs typeface="Calibri" pitchFamily="34" charset="0"/>
              </a:rPr>
              <a:t>Happiness </a:t>
            </a:r>
            <a:r>
              <a:rPr lang="en-US" sz="2000" dirty="0">
                <a:solidFill>
                  <a:srgbClr val="FFFFFF"/>
                </a:solidFill>
                <a:latin typeface="Calibri" pitchFamily="34" charset="0"/>
                <a:cs typeface="Calibri" pitchFamily="34" charset="0"/>
              </a:rPr>
              <a:t>Is a Warm </a:t>
            </a:r>
            <a:r>
              <a:rPr lang="en-US" sz="2000" dirty="0" smtClean="0">
                <a:solidFill>
                  <a:srgbClr val="FFFFFF"/>
                </a:solidFill>
                <a:latin typeface="Calibri" pitchFamily="34" charset="0"/>
                <a:cs typeface="Calibri" pitchFamily="34" charset="0"/>
              </a:rPr>
              <a:t>Gun“</a:t>
            </a:r>
            <a:r>
              <a:rPr lang="pl-PL" sz="2000" dirty="0" smtClean="0">
                <a:solidFill>
                  <a:srgbClr val="FFFFFF"/>
                </a:solidFill>
                <a:latin typeface="Calibri" pitchFamily="34" charset="0"/>
                <a:cs typeface="Calibri" pitchFamily="34" charset="0"/>
              </a:rPr>
              <a:t>.</a:t>
            </a:r>
            <a:r>
              <a:rPr lang="en-US" sz="2000" dirty="0" smtClean="0">
                <a:solidFill>
                  <a:srgbClr val="FFFFFF"/>
                </a:solidFill>
                <a:latin typeface="Calibri" pitchFamily="34" charset="0"/>
                <a:cs typeface="Calibri" pitchFamily="34" charset="0"/>
              </a:rPr>
              <a:t> </a:t>
            </a:r>
            <a:endParaRPr lang="en-US" sz="2000" dirty="0">
              <a:solidFill>
                <a:srgbClr val="FFFFFF"/>
              </a:solidFill>
              <a:latin typeface="Calibri" pitchFamily="34" charset="0"/>
              <a:cs typeface="Calibri" pitchFamily="34" charset="0"/>
            </a:endParaRPr>
          </a:p>
          <a:p>
            <a:pPr>
              <a:spcAft>
                <a:spcPts val="300"/>
              </a:spcAft>
              <a:buClr>
                <a:srgbClr val="FFC000"/>
              </a:buClr>
              <a:buSzPct val="115000"/>
              <a:defRPr/>
            </a:pPr>
            <a:r>
              <a:rPr lang="pl-PL" sz="2000" dirty="0" smtClean="0">
                <a:solidFill>
                  <a:srgbClr val="FFFFFF"/>
                </a:solidFill>
                <a:latin typeface="Calibri" pitchFamily="34" charset="0"/>
                <a:cs typeface="Calibri" pitchFamily="34" charset="0"/>
              </a:rPr>
              <a:t>Nie słuchałem jej wiele lat, nie myślałem o niej, nigdy nie rozumiałem jej tekstu, jednego z najdziwniejszych jakie znam. </a:t>
            </a:r>
          </a:p>
        </p:txBody>
      </p:sp>
      <p:sp>
        <p:nvSpPr>
          <p:cNvPr id="7" name="Rectangle 3"/>
          <p:cNvSpPr>
            <a:spLocks noChangeArrowheads="1"/>
          </p:cNvSpPr>
          <p:nvPr/>
        </p:nvSpPr>
        <p:spPr bwMode="auto">
          <a:xfrm>
            <a:off x="611188" y="2652787"/>
            <a:ext cx="4140200" cy="228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buSzPct val="115000"/>
              <a:defRPr/>
            </a:pPr>
            <a:r>
              <a:rPr lang="en-US" sz="2000" dirty="0" smtClean="0">
                <a:solidFill>
                  <a:srgbClr val="FFFFFF"/>
                </a:solidFill>
                <a:latin typeface="Calibri" pitchFamily="34" charset="0"/>
                <a:cs typeface="Calibri" pitchFamily="34" charset="0"/>
              </a:rPr>
              <a:t>The man in the crowd with the </a:t>
            </a:r>
            <a:r>
              <a:rPr lang="en-US" sz="2000" dirty="0" err="1" smtClean="0">
                <a:solidFill>
                  <a:srgbClr val="FFFFFF"/>
                </a:solidFill>
                <a:latin typeface="Calibri" pitchFamily="34" charset="0"/>
                <a:cs typeface="Calibri" pitchFamily="34" charset="0"/>
              </a:rPr>
              <a:t>multicoloured</a:t>
            </a:r>
            <a:r>
              <a:rPr lang="en-US" sz="2000" dirty="0" smtClean="0">
                <a:solidFill>
                  <a:srgbClr val="FFFFFF"/>
                </a:solidFill>
                <a:latin typeface="Calibri" pitchFamily="34" charset="0"/>
                <a:cs typeface="Calibri" pitchFamily="34" charset="0"/>
              </a:rPr>
              <a:t> mirrors on his hobnail boots, lying with his eyes while his hands are busy working overtime,</a:t>
            </a:r>
          </a:p>
          <a:p>
            <a:pPr>
              <a:spcAft>
                <a:spcPts val="300"/>
              </a:spcAft>
              <a:buClr>
                <a:srgbClr val="FFC000"/>
              </a:buClr>
              <a:buSzPct val="115000"/>
              <a:defRPr/>
            </a:pPr>
            <a:r>
              <a:rPr lang="en-US" sz="2000" dirty="0" smtClean="0">
                <a:solidFill>
                  <a:srgbClr val="FFFFFF"/>
                </a:solidFill>
                <a:latin typeface="Calibri" pitchFamily="34" charset="0"/>
                <a:cs typeface="Calibri" pitchFamily="34" charset="0"/>
              </a:rPr>
              <a:t>a soap impression of his wife which he ate and donated to the Nation Trust. </a:t>
            </a:r>
            <a:endParaRPr lang="en-US" sz="2000" dirty="0">
              <a:solidFill>
                <a:srgbClr val="FFFFFF"/>
              </a:solidFill>
              <a:latin typeface="Calibri" pitchFamily="34" charset="0"/>
              <a:cs typeface="Calibri" pitchFamily="34" charset="0"/>
            </a:endParaRPr>
          </a:p>
        </p:txBody>
      </p:sp>
      <p:sp>
        <p:nvSpPr>
          <p:cNvPr id="8" name="Rectangle 3"/>
          <p:cNvSpPr>
            <a:spLocks noChangeArrowheads="1"/>
          </p:cNvSpPr>
          <p:nvPr/>
        </p:nvSpPr>
        <p:spPr bwMode="auto">
          <a:xfrm>
            <a:off x="4572000" y="2561729"/>
            <a:ext cx="4140200" cy="237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buSzPct val="115000"/>
              <a:defRPr/>
            </a:pPr>
            <a:r>
              <a:rPr lang="en-US" sz="2000" dirty="0">
                <a:solidFill>
                  <a:srgbClr val="FFFFFF"/>
                </a:solidFill>
                <a:latin typeface="Calibri" pitchFamily="34" charset="0"/>
                <a:cs typeface="Calibri" pitchFamily="34" charset="0"/>
              </a:rPr>
              <a:t>I need a fix 'cause I'm going down </a:t>
            </a:r>
          </a:p>
          <a:p>
            <a:pPr>
              <a:spcAft>
                <a:spcPts val="300"/>
              </a:spcAft>
              <a:buClr>
                <a:srgbClr val="FFC000"/>
              </a:buClr>
              <a:buSzPct val="115000"/>
              <a:defRPr/>
            </a:pPr>
            <a:r>
              <a:rPr lang="en-US" sz="2000" dirty="0">
                <a:solidFill>
                  <a:srgbClr val="FFFFFF"/>
                </a:solidFill>
                <a:latin typeface="Calibri" pitchFamily="34" charset="0"/>
                <a:cs typeface="Calibri" pitchFamily="34" charset="0"/>
              </a:rPr>
              <a:t>Down to the bits that I left uptown </a:t>
            </a:r>
          </a:p>
          <a:p>
            <a:pPr>
              <a:spcAft>
                <a:spcPts val="300"/>
              </a:spcAft>
              <a:buClr>
                <a:srgbClr val="FFC000"/>
              </a:buClr>
              <a:buSzPct val="115000"/>
              <a:defRPr/>
            </a:pPr>
            <a:r>
              <a:rPr lang="en-US" sz="2000" dirty="0">
                <a:solidFill>
                  <a:srgbClr val="FFFFFF"/>
                </a:solidFill>
                <a:latin typeface="Calibri" pitchFamily="34" charset="0"/>
                <a:cs typeface="Calibri" pitchFamily="34" charset="0"/>
              </a:rPr>
              <a:t>I need a fix cause I'm going down </a:t>
            </a:r>
          </a:p>
          <a:p>
            <a:pPr>
              <a:spcAft>
                <a:spcPts val="300"/>
              </a:spcAft>
              <a:buClr>
                <a:srgbClr val="FFC000"/>
              </a:buClr>
              <a:buSzPct val="115000"/>
              <a:defRPr/>
            </a:pPr>
            <a:r>
              <a:rPr lang="en-US" sz="2000" dirty="0">
                <a:solidFill>
                  <a:srgbClr val="FFFFFF"/>
                </a:solidFill>
                <a:latin typeface="Calibri" pitchFamily="34" charset="0"/>
                <a:cs typeface="Calibri" pitchFamily="34" charset="0"/>
              </a:rPr>
              <a:t>Mother Superior jump the gun</a:t>
            </a:r>
          </a:p>
          <a:p>
            <a:pPr>
              <a:spcAft>
                <a:spcPts val="300"/>
              </a:spcAft>
              <a:buClr>
                <a:srgbClr val="FFC000"/>
              </a:buClr>
              <a:buSzPct val="115000"/>
              <a:defRPr/>
            </a:pPr>
            <a:r>
              <a:rPr lang="en-US" sz="2000" dirty="0" smtClean="0">
                <a:solidFill>
                  <a:srgbClr val="FFFFFF"/>
                </a:solidFill>
                <a:latin typeface="Calibri" pitchFamily="34" charset="0"/>
                <a:cs typeface="Calibri" pitchFamily="34" charset="0"/>
              </a:rPr>
              <a:t>Happiness is </a:t>
            </a:r>
            <a:r>
              <a:rPr lang="en-US" sz="2000" dirty="0">
                <a:solidFill>
                  <a:srgbClr val="FFFFFF"/>
                </a:solidFill>
                <a:latin typeface="Calibri" pitchFamily="34" charset="0"/>
                <a:cs typeface="Calibri" pitchFamily="34" charset="0"/>
              </a:rPr>
              <a:t>a warm gun, </a:t>
            </a:r>
            <a:br>
              <a:rPr lang="en-US" sz="2000" dirty="0">
                <a:solidFill>
                  <a:srgbClr val="FFFFFF"/>
                </a:solidFill>
                <a:latin typeface="Calibri" pitchFamily="34" charset="0"/>
                <a:cs typeface="Calibri" pitchFamily="34" charset="0"/>
              </a:rPr>
            </a:br>
            <a:r>
              <a:rPr lang="en-US" sz="2000" dirty="0">
                <a:solidFill>
                  <a:srgbClr val="FFFFFF"/>
                </a:solidFill>
                <a:latin typeface="Calibri" pitchFamily="34" charset="0"/>
                <a:cs typeface="Calibri" pitchFamily="34" charset="0"/>
              </a:rPr>
              <a:t>Bang </a:t>
            </a:r>
            <a:r>
              <a:rPr lang="en-US" sz="2000" dirty="0" err="1">
                <a:solidFill>
                  <a:srgbClr val="FFFFFF"/>
                </a:solidFill>
                <a:latin typeface="Calibri" pitchFamily="34" charset="0"/>
                <a:cs typeface="Calibri" pitchFamily="34" charset="0"/>
              </a:rPr>
              <a:t>Bang</a:t>
            </a:r>
            <a:r>
              <a:rPr lang="en-US" sz="2000" dirty="0">
                <a:solidFill>
                  <a:srgbClr val="FFFFFF"/>
                </a:solidFill>
                <a:latin typeface="Calibri" pitchFamily="34" charset="0"/>
                <a:cs typeface="Calibri" pitchFamily="34" charset="0"/>
              </a:rPr>
              <a:t> Shoot </a:t>
            </a:r>
            <a:r>
              <a:rPr lang="en-US" sz="2000" dirty="0" err="1" smtClean="0">
                <a:solidFill>
                  <a:srgbClr val="FFFFFF"/>
                </a:solidFill>
                <a:latin typeface="Calibri" pitchFamily="34" charset="0"/>
                <a:cs typeface="Calibri" pitchFamily="34" charset="0"/>
              </a:rPr>
              <a:t>Shoot</a:t>
            </a:r>
            <a:endParaRPr lang="en-US" sz="2000" dirty="0">
              <a:solidFill>
                <a:srgbClr val="FFFFFF"/>
              </a:solidFill>
              <a:latin typeface="Calibri" pitchFamily="34" charset="0"/>
              <a:cs typeface="Calibri" pitchFamily="34" charset="0"/>
            </a:endParaRPr>
          </a:p>
        </p:txBody>
      </p:sp>
      <p:sp>
        <p:nvSpPr>
          <p:cNvPr id="9" name="Rectangle 3"/>
          <p:cNvSpPr>
            <a:spLocks noChangeArrowheads="1"/>
          </p:cNvSpPr>
          <p:nvPr/>
        </p:nvSpPr>
        <p:spPr bwMode="auto">
          <a:xfrm>
            <a:off x="611188" y="5301208"/>
            <a:ext cx="540097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buClr>
                <a:srgbClr val="FFC000"/>
              </a:buClr>
              <a:buSzPct val="115000"/>
              <a:defRPr/>
            </a:pPr>
            <a:r>
              <a:rPr lang="pl-PL" sz="2000" dirty="0" smtClean="0">
                <a:solidFill>
                  <a:srgbClr val="FFFFFF"/>
                </a:solidFill>
                <a:latin typeface="Calibri" pitchFamily="34" charset="0"/>
                <a:cs typeface="Calibri" pitchFamily="34" charset="0"/>
              </a:rPr>
              <a:t>Dlaczego po latach o tym pomyślałem? </a:t>
            </a:r>
            <a:br>
              <a:rPr lang="pl-PL" sz="2000" dirty="0" smtClean="0">
                <a:solidFill>
                  <a:srgbClr val="FFFFFF"/>
                </a:solidFill>
                <a:latin typeface="Calibri" pitchFamily="34" charset="0"/>
                <a:cs typeface="Calibri" pitchFamily="34" charset="0"/>
              </a:rPr>
            </a:br>
            <a:r>
              <a:rPr lang="pl-PL" sz="2000" dirty="0" smtClean="0">
                <a:solidFill>
                  <a:srgbClr val="FFFFFF"/>
                </a:solidFill>
                <a:latin typeface="Calibri" pitchFamily="34" charset="0"/>
                <a:cs typeface="Calibri" pitchFamily="34" charset="0"/>
              </a:rPr>
              <a:t>Jak długo mogą się utrzymywać nieświadome </a:t>
            </a:r>
            <a:br>
              <a:rPr lang="pl-PL" sz="2000" dirty="0" smtClean="0">
                <a:solidFill>
                  <a:srgbClr val="FFFFFF"/>
                </a:solidFill>
                <a:latin typeface="Calibri" pitchFamily="34" charset="0"/>
                <a:cs typeface="Calibri" pitchFamily="34" charset="0"/>
              </a:rPr>
            </a:br>
            <a:r>
              <a:rPr lang="pl-PL" sz="2000" dirty="0" smtClean="0">
                <a:solidFill>
                  <a:srgbClr val="FFFFFF"/>
                </a:solidFill>
                <a:latin typeface="Calibri" pitchFamily="34" charset="0"/>
                <a:cs typeface="Calibri" pitchFamily="34" charset="0"/>
              </a:rPr>
              <a:t>procesy działające w tle? </a:t>
            </a:r>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473" y="4798318"/>
            <a:ext cx="26193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709418"/>
      </p:ext>
    </p:extLst>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eaLnBrk="1" hangingPunct="1">
              <a:defRPr/>
            </a:pPr>
            <a:r>
              <a:rPr lang="pl-PL" dirty="0" smtClean="0"/>
              <a:t>Przestrzeń neuronalna</a:t>
            </a:r>
          </a:p>
        </p:txBody>
      </p:sp>
      <p:sp>
        <p:nvSpPr>
          <p:cNvPr id="23555" name="Rectangle 3"/>
          <p:cNvSpPr>
            <a:spLocks noGrp="1" noChangeArrowheads="1"/>
          </p:cNvSpPr>
          <p:nvPr>
            <p:ph idx="1"/>
          </p:nvPr>
        </p:nvSpPr>
        <p:spPr>
          <a:xfrm>
            <a:off x="476250" y="1041400"/>
            <a:ext cx="8453438" cy="546100"/>
          </a:xfrm>
        </p:spPr>
        <p:txBody>
          <a:bodyPr lIns="92075" tIns="46038" rIns="92075" bIns="46038"/>
          <a:lstStyle/>
          <a:p>
            <a:pPr marL="0" indent="0" eaLnBrk="1" hangingPunct="1">
              <a:spcBef>
                <a:spcPct val="0"/>
              </a:spcBef>
              <a:buFontTx/>
              <a:buNone/>
              <a:defRPr/>
            </a:pPr>
            <a:r>
              <a:rPr lang="pl-PL" dirty="0" smtClean="0">
                <a:latin typeface="+mj-lt"/>
              </a:rPr>
              <a:t>Aktywność kory zmysłowej =&gt; wrażeń, w tym myśli. </a:t>
            </a:r>
          </a:p>
        </p:txBody>
      </p:sp>
      <p:sp>
        <p:nvSpPr>
          <p:cNvPr id="30724" name="Rectangle 4"/>
          <p:cNvSpPr>
            <a:spLocks noChangeArrowheads="1"/>
          </p:cNvSpPr>
          <p:nvPr/>
        </p:nvSpPr>
        <p:spPr bwMode="auto">
          <a:xfrm>
            <a:off x="428625" y="1571625"/>
            <a:ext cx="850106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rgbClr val="FFCC66"/>
              </a:buClr>
            </a:pPr>
            <a:r>
              <a:rPr lang="pl-PL" sz="2000" dirty="0">
                <a:solidFill>
                  <a:schemeClr val="accent3"/>
                </a:solidFill>
                <a:latin typeface="Calibri" pitchFamily="34" charset="0"/>
              </a:rPr>
              <a:t>Strumienie wstępujące i zstępujące łączą się, tworząc stany rezonansowe. </a:t>
            </a:r>
          </a:p>
          <a:p>
            <a:pPr>
              <a:buClr>
                <a:srgbClr val="FFCC66"/>
              </a:buClr>
            </a:pPr>
            <a:r>
              <a:rPr lang="pl-PL" sz="2000" dirty="0">
                <a:solidFill>
                  <a:schemeClr val="accent3"/>
                </a:solidFill>
                <a:latin typeface="Calibri" pitchFamily="34" charset="0"/>
              </a:rPr>
              <a:t>Co dzieje się gdy przepływ </a:t>
            </a:r>
            <a:r>
              <a:rPr lang="pl-PL" sz="2000" dirty="0" smtClean="0">
                <a:solidFill>
                  <a:schemeClr val="accent3"/>
                </a:solidFill>
                <a:latin typeface="Calibri" pitchFamily="34" charset="0"/>
              </a:rPr>
              <a:t>informacji </a:t>
            </a:r>
            <a:r>
              <a:rPr lang="pl-PL" sz="2000" dirty="0">
                <a:solidFill>
                  <a:schemeClr val="accent3"/>
                </a:solidFill>
                <a:latin typeface="Calibri" pitchFamily="34" charset="0"/>
              </a:rPr>
              <a:t>w jedną ze stron jest słaby</a:t>
            </a:r>
            <a:r>
              <a:rPr lang="pl-PL" sz="2000" dirty="0" smtClean="0">
                <a:solidFill>
                  <a:schemeClr val="accent3"/>
                </a:solidFill>
                <a:latin typeface="Calibri" pitchFamily="34" charset="0"/>
              </a:rPr>
              <a:t>?</a:t>
            </a:r>
            <a:r>
              <a:rPr lang="pl-PL" sz="2000" dirty="0">
                <a:solidFill>
                  <a:schemeClr val="accent3"/>
                </a:solidFill>
                <a:latin typeface="Calibri" pitchFamily="34" charset="0"/>
              </a:rPr>
              <a:t/>
            </a:r>
            <a:br>
              <a:rPr lang="pl-PL" sz="2000" dirty="0">
                <a:solidFill>
                  <a:schemeClr val="accent3"/>
                </a:solidFill>
                <a:latin typeface="Calibri" pitchFamily="34" charset="0"/>
              </a:rPr>
            </a:br>
            <a:r>
              <a:rPr lang="pl-PL" sz="2000" dirty="0">
                <a:solidFill>
                  <a:schemeClr val="accent3"/>
                </a:solidFill>
                <a:latin typeface="Calibri" pitchFamily="34" charset="0"/>
              </a:rPr>
              <a:t>C. Gilbert, M. </a:t>
            </a:r>
            <a:r>
              <a:rPr lang="pl-PL" sz="2000" dirty="0" err="1">
                <a:solidFill>
                  <a:schemeClr val="accent3"/>
                </a:solidFill>
                <a:latin typeface="Calibri" pitchFamily="34" charset="0"/>
              </a:rPr>
              <a:t>Sigman</a:t>
            </a:r>
            <a:r>
              <a:rPr lang="pl-PL" sz="2000" dirty="0">
                <a:solidFill>
                  <a:schemeClr val="accent3"/>
                </a:solidFill>
                <a:latin typeface="Calibri" pitchFamily="34" charset="0"/>
              </a:rPr>
              <a:t>, Brain </a:t>
            </a:r>
            <a:r>
              <a:rPr lang="pl-PL" sz="2000" dirty="0" err="1">
                <a:solidFill>
                  <a:schemeClr val="accent3"/>
                </a:solidFill>
                <a:latin typeface="Calibri" pitchFamily="34" charset="0"/>
              </a:rPr>
              <a:t>States</a:t>
            </a:r>
            <a:r>
              <a:rPr lang="pl-PL" sz="2000" dirty="0">
                <a:solidFill>
                  <a:schemeClr val="accent3"/>
                </a:solidFill>
                <a:latin typeface="Calibri" pitchFamily="34" charset="0"/>
              </a:rPr>
              <a:t>: Top-Down </a:t>
            </a:r>
            <a:r>
              <a:rPr lang="pl-PL" sz="2000" dirty="0" err="1">
                <a:solidFill>
                  <a:schemeClr val="accent3"/>
                </a:solidFill>
                <a:latin typeface="Calibri" pitchFamily="34" charset="0"/>
              </a:rPr>
              <a:t>Influences</a:t>
            </a:r>
            <a:r>
              <a:rPr lang="pl-PL" sz="2000" dirty="0">
                <a:solidFill>
                  <a:schemeClr val="accent3"/>
                </a:solidFill>
                <a:latin typeface="Calibri" pitchFamily="34" charset="0"/>
              </a:rPr>
              <a:t> in Sensory Processing.</a:t>
            </a:r>
          </a:p>
          <a:p>
            <a:pPr>
              <a:buClr>
                <a:srgbClr val="FFCC66"/>
              </a:buClr>
            </a:pPr>
            <a:r>
              <a:rPr lang="pl-PL" sz="2000" dirty="0">
                <a:solidFill>
                  <a:schemeClr val="accent3"/>
                </a:solidFill>
                <a:latin typeface="Calibri" pitchFamily="34" charset="0"/>
              </a:rPr>
              <a:t>Neuron 54(5), 677-696, 2007</a:t>
            </a:r>
          </a:p>
          <a:p>
            <a:pPr>
              <a:buClr>
                <a:srgbClr val="FFCC66"/>
              </a:buClr>
            </a:pPr>
            <a:endParaRPr lang="pl-PL" sz="2000" dirty="0">
              <a:solidFill>
                <a:schemeClr val="accent3"/>
              </a:solidFill>
              <a:latin typeface="Calibri" pitchFamily="34" charset="0"/>
            </a:endParaRPr>
          </a:p>
          <a:p>
            <a:pPr algn="l">
              <a:buClr>
                <a:srgbClr val="FFCC66"/>
              </a:buClr>
            </a:pPr>
            <a:r>
              <a:rPr lang="pl-PL" sz="2000" dirty="0">
                <a:solidFill>
                  <a:schemeClr val="accent3"/>
                </a:solidFill>
                <a:latin typeface="Calibri" pitchFamily="34" charset="0"/>
              </a:rPr>
              <a:t>Przetwarzanie informacji ze zmysłów w korze i wzgórzu podlega silnym wpływom "odgórnym", w których złożone hipotezy zmieniają procesy na niskim poziomie. Kora funkcjonuje jako system adaptacyjny, zmieniając aktywność pod wpływem uwagi, oczekiwań, zadań związanych z percepcją. Stany mózgu tworzą się przez interakcję pomiędzy wieloma obszarami, w tym modulację lokalnych mikro-obwodów przez sprzężenia zwrotne. Zakłócenia tego przepływu informacji mogą prowadzić do zaburzeń behawioralnych.</a:t>
            </a:r>
            <a:br>
              <a:rPr lang="pl-PL" sz="2000" dirty="0">
                <a:solidFill>
                  <a:schemeClr val="accent3"/>
                </a:solidFill>
                <a:latin typeface="Calibri" pitchFamily="34" charset="0"/>
              </a:rPr>
            </a:br>
            <a:endParaRPr lang="pl-PL" sz="2000" dirty="0">
              <a:solidFill>
                <a:schemeClr val="accent3"/>
              </a:solidFill>
              <a:latin typeface="Calibri" pitchFamily="34" charset="0"/>
            </a:endParaRPr>
          </a:p>
          <a:p>
            <a:pPr>
              <a:buClr>
                <a:srgbClr val="FFCC66"/>
              </a:buClr>
            </a:pPr>
            <a:r>
              <a:rPr lang="pl-PL" sz="2000" dirty="0" err="1">
                <a:solidFill>
                  <a:schemeClr val="accent3"/>
                </a:solidFill>
                <a:latin typeface="Calibri" pitchFamily="34" charset="0"/>
              </a:rPr>
              <a:t>Dehaene</a:t>
            </a:r>
            <a:r>
              <a:rPr lang="pl-PL" sz="2000" dirty="0">
                <a:solidFill>
                  <a:schemeClr val="accent3"/>
                </a:solidFill>
                <a:latin typeface="Calibri" pitchFamily="34" charset="0"/>
              </a:rPr>
              <a:t> i </a:t>
            </a:r>
            <a:r>
              <a:rPr lang="pl-PL" sz="2000" dirty="0" err="1">
                <a:solidFill>
                  <a:schemeClr val="accent3"/>
                </a:solidFill>
                <a:latin typeface="Calibri" pitchFamily="34" charset="0"/>
              </a:rPr>
              <a:t>inn</a:t>
            </a:r>
            <a:r>
              <a:rPr lang="pl-PL" sz="2000" dirty="0">
                <a:solidFill>
                  <a:schemeClr val="accent3"/>
                </a:solidFill>
                <a:latin typeface="Calibri" pitchFamily="34" charset="0"/>
              </a:rPr>
              <a:t>, </a:t>
            </a:r>
            <a:r>
              <a:rPr lang="pl-PL" sz="2000" dirty="0" err="1">
                <a:solidFill>
                  <a:schemeClr val="accent3"/>
                </a:solidFill>
                <a:latin typeface="Calibri" pitchFamily="34" charset="0"/>
              </a:rPr>
              <a:t>Conscious</a:t>
            </a:r>
            <a:r>
              <a:rPr lang="pl-PL" sz="2000" dirty="0">
                <a:solidFill>
                  <a:schemeClr val="accent3"/>
                </a:solidFill>
                <a:latin typeface="Calibri" pitchFamily="34" charset="0"/>
              </a:rPr>
              <a:t>, </a:t>
            </a:r>
            <a:r>
              <a:rPr lang="pl-PL" sz="2000" dirty="0" err="1">
                <a:solidFill>
                  <a:schemeClr val="accent3"/>
                </a:solidFill>
                <a:latin typeface="Calibri" pitchFamily="34" charset="0"/>
              </a:rPr>
              <a:t>preconscious</a:t>
            </a:r>
            <a:r>
              <a:rPr lang="pl-PL" sz="2000" dirty="0">
                <a:solidFill>
                  <a:schemeClr val="accent3"/>
                </a:solidFill>
                <a:latin typeface="Calibri" pitchFamily="34" charset="0"/>
              </a:rPr>
              <a:t>, and </a:t>
            </a:r>
            <a:r>
              <a:rPr lang="pl-PL" sz="2000" dirty="0" err="1">
                <a:solidFill>
                  <a:schemeClr val="accent3"/>
                </a:solidFill>
                <a:latin typeface="Calibri" pitchFamily="34" charset="0"/>
              </a:rPr>
              <a:t>subliminal</a:t>
            </a:r>
            <a:r>
              <a:rPr lang="pl-PL" sz="2000" dirty="0">
                <a:solidFill>
                  <a:schemeClr val="accent3"/>
                </a:solidFill>
                <a:latin typeface="Calibri" pitchFamily="34" charset="0"/>
              </a:rPr>
              <a:t> </a:t>
            </a:r>
            <a:r>
              <a:rPr lang="pl-PL" sz="2000" dirty="0" err="1">
                <a:solidFill>
                  <a:schemeClr val="accent3"/>
                </a:solidFill>
                <a:latin typeface="Calibri" pitchFamily="34" charset="0"/>
              </a:rPr>
              <a:t>processing</a:t>
            </a:r>
            <a:r>
              <a:rPr lang="pl-PL" sz="2000" dirty="0">
                <a:solidFill>
                  <a:schemeClr val="accent3"/>
                </a:solidFill>
                <a:latin typeface="Calibri" pitchFamily="34" charset="0"/>
              </a:rPr>
              <a:t>. TCS 2006</a:t>
            </a:r>
          </a:p>
          <a:p>
            <a:pPr>
              <a:buClr>
                <a:srgbClr val="FFCC66"/>
              </a:buClr>
            </a:pPr>
            <a:r>
              <a:rPr lang="pl-PL" sz="2000" dirty="0">
                <a:solidFill>
                  <a:schemeClr val="accent3"/>
                </a:solidFill>
                <a:latin typeface="Calibri" pitchFamily="34" charset="0"/>
              </a:rPr>
              <a:t>Siła wpływu informacji wstępującej i uwaga (informacja zstępująca), dają 4 sytuacje, w których bodźce i uwaga są konieczne do świadomej percepcji. </a:t>
            </a:r>
          </a:p>
        </p:txBody>
      </p:sp>
      <p:pic>
        <p:nvPicPr>
          <p:cNvPr id="50182" name="Picture 6"/>
          <p:cNvPicPr>
            <a:picLocks noChangeAspect="1" noChangeArrowheads="1"/>
          </p:cNvPicPr>
          <p:nvPr/>
        </p:nvPicPr>
        <p:blipFill>
          <a:blip r:embed="rId3"/>
          <a:srcRect/>
          <a:stretch>
            <a:fillRect/>
          </a:stretch>
        </p:blipFill>
        <p:spPr bwMode="auto">
          <a:xfrm>
            <a:off x="2987824" y="261021"/>
            <a:ext cx="5695950" cy="629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0629033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68313" y="188913"/>
            <a:ext cx="2971800" cy="3240087"/>
          </a:xfrm>
        </p:spPr>
        <p:txBody>
          <a:bodyPr rtlCol="0">
            <a:noAutofit/>
          </a:bodyPr>
          <a:lstStyle/>
          <a:p>
            <a:pPr marL="0" indent="0" eaLnBrk="1" fontAlgn="auto" hangingPunct="1">
              <a:spcAft>
                <a:spcPts val="0"/>
              </a:spcAft>
              <a:buFont typeface="Arial" pitchFamily="34" charset="0"/>
              <a:buNone/>
              <a:defRPr/>
            </a:pPr>
            <a:endParaRPr lang="pl-PL" sz="3600" dirty="0" smtClean="0">
              <a:solidFill>
                <a:srgbClr val="FFC000"/>
              </a:solidFill>
              <a:effectLst>
                <a:outerShdw blurRad="38100" dist="38100" dir="2700000" algn="tl">
                  <a:srgbClr val="000000">
                    <a:alpha val="43137"/>
                  </a:srgbClr>
                </a:outerShdw>
              </a:effectLst>
            </a:endParaRPr>
          </a:p>
          <a:p>
            <a:pPr marL="0" indent="0" eaLnBrk="1" fontAlgn="auto" hangingPunct="1">
              <a:spcAft>
                <a:spcPts val="0"/>
              </a:spcAft>
              <a:buFont typeface="Arial" pitchFamily="34" charset="0"/>
              <a:buNone/>
              <a:defRPr/>
            </a:pPr>
            <a:r>
              <a:rPr lang="pl-PL" sz="3600" dirty="0" smtClean="0">
                <a:solidFill>
                  <a:srgbClr val="FFC000"/>
                </a:solidFill>
                <a:effectLst>
                  <a:outerShdw blurRad="38100" dist="38100" dir="2700000" algn="tl">
                    <a:srgbClr val="000000">
                      <a:alpha val="43137"/>
                    </a:srgbClr>
                  </a:outerShdw>
                </a:effectLst>
              </a:rPr>
              <a:t>Dziękuję za synchronizację neuronów.</a:t>
            </a:r>
            <a:endParaRPr lang="pl-PL" sz="3600" dirty="0" smtClean="0">
              <a:effectLst>
                <a:outerShdw blurRad="38100" dist="38100" dir="2700000" algn="tl">
                  <a:srgbClr val="000000">
                    <a:alpha val="43137"/>
                  </a:srgbClr>
                </a:outerShdw>
              </a:effectLst>
            </a:endParaRPr>
          </a:p>
        </p:txBody>
      </p:sp>
      <p:sp>
        <p:nvSpPr>
          <p:cNvPr id="55300" name="Text Box 4"/>
          <p:cNvSpPr txBox="1">
            <a:spLocks noChangeArrowheads="1"/>
          </p:cNvSpPr>
          <p:nvPr/>
        </p:nvSpPr>
        <p:spPr bwMode="auto">
          <a:xfrm>
            <a:off x="611188" y="5672138"/>
            <a:ext cx="813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eaLnBrk="1" hangingPunct="1">
              <a:spcBef>
                <a:spcPct val="50000"/>
              </a:spcBef>
              <a:buClr>
                <a:srgbClr val="775F55"/>
              </a:buClr>
              <a:buSzPct val="115000"/>
              <a:defRPr/>
            </a:pPr>
            <a:r>
              <a:rPr lang="en-US" sz="3200" dirty="0">
                <a:solidFill>
                  <a:srgbClr val="FFC000"/>
                </a:solidFill>
                <a:effectLst>
                  <a:outerShdw blurRad="38100" dist="38100" dir="2700000" algn="tl">
                    <a:srgbClr val="000000">
                      <a:alpha val="43137"/>
                    </a:srgbClr>
                  </a:outerShdw>
                </a:effectLst>
                <a:cs typeface="Calibri" pitchFamily="34" charset="0"/>
              </a:rPr>
              <a:t>Google: </a:t>
            </a:r>
            <a:r>
              <a:rPr lang="en-US" sz="3200" dirty="0" smtClean="0">
                <a:solidFill>
                  <a:srgbClr val="FFC000"/>
                </a:solidFill>
                <a:effectLst>
                  <a:outerShdw blurRad="38100" dist="38100" dir="2700000" algn="tl">
                    <a:srgbClr val="000000">
                      <a:alpha val="43137"/>
                    </a:srgbClr>
                  </a:outerShdw>
                </a:effectLst>
                <a:cs typeface="Calibri" pitchFamily="34" charset="0"/>
              </a:rPr>
              <a:t>W </a:t>
            </a:r>
            <a:r>
              <a:rPr lang="en-US" sz="3200" dirty="0">
                <a:solidFill>
                  <a:srgbClr val="FFC000"/>
                </a:solidFill>
                <a:effectLst>
                  <a:outerShdw blurRad="38100" dist="38100" dir="2700000" algn="tl">
                    <a:srgbClr val="000000">
                      <a:alpha val="43137"/>
                    </a:srgbClr>
                  </a:outerShdw>
                </a:effectLst>
                <a:cs typeface="Calibri" pitchFamily="34" charset="0"/>
              </a:rPr>
              <a:t>Duch =&gt; </a:t>
            </a:r>
            <a:r>
              <a:rPr lang="pl-PL" sz="3200" dirty="0" smtClean="0">
                <a:solidFill>
                  <a:srgbClr val="FFC000"/>
                </a:solidFill>
                <a:effectLst>
                  <a:outerShdw blurRad="38100" dist="38100" dir="2700000" algn="tl">
                    <a:srgbClr val="000000">
                      <a:alpha val="43137"/>
                    </a:srgbClr>
                  </a:outerShdw>
                </a:effectLst>
                <a:cs typeface="Calibri" pitchFamily="34" charset="0"/>
              </a:rPr>
              <a:t>Prace, referaty … </a:t>
            </a:r>
            <a:endParaRPr lang="en-US" sz="3200" dirty="0">
              <a:solidFill>
                <a:srgbClr val="FFC000"/>
              </a:solidFill>
              <a:effectLst>
                <a:outerShdw blurRad="38100" dist="38100" dir="2700000" algn="tl">
                  <a:srgbClr val="000000">
                    <a:alpha val="43137"/>
                  </a:srgbClr>
                </a:outerShdw>
              </a:effectLst>
              <a:cs typeface="Calibri" pitchFamily="34" charset="0"/>
            </a:endParaRPr>
          </a:p>
        </p:txBody>
      </p:sp>
      <p:pic>
        <p:nvPicPr>
          <p:cNvPr id="860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913063"/>
            <a:ext cx="25923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658" y="29693"/>
            <a:ext cx="52863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62000" y="304800"/>
            <a:ext cx="7793038" cy="769938"/>
          </a:xfrm>
          <a:effectLst/>
        </p:spPr>
        <p:txBody>
          <a:bodyPr/>
          <a:lstStyle/>
          <a:p>
            <a:pPr>
              <a:defRPr/>
            </a:pPr>
            <a:r>
              <a:rPr lang="pl-PL" dirty="0" smtClean="0">
                <a:solidFill>
                  <a:srgbClr val="FFC000"/>
                </a:solidFill>
              </a:rPr>
              <a:t>Modele mentalne</a:t>
            </a:r>
            <a:endParaRPr lang="pl-PL" dirty="0">
              <a:solidFill>
                <a:srgbClr val="FFC000"/>
              </a:solidFill>
            </a:endParaRPr>
          </a:p>
        </p:txBody>
      </p:sp>
      <p:sp>
        <p:nvSpPr>
          <p:cNvPr id="34819" name="Text Box 3"/>
          <p:cNvSpPr txBox="1">
            <a:spLocks noChangeArrowheads="1"/>
          </p:cNvSpPr>
          <p:nvPr/>
        </p:nvSpPr>
        <p:spPr bwMode="auto">
          <a:xfrm>
            <a:off x="534987" y="1215620"/>
            <a:ext cx="8429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b">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Arial" pitchFamily="34" charset="0"/>
              </a:defRPr>
            </a:lvl9pPr>
          </a:lstStyle>
          <a:p>
            <a:pPr algn="l" eaLnBrk="1" hangingPunct="1"/>
            <a:r>
              <a:rPr lang="pl-PL" dirty="0">
                <a:solidFill>
                  <a:schemeClr val="bg1"/>
                </a:solidFill>
                <a:latin typeface="+mn-lt"/>
              </a:rPr>
              <a:t>Neurodynamika jest odpowiedzialna za rozumowanie; </a:t>
            </a:r>
            <a:br>
              <a:rPr lang="pl-PL" dirty="0">
                <a:solidFill>
                  <a:schemeClr val="bg1"/>
                </a:solidFill>
                <a:latin typeface="+mn-lt"/>
              </a:rPr>
            </a:br>
            <a:r>
              <a:rPr lang="pl-PL" dirty="0">
                <a:solidFill>
                  <a:schemeClr val="bg1"/>
                </a:solidFill>
                <a:latin typeface="+mn-lt"/>
              </a:rPr>
              <a:t>jest wiele przykładów paradoksalnych wyborów i trudności rozumowania, </a:t>
            </a:r>
            <a:r>
              <a:rPr lang="pl-PL" dirty="0" smtClean="0">
                <a:solidFill>
                  <a:schemeClr val="bg1"/>
                </a:solidFill>
                <a:latin typeface="+mn-lt"/>
              </a:rPr>
              <a:t/>
            </a:r>
            <a:br>
              <a:rPr lang="pl-PL" dirty="0" smtClean="0">
                <a:solidFill>
                  <a:schemeClr val="bg1"/>
                </a:solidFill>
                <a:latin typeface="+mn-lt"/>
              </a:rPr>
            </a:br>
            <a:r>
              <a:rPr lang="pl-PL" dirty="0" smtClean="0">
                <a:solidFill>
                  <a:schemeClr val="bg1"/>
                </a:solidFill>
                <a:latin typeface="+mn-lt"/>
              </a:rPr>
              <a:t>w </a:t>
            </a:r>
            <a:r>
              <a:rPr lang="pl-PL" dirty="0">
                <a:solidFill>
                  <a:schemeClr val="bg1"/>
                </a:solidFill>
                <a:latin typeface="+mn-lt"/>
              </a:rPr>
              <a:t>różny sposób wyjaśniane, ale u podstaw są nieświadome procesy</a:t>
            </a:r>
            <a:r>
              <a:rPr lang="pl-PL" dirty="0" smtClean="0">
                <a:solidFill>
                  <a:schemeClr val="bg1"/>
                </a:solidFill>
                <a:latin typeface="+mn-lt"/>
              </a:rPr>
              <a:t>.</a:t>
            </a:r>
            <a:endParaRPr lang="pl-PL" dirty="0">
              <a:solidFill>
                <a:schemeClr val="bg1"/>
              </a:solidFill>
              <a:latin typeface="+mn-lt"/>
            </a:endParaRPr>
          </a:p>
        </p:txBody>
      </p:sp>
      <p:sp>
        <p:nvSpPr>
          <p:cNvPr id="70660" name="Text Box 4"/>
          <p:cNvSpPr txBox="1">
            <a:spLocks noChangeArrowheads="1"/>
          </p:cNvSpPr>
          <p:nvPr/>
        </p:nvSpPr>
        <p:spPr bwMode="auto">
          <a:xfrm>
            <a:off x="534988" y="2280385"/>
            <a:ext cx="8359775" cy="4093428"/>
          </a:xfrm>
          <a:prstGeom prst="rect">
            <a:avLst/>
          </a:prstGeom>
          <a:noFill/>
          <a:ln w="9525">
            <a:noFill/>
            <a:miter lim="800000"/>
            <a:headEnd/>
            <a:tailEnd/>
          </a:ln>
        </p:spPr>
        <p:txBody>
          <a:bodyPr anchor="b">
            <a:spAutoFit/>
          </a:bodyPr>
          <a:lstStyle/>
          <a:p>
            <a:pPr algn="l">
              <a:tabLst>
                <a:tab pos="0" algn="l"/>
              </a:tabLst>
              <a:defRPr/>
            </a:pPr>
            <a:r>
              <a:rPr lang="pl-PL" sz="2000" dirty="0">
                <a:solidFill>
                  <a:schemeClr val="bg1"/>
                </a:solidFill>
                <a:latin typeface="+mn-lt"/>
              </a:rPr>
              <a:t>A=&gt;B i B=&gt;C to kojarzymy, że A=&gt;C, ale weźmy taki schemat:  </a:t>
            </a:r>
          </a:p>
          <a:p>
            <a:pPr algn="l">
              <a:tabLst>
                <a:tab pos="0" algn="l"/>
              </a:tabLst>
              <a:defRPr/>
            </a:pPr>
            <a:r>
              <a:rPr lang="pl-PL" sz="2000" dirty="0">
                <a:solidFill>
                  <a:schemeClr val="bg1"/>
                </a:solidFill>
                <a:latin typeface="+mn-lt"/>
              </a:rPr>
              <a:t/>
            </a:r>
            <a:br>
              <a:rPr lang="pl-PL" sz="2000" dirty="0">
                <a:solidFill>
                  <a:schemeClr val="bg1"/>
                </a:solidFill>
                <a:latin typeface="+mn-lt"/>
              </a:rPr>
            </a:br>
            <a:endParaRPr lang="pl-PL" sz="2000" dirty="0">
              <a:solidFill>
                <a:schemeClr val="bg1"/>
              </a:solidFill>
              <a:latin typeface="+mn-lt"/>
            </a:endParaRPr>
          </a:p>
          <a:p>
            <a:pPr marL="358775" indent="-358775" algn="l">
              <a:buClr>
                <a:srgbClr val="FFFF00"/>
              </a:buClr>
              <a:buFont typeface="Arial" pitchFamily="34" charset="0"/>
              <a:buChar char="•"/>
              <a:tabLst>
                <a:tab pos="358775" algn="l"/>
              </a:tabLst>
              <a:defRPr/>
            </a:pPr>
            <a:r>
              <a:rPr lang="pl-PL" sz="2000" dirty="0">
                <a:solidFill>
                  <a:schemeClr val="bg1"/>
                </a:solidFill>
                <a:latin typeface="+mn-lt"/>
              </a:rPr>
              <a:t>Wszyscy akademicy to uczeni.</a:t>
            </a:r>
          </a:p>
          <a:p>
            <a:pPr marL="358775" indent="-358775" algn="l">
              <a:buClr>
                <a:srgbClr val="FFFF00"/>
              </a:buClr>
              <a:buFont typeface="Arial" pitchFamily="34" charset="0"/>
              <a:buChar char="•"/>
              <a:tabLst>
                <a:tab pos="358775" algn="l"/>
              </a:tabLst>
              <a:defRPr/>
            </a:pPr>
            <a:r>
              <a:rPr lang="pl-PL" sz="2000" dirty="0">
                <a:solidFill>
                  <a:schemeClr val="bg1"/>
                </a:solidFill>
                <a:latin typeface="+mn-lt"/>
              </a:rPr>
              <a:t>Żaden mędrzec nie jest akademikiem.</a:t>
            </a:r>
          </a:p>
          <a:p>
            <a:pPr marL="358775" indent="-358775" algn="l">
              <a:buClr>
                <a:srgbClr val="FFFF00"/>
              </a:buClr>
              <a:buFont typeface="Arial" pitchFamily="34" charset="0"/>
              <a:buChar char="•"/>
              <a:tabLst>
                <a:tab pos="358775" algn="l"/>
              </a:tabLst>
              <a:defRPr/>
            </a:pPr>
            <a:r>
              <a:rPr lang="pl-PL" sz="2000" dirty="0">
                <a:solidFill>
                  <a:schemeClr val="bg1"/>
                </a:solidFill>
                <a:latin typeface="+mn-lt"/>
              </a:rPr>
              <a:t>Co możemy powiedzieć o relacjach pomiędzy uczonymi i mędrcami? </a:t>
            </a:r>
          </a:p>
          <a:p>
            <a:pPr algn="l">
              <a:tabLst>
                <a:tab pos="0" algn="l"/>
              </a:tabLst>
              <a:defRPr/>
            </a:pPr>
            <a:endParaRPr lang="pl-PL" sz="2000" dirty="0">
              <a:solidFill>
                <a:schemeClr val="bg1"/>
              </a:solidFill>
              <a:latin typeface="+mn-lt"/>
            </a:endParaRPr>
          </a:p>
          <a:p>
            <a:pPr algn="l">
              <a:tabLst>
                <a:tab pos="0" algn="l"/>
              </a:tabLst>
              <a:defRPr/>
            </a:pPr>
            <a:r>
              <a:rPr lang="pl-PL" sz="2000" dirty="0">
                <a:solidFill>
                  <a:schemeClr val="bg1"/>
                </a:solidFill>
                <a:latin typeface="+mn-lt"/>
              </a:rPr>
              <a:t>Po tygodniach namysłu studenci nadal nie potrafią odpowiedzieć.</a:t>
            </a:r>
          </a:p>
          <a:p>
            <a:pPr algn="l">
              <a:tabLst>
                <a:tab pos="0" algn="l"/>
              </a:tabLst>
              <a:defRPr/>
            </a:pPr>
            <a:r>
              <a:rPr lang="pl-PL" sz="2000" dirty="0">
                <a:solidFill>
                  <a:schemeClr val="bg1"/>
                </a:solidFill>
                <a:latin typeface="+mn-lt"/>
              </a:rPr>
              <a:t>Na egzaminie pomimo wcześniejszych wyjaśnień ponad połowa podaje błędną odpowiedź.</a:t>
            </a:r>
          </a:p>
          <a:p>
            <a:pPr algn="l">
              <a:tabLst>
                <a:tab pos="0" algn="l"/>
              </a:tabLst>
              <a:defRPr/>
            </a:pPr>
            <a:endParaRPr lang="pl-PL" sz="2000" dirty="0">
              <a:solidFill>
                <a:schemeClr val="bg1"/>
              </a:solidFill>
              <a:latin typeface="+mn-lt"/>
            </a:endParaRPr>
          </a:p>
          <a:p>
            <a:pPr algn="l">
              <a:tabLst>
                <a:tab pos="0" algn="l"/>
              </a:tabLst>
              <a:defRPr/>
            </a:pPr>
            <a:r>
              <a:rPr lang="pl-PL" sz="2000" dirty="0">
                <a:solidFill>
                  <a:schemeClr val="bg1"/>
                </a:solidFill>
                <a:latin typeface="+mn-lt"/>
              </a:rPr>
              <a:t>Myślenie biegnie utartymi drogami, trudno jest myśleć lub podejmować decyzję nieschematycznie, to wymaga nowych ścieżek aktywacji. </a:t>
            </a:r>
          </a:p>
        </p:txBody>
      </p:sp>
      <p:pic>
        <p:nvPicPr>
          <p:cNvPr id="34821" name="Obraz 5" descr="Clipboard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4538" y="0"/>
            <a:ext cx="2049462"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6"/>
          <p:cNvPicPr>
            <a:picLocks noChangeAspect="1" noChangeArrowheads="1"/>
          </p:cNvPicPr>
          <p:nvPr/>
        </p:nvPicPr>
        <p:blipFill>
          <a:blip r:embed="rId4"/>
          <a:srcRect/>
          <a:stretch>
            <a:fillRect/>
          </a:stretch>
        </p:blipFill>
        <p:spPr bwMode="auto">
          <a:xfrm>
            <a:off x="5715000" y="2752725"/>
            <a:ext cx="762000" cy="1044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37223" name="Picture 7"/>
          <p:cNvPicPr>
            <a:picLocks noChangeAspect="1" noChangeArrowheads="1"/>
          </p:cNvPicPr>
          <p:nvPr/>
        </p:nvPicPr>
        <p:blipFill>
          <a:blip r:embed="rId5"/>
          <a:srcRect/>
          <a:stretch>
            <a:fillRect/>
          </a:stretch>
        </p:blipFill>
        <p:spPr bwMode="auto">
          <a:xfrm>
            <a:off x="6713538" y="2752725"/>
            <a:ext cx="762000" cy="1050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37224" name="Picture 8"/>
          <p:cNvPicPr>
            <a:picLocks noChangeAspect="1" noChangeArrowheads="1"/>
          </p:cNvPicPr>
          <p:nvPr/>
        </p:nvPicPr>
        <p:blipFill>
          <a:blip r:embed="rId6"/>
          <a:srcRect/>
          <a:stretch>
            <a:fillRect/>
          </a:stretch>
        </p:blipFill>
        <p:spPr bwMode="auto">
          <a:xfrm>
            <a:off x="7694613" y="2840038"/>
            <a:ext cx="847725" cy="87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560091417"/>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Paul </a:t>
            </a:r>
            <a:r>
              <a:rPr lang="pl-PL" dirty="0" err="1" smtClean="0">
                <a:latin typeface="Arial Unicode MS" pitchFamily="34" charset="-128"/>
              </a:rPr>
              <a:t>Churchland</a:t>
            </a:r>
            <a:endParaRPr lang="pl-PL" dirty="0" smtClean="0">
              <a:latin typeface="Arial Unicode MS" pitchFamily="34" charset="-128"/>
            </a:endParaRPr>
          </a:p>
        </p:txBody>
      </p:sp>
      <p:sp>
        <p:nvSpPr>
          <p:cNvPr id="34819" name="Rectangle 3"/>
          <p:cNvSpPr>
            <a:spLocks noChangeArrowheads="1"/>
          </p:cNvSpPr>
          <p:nvPr/>
        </p:nvSpPr>
        <p:spPr bwMode="auto">
          <a:xfrm>
            <a:off x="493712" y="1355725"/>
            <a:ext cx="8326759"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Aft>
                <a:spcPts val="300"/>
              </a:spcAft>
              <a:buClr>
                <a:srgbClr val="FFC000"/>
              </a:buClr>
              <a:buFont typeface="Arial" pitchFamily="34" charset="0"/>
              <a:buChar char="•"/>
              <a:defRPr/>
            </a:pPr>
            <a:r>
              <a:rPr lang="en-US" sz="2000" dirty="0" smtClean="0">
                <a:latin typeface="Calibri" pitchFamily="34" charset="0"/>
                <a:cs typeface="Calibri" pitchFamily="34" charset="0"/>
              </a:rPr>
              <a:t>A </a:t>
            </a:r>
            <a:r>
              <a:rPr lang="en-US" sz="2000" dirty="0" err="1">
                <a:latin typeface="Calibri" pitchFamily="34" charset="0"/>
                <a:cs typeface="Calibri" pitchFamily="34" charset="0"/>
              </a:rPr>
              <a:t>Neurocomputational</a:t>
            </a:r>
            <a:r>
              <a:rPr lang="en-US" sz="2000" dirty="0">
                <a:latin typeface="Calibri" pitchFamily="34" charset="0"/>
                <a:cs typeface="Calibri" pitchFamily="34" charset="0"/>
              </a:rPr>
              <a:t> Perspective: The Nature of Mind and the Structure of </a:t>
            </a:r>
            <a:r>
              <a:rPr lang="en-US" sz="2000" dirty="0" smtClean="0">
                <a:latin typeface="Calibri" pitchFamily="34" charset="0"/>
                <a:cs typeface="Calibri" pitchFamily="34" charset="0"/>
              </a:rPr>
              <a:t>Science</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1989</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The Engine of Reason, The Seat of the Soul: A Philosophical Journey into the Brain, MIT Press, 1995.</a:t>
            </a: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Tradycyjnie </a:t>
            </a:r>
            <a:r>
              <a:rPr lang="pl-PL" sz="2000" dirty="0">
                <a:latin typeface="Calibri" pitchFamily="34" charset="0"/>
                <a:cs typeface="Calibri" pitchFamily="34" charset="0"/>
              </a:rPr>
              <a:t>filozofia opierała się na logice, np. teorii </a:t>
            </a:r>
            <a:r>
              <a:rPr lang="pl-PL" sz="2000" dirty="0" smtClean="0">
                <a:latin typeface="Calibri" pitchFamily="34" charset="0"/>
                <a:cs typeface="Calibri" pitchFamily="34" charset="0"/>
              </a:rPr>
              <a:t>prawdy Tarskiego</a:t>
            </a:r>
            <a:r>
              <a:rPr lang="pl-PL" sz="2000" dirty="0">
                <a:latin typeface="Calibri" pitchFamily="34" charset="0"/>
                <a:cs typeface="Calibri" pitchFamily="34" charset="0"/>
              </a:rPr>
              <a:t>. </a:t>
            </a:r>
            <a:r>
              <a:rPr lang="pl-PL" sz="2000" dirty="0" smtClean="0">
                <a:latin typeface="Calibri" pitchFamily="34" charset="0"/>
                <a:cs typeface="Calibri" pitchFamily="34" charset="0"/>
              </a:rPr>
              <a:t> </a:t>
            </a:r>
            <a:endParaRPr lang="pl-PL" sz="2000" dirty="0">
              <a:latin typeface="Calibri" pitchFamily="34" charset="0"/>
              <a:cs typeface="Calibri" pitchFamily="34" charset="0"/>
            </a:endParaRP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Symboliczne </a:t>
            </a:r>
            <a:r>
              <a:rPr lang="pl-PL" sz="2000" dirty="0">
                <a:latin typeface="Calibri" pitchFamily="34" charset="0"/>
                <a:cs typeface="Calibri" pitchFamily="34" charset="0"/>
              </a:rPr>
              <a:t>modele umysłu </a:t>
            </a:r>
            <a:r>
              <a:rPr lang="pl-PL" sz="2000" dirty="0" smtClean="0">
                <a:latin typeface="Calibri" pitchFamily="34" charset="0"/>
                <a:cs typeface="Calibri" pitchFamily="34" charset="0"/>
                <a:sym typeface="Symbol"/>
              </a:rPr>
              <a:t> rozkładu </a:t>
            </a:r>
            <a:r>
              <a:rPr lang="pl-PL" sz="2000" dirty="0" smtClean="0">
                <a:latin typeface="Calibri" pitchFamily="34" charset="0"/>
                <a:cs typeface="Calibri" pitchFamily="34" charset="0"/>
              </a:rPr>
              <a:t>aktywności </a:t>
            </a:r>
            <a:r>
              <a:rPr lang="pl-PL" sz="2000" dirty="0">
                <a:latin typeface="Calibri" pitchFamily="34" charset="0"/>
                <a:cs typeface="Calibri" pitchFamily="34" charset="0"/>
              </a:rPr>
              <a:t>grup neuronów w mózgu, </a:t>
            </a:r>
            <a:r>
              <a:rPr lang="pl-PL" sz="2000" dirty="0" smtClean="0">
                <a:latin typeface="Calibri" pitchFamily="34" charset="0"/>
                <a:cs typeface="Calibri" pitchFamily="34" charset="0"/>
              </a:rPr>
              <a:t>model </a:t>
            </a:r>
            <a:r>
              <a:rPr lang="pl-PL" sz="2000" dirty="0">
                <a:latin typeface="Calibri" pitchFamily="34" charset="0"/>
                <a:cs typeface="Calibri" pitchFamily="34" charset="0"/>
              </a:rPr>
              <a:t>"sieciowy" lub "</a:t>
            </a:r>
            <a:r>
              <a:rPr lang="pl-PL" sz="2000" dirty="0" smtClean="0">
                <a:latin typeface="Calibri" pitchFamily="34" charset="0"/>
                <a:cs typeface="Calibri" pitchFamily="34" charset="0"/>
              </a:rPr>
              <a:t>wektorowy„ jest bliższy rzeczywistości.</a:t>
            </a:r>
            <a:endParaRPr lang="pl-PL" sz="2000" dirty="0">
              <a:latin typeface="Calibri" pitchFamily="34" charset="0"/>
              <a:cs typeface="Calibri" pitchFamily="34" charset="0"/>
            </a:endParaRPr>
          </a:p>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Teoria </a:t>
            </a:r>
            <a:r>
              <a:rPr lang="pl-PL" sz="2000" dirty="0" smtClean="0">
                <a:latin typeface="Calibri" pitchFamily="34" charset="0"/>
                <a:cs typeface="Calibri" pitchFamily="34" charset="0"/>
              </a:rPr>
              <a:t>tworzy się </a:t>
            </a:r>
            <a:r>
              <a:rPr lang="pl-PL" sz="2000" dirty="0">
                <a:latin typeface="Calibri" pitchFamily="34" charset="0"/>
                <a:cs typeface="Calibri" pitchFamily="34" charset="0"/>
              </a:rPr>
              <a:t>stopniowo w naszych mózgach w </a:t>
            </a:r>
            <a:r>
              <a:rPr lang="pl-PL" sz="2000" dirty="0" smtClean="0">
                <a:latin typeface="Calibri" pitchFamily="34" charset="0"/>
                <a:cs typeface="Calibri" pitchFamily="34" charset="0"/>
              </a:rPr>
              <a:t>czasie </a:t>
            </a:r>
            <a:r>
              <a:rPr lang="pl-PL" sz="2000" dirty="0">
                <a:latin typeface="Calibri" pitchFamily="34" charset="0"/>
                <a:cs typeface="Calibri" pitchFamily="34" charset="0"/>
              </a:rPr>
              <a:t>nauki, badania i opisywania, jest wynikiem uczenia się przez sieci neuronowe w mózgu. </a:t>
            </a: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Powstaje </a:t>
            </a:r>
            <a:r>
              <a:rPr lang="pl-PL" sz="2000" dirty="0">
                <a:latin typeface="Calibri" pitchFamily="34" charset="0"/>
                <a:cs typeface="Calibri" pitchFamily="34" charset="0"/>
              </a:rPr>
              <a:t>zbiór </a:t>
            </a:r>
            <a:r>
              <a:rPr lang="pl-PL" sz="2000" dirty="0" smtClean="0">
                <a:latin typeface="Calibri" pitchFamily="34" charset="0"/>
                <a:cs typeface="Calibri" pitchFamily="34" charset="0"/>
              </a:rPr>
              <a:t>wzajemnie </a:t>
            </a:r>
            <a:r>
              <a:rPr lang="pl-PL" sz="2000" dirty="0">
                <a:latin typeface="Calibri" pitchFamily="34" charset="0"/>
                <a:cs typeface="Calibri" pitchFamily="34" charset="0"/>
              </a:rPr>
              <a:t>ze sobą </a:t>
            </a:r>
            <a:r>
              <a:rPr lang="pl-PL" sz="2000" dirty="0" smtClean="0">
                <a:latin typeface="Calibri" pitchFamily="34" charset="0"/>
                <a:cs typeface="Calibri" pitchFamily="34" charset="0"/>
              </a:rPr>
              <a:t>skojarzonych stanów, część związana jest z </a:t>
            </a:r>
            <a:r>
              <a:rPr lang="pl-PL" sz="2000" dirty="0">
                <a:latin typeface="Calibri" pitchFamily="34" charset="0"/>
                <a:cs typeface="Calibri" pitchFamily="34" charset="0"/>
              </a:rPr>
              <a:t>aktywacją fonologicznych reprezentacji pojęć </a:t>
            </a:r>
            <a:r>
              <a:rPr lang="pl-PL" sz="2000" dirty="0" smtClean="0">
                <a:latin typeface="Calibri" pitchFamily="34" charset="0"/>
                <a:cs typeface="Calibri" pitchFamily="34" charset="0"/>
              </a:rPr>
              <a:t>językowych - symboli. </a:t>
            </a:r>
            <a:endParaRPr lang="pl-PL" sz="2000" dirty="0">
              <a:latin typeface="Calibri" pitchFamily="34" charset="0"/>
              <a:cs typeface="Calibri" pitchFamily="34" charset="0"/>
            </a:endParaRPr>
          </a:p>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Model wewnętrzny jest rzadko w pełni </a:t>
            </a:r>
            <a:r>
              <a:rPr lang="pl-PL" sz="2000" dirty="0" err="1">
                <a:latin typeface="Calibri" pitchFamily="34" charset="0"/>
                <a:cs typeface="Calibri" pitchFamily="34" charset="0"/>
              </a:rPr>
              <a:t>werbalizowalny</a:t>
            </a:r>
            <a:r>
              <a:rPr lang="pl-PL" sz="2000" dirty="0">
                <a:latin typeface="Calibri" pitchFamily="34" charset="0"/>
                <a:cs typeface="Calibri" pitchFamily="34" charset="0"/>
              </a:rPr>
              <a:t>, na poziomie symbolicznym przekonania nie muszą więc sprowadzać się do zbioru reguł. </a:t>
            </a:r>
          </a:p>
          <a:p>
            <a:pPr marL="342900" indent="-342900">
              <a:spcAft>
                <a:spcPts val="300"/>
              </a:spcAft>
              <a:buClr>
                <a:srgbClr val="FFC000"/>
              </a:buClr>
              <a:buFont typeface="Arial" pitchFamily="34" charset="0"/>
              <a:buChar char="•"/>
              <a:defRPr/>
            </a:pPr>
            <a:r>
              <a:rPr lang="pl-PL" sz="2000" dirty="0">
                <a:latin typeface="Calibri" pitchFamily="34" charset="0"/>
                <a:cs typeface="Calibri" pitchFamily="34" charset="0"/>
              </a:rPr>
              <a:t>Przekonania o świecie są wynikiem procesów </a:t>
            </a:r>
            <a:r>
              <a:rPr lang="pl-PL" sz="2000" dirty="0" smtClean="0">
                <a:latin typeface="Calibri" pitchFamily="34" charset="0"/>
                <a:cs typeface="Calibri" pitchFamily="34" charset="0"/>
              </a:rPr>
              <a:t>skojarzeniowych, to </a:t>
            </a:r>
            <a:r>
              <a:rPr lang="pl-PL" sz="2000" dirty="0">
                <a:latin typeface="Calibri" pitchFamily="34" charset="0"/>
                <a:cs typeface="Calibri" pitchFamily="34" charset="0"/>
              </a:rPr>
              <a:t>teorie w postaci konfiguracji możliwych (potencjalnych) pobudzeń sieci neuronów, z większością lokalnych konfiguracji można związać pewien </a:t>
            </a:r>
            <a:r>
              <a:rPr lang="pl-PL" sz="2000" dirty="0" smtClean="0">
                <a:latin typeface="Calibri" pitchFamily="34" charset="0"/>
                <a:cs typeface="Calibri" pitchFamily="34" charset="0"/>
              </a:rPr>
              <a:t>symbol. </a:t>
            </a:r>
            <a:endParaRPr lang="pl-PL" sz="2000" dirty="0">
              <a:solidFill>
                <a:schemeClr val="bg1"/>
              </a:solidFill>
              <a:latin typeface="Calibri" pitchFamily="34" charset="0"/>
              <a:cs typeface="Calibri"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573" y="146050"/>
            <a:ext cx="1333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106522"/>
      </p:ext>
    </p:extLst>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Co o sobie wiemy?</a:t>
            </a:r>
          </a:p>
        </p:txBody>
      </p:sp>
      <p:sp>
        <p:nvSpPr>
          <p:cNvPr id="34819" name="Rectangle 3"/>
          <p:cNvSpPr>
            <a:spLocks noChangeArrowheads="1"/>
          </p:cNvSpPr>
          <p:nvPr/>
        </p:nvSpPr>
        <p:spPr bwMode="auto">
          <a:xfrm>
            <a:off x="493713" y="1355725"/>
            <a:ext cx="7097712"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300"/>
              </a:spcAft>
              <a:buClr>
                <a:srgbClr val="FFC000"/>
              </a:buClr>
              <a:defRPr/>
            </a:pPr>
            <a:r>
              <a:rPr lang="pl-PL" sz="2000" dirty="0" err="1">
                <a:solidFill>
                  <a:schemeClr val="bg1"/>
                </a:solidFill>
                <a:latin typeface="Calibri" pitchFamily="34" charset="0"/>
                <a:cs typeface="Calibri" pitchFamily="34" charset="0"/>
              </a:rPr>
              <a:t>Eric</a:t>
            </a:r>
            <a:r>
              <a:rPr lang="pl-PL" sz="2000" dirty="0">
                <a:solidFill>
                  <a:schemeClr val="bg1"/>
                </a:solidFill>
                <a:latin typeface="Calibri" pitchFamily="34" charset="0"/>
                <a:cs typeface="Calibri" pitchFamily="34" charset="0"/>
              </a:rPr>
              <a:t> </a:t>
            </a:r>
            <a:r>
              <a:rPr lang="pl-PL" sz="2000" dirty="0" err="1">
                <a:solidFill>
                  <a:schemeClr val="bg1"/>
                </a:solidFill>
                <a:latin typeface="Calibri" pitchFamily="34" charset="0"/>
                <a:cs typeface="Calibri" pitchFamily="34" charset="0"/>
              </a:rPr>
              <a:t>Schwitzgabel</a:t>
            </a:r>
            <a:r>
              <a:rPr lang="pl-PL" sz="2000" dirty="0">
                <a:solidFill>
                  <a:schemeClr val="bg1"/>
                </a:solidFill>
                <a:latin typeface="Calibri" pitchFamily="34" charset="0"/>
                <a:cs typeface="Calibri" pitchFamily="34" charset="0"/>
              </a:rPr>
              <a:t>: niewiele!</a:t>
            </a:r>
            <a:br>
              <a:rPr lang="pl-PL" sz="2000" dirty="0">
                <a:solidFill>
                  <a:schemeClr val="bg1"/>
                </a:solidFill>
                <a:latin typeface="Calibri" pitchFamily="34" charset="0"/>
                <a:cs typeface="Calibri" pitchFamily="34" charset="0"/>
              </a:rPr>
            </a:br>
            <a:r>
              <a:rPr lang="pl-PL" sz="2000" dirty="0">
                <a:latin typeface="Calibri" pitchFamily="34" charset="0"/>
                <a:cs typeface="Calibri" pitchFamily="34" charset="0"/>
                <a:hlinkClick r:id="rId3"/>
              </a:rPr>
              <a:t>http://www.faculty.ucr.edu/~eschwitz/</a:t>
            </a:r>
            <a:r>
              <a:rPr lang="pl-PL" sz="2000" dirty="0">
                <a:latin typeface="Calibri" pitchFamily="34" charset="0"/>
                <a:cs typeface="Calibri" pitchFamily="34" charset="0"/>
              </a:rPr>
              <a:t> </a:t>
            </a:r>
            <a:endParaRPr lang="pl-PL" sz="2000" dirty="0">
              <a:solidFill>
                <a:schemeClr val="bg1"/>
              </a:solidFill>
              <a:latin typeface="Calibri" pitchFamily="34" charset="0"/>
              <a:cs typeface="Calibri" pitchFamily="34" charset="0"/>
            </a:endParaRPr>
          </a:p>
          <a:p>
            <a:pPr algn="l">
              <a:spcAft>
                <a:spcPts val="300"/>
              </a:spcAft>
              <a:buClr>
                <a:srgbClr val="FFC000"/>
              </a:buClr>
              <a:defRPr/>
            </a:pPr>
            <a:endParaRPr lang="pl-PL" sz="1000" dirty="0">
              <a:solidFill>
                <a:schemeClr val="bg1"/>
              </a:solidFill>
              <a:latin typeface="Calibri" pitchFamily="34" charset="0"/>
              <a:cs typeface="Calibri" pitchFamily="34" charset="0"/>
            </a:endParaRPr>
          </a:p>
          <a:p>
            <a:pPr algn="l">
              <a:spcAft>
                <a:spcPts val="300"/>
              </a:spcAft>
              <a:buClr>
                <a:srgbClr val="FFC000"/>
              </a:buClr>
              <a:defRPr/>
            </a:pPr>
            <a:r>
              <a:rPr lang="en-US" sz="2000" dirty="0" smtClean="0">
                <a:solidFill>
                  <a:schemeClr val="bg1"/>
                </a:solidFill>
                <a:latin typeface="Calibri" pitchFamily="34" charset="0"/>
                <a:cs typeface="Calibri" pitchFamily="34" charset="0"/>
              </a:rPr>
              <a:t>Describing </a:t>
            </a:r>
            <a:r>
              <a:rPr lang="en-US" sz="2000" dirty="0">
                <a:solidFill>
                  <a:schemeClr val="bg1"/>
                </a:solidFill>
                <a:latin typeface="Calibri" pitchFamily="34" charset="0"/>
                <a:cs typeface="Calibri" pitchFamily="34" charset="0"/>
              </a:rPr>
              <a:t>Inner Experience? Proponent Meets Skeptic,</a:t>
            </a:r>
            <a:endParaRPr lang="pl-PL" sz="2000" dirty="0">
              <a:solidFill>
                <a:schemeClr val="bg1"/>
              </a:solidFill>
              <a:latin typeface="Calibri" pitchFamily="34" charset="0"/>
              <a:cs typeface="Calibri" pitchFamily="34" charset="0"/>
            </a:endParaRPr>
          </a:p>
          <a:p>
            <a:pPr algn="l">
              <a:spcAft>
                <a:spcPts val="300"/>
              </a:spcAft>
              <a:buClr>
                <a:srgbClr val="FFC000"/>
              </a:buClr>
              <a:defRPr/>
            </a:pPr>
            <a:r>
              <a:rPr lang="pl-PL" sz="2000" dirty="0" smtClean="0">
                <a:solidFill>
                  <a:schemeClr val="bg1"/>
                </a:solidFill>
                <a:latin typeface="Calibri" pitchFamily="34" charset="0"/>
                <a:cs typeface="Calibri" pitchFamily="34" charset="0"/>
              </a:rPr>
              <a:t>ES + </a:t>
            </a:r>
            <a:r>
              <a:rPr lang="en-US" sz="2000" dirty="0" smtClean="0">
                <a:solidFill>
                  <a:schemeClr val="bg1"/>
                </a:solidFill>
                <a:latin typeface="Calibri" pitchFamily="34" charset="0"/>
                <a:cs typeface="Calibri" pitchFamily="34" charset="0"/>
              </a:rPr>
              <a:t>Russell </a:t>
            </a:r>
            <a:r>
              <a:rPr lang="en-US" sz="2000" dirty="0">
                <a:solidFill>
                  <a:schemeClr val="bg1"/>
                </a:solidFill>
                <a:latin typeface="Calibri" pitchFamily="34" charset="0"/>
                <a:cs typeface="Calibri" pitchFamily="34" charset="0"/>
              </a:rPr>
              <a:t>T. </a:t>
            </a:r>
            <a:r>
              <a:rPr lang="en-US" sz="2000" dirty="0" err="1">
                <a:solidFill>
                  <a:schemeClr val="bg1"/>
                </a:solidFill>
                <a:latin typeface="Calibri" pitchFamily="34" charset="0"/>
                <a:cs typeface="Calibri" pitchFamily="34" charset="0"/>
              </a:rPr>
              <a:t>Hurlburt</a:t>
            </a:r>
            <a:r>
              <a:rPr lang="en-US" sz="2000" dirty="0">
                <a:solidFill>
                  <a:schemeClr val="bg1"/>
                </a:solidFill>
                <a:latin typeface="Calibri" pitchFamily="34" charset="0"/>
                <a:cs typeface="Calibri" pitchFamily="34" charset="0"/>
              </a:rPr>
              <a:t>, MIT Press </a:t>
            </a:r>
            <a:r>
              <a:rPr lang="pl-PL" sz="2000" dirty="0">
                <a:solidFill>
                  <a:schemeClr val="bg1"/>
                </a:solidFill>
                <a:latin typeface="Calibri" pitchFamily="34" charset="0"/>
                <a:cs typeface="Calibri" pitchFamily="34" charset="0"/>
              </a:rPr>
              <a:t> </a:t>
            </a:r>
            <a:r>
              <a:rPr lang="pl-PL" sz="2000" dirty="0" smtClean="0">
                <a:solidFill>
                  <a:schemeClr val="bg1"/>
                </a:solidFill>
                <a:latin typeface="Calibri" pitchFamily="34" charset="0"/>
                <a:cs typeface="Calibri" pitchFamily="34" charset="0"/>
              </a:rPr>
              <a:t>(</a:t>
            </a:r>
            <a:r>
              <a:rPr lang="en-US" sz="2000" dirty="0" smtClean="0">
                <a:solidFill>
                  <a:schemeClr val="bg1"/>
                </a:solidFill>
                <a:latin typeface="Calibri" pitchFamily="34" charset="0"/>
                <a:cs typeface="Calibri" pitchFamily="34" charset="0"/>
              </a:rPr>
              <a:t>2007</a:t>
            </a:r>
            <a:r>
              <a:rPr lang="en-US" sz="2000" dirty="0">
                <a:solidFill>
                  <a:schemeClr val="bg1"/>
                </a:solidFill>
                <a:latin typeface="Calibri" pitchFamily="34" charset="0"/>
                <a:cs typeface="Calibri" pitchFamily="34" charset="0"/>
              </a:rPr>
              <a:t>).</a:t>
            </a:r>
            <a:endParaRPr lang="pl-PL" sz="2000" dirty="0">
              <a:solidFill>
                <a:schemeClr val="bg1"/>
              </a:solidFill>
              <a:latin typeface="Calibri" pitchFamily="34" charset="0"/>
              <a:cs typeface="Calibri" pitchFamily="34" charset="0"/>
            </a:endParaRPr>
          </a:p>
          <a:p>
            <a:pPr algn="l">
              <a:spcAft>
                <a:spcPts val="300"/>
              </a:spcAft>
              <a:buClr>
                <a:srgbClr val="FFC000"/>
              </a:buClr>
              <a:defRPr/>
            </a:pPr>
            <a:r>
              <a:rPr lang="en-US" sz="2000" dirty="0" smtClean="0">
                <a:solidFill>
                  <a:schemeClr val="bg1"/>
                </a:solidFill>
                <a:latin typeface="Calibri" pitchFamily="34" charset="0"/>
                <a:cs typeface="Calibri" pitchFamily="34" charset="0"/>
              </a:rPr>
              <a:t>Perplexities of Consciousness, MIT Press (2011).</a:t>
            </a:r>
            <a:endParaRPr lang="pl-PL" sz="2000" dirty="0" smtClean="0">
              <a:solidFill>
                <a:schemeClr val="bg1"/>
              </a:solidFill>
              <a:latin typeface="Calibri" pitchFamily="34" charset="0"/>
              <a:cs typeface="Calibri" pitchFamily="34" charset="0"/>
            </a:endParaRPr>
          </a:p>
          <a:p>
            <a:pPr algn="l">
              <a:spcAft>
                <a:spcPts val="300"/>
              </a:spcAft>
              <a:buClr>
                <a:srgbClr val="FFC000"/>
              </a:buClr>
              <a:defRPr/>
            </a:pPr>
            <a:endParaRPr lang="pl-PL" sz="1000" dirty="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a:solidFill>
                  <a:schemeClr val="bg1"/>
                </a:solidFill>
                <a:latin typeface="Calibri" pitchFamily="34" charset="0"/>
                <a:cs typeface="Calibri" pitchFamily="34" charset="0"/>
              </a:rPr>
              <a:t>Czemu </a:t>
            </a:r>
            <a:r>
              <a:rPr lang="pl-PL" sz="2000" dirty="0" smtClean="0">
                <a:solidFill>
                  <a:schemeClr val="bg1"/>
                </a:solidFill>
                <a:latin typeface="Calibri" pitchFamily="34" charset="0"/>
                <a:cs typeface="Calibri" pitchFamily="34" charset="0"/>
              </a:rPr>
              <a:t>fenomenologia i psychologia oparta na introspekcji </a:t>
            </a:r>
            <a:r>
              <a:rPr lang="pl-PL" sz="2000" dirty="0">
                <a:solidFill>
                  <a:schemeClr val="bg1"/>
                </a:solidFill>
                <a:latin typeface="Calibri" pitchFamily="34" charset="0"/>
                <a:cs typeface="Calibri" pitchFamily="34" charset="0"/>
              </a:rPr>
              <a:t>tak nam niewiele powiedziała o naturze umysłów?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Czemu </a:t>
            </a:r>
            <a:r>
              <a:rPr lang="pl-PL" sz="2000" dirty="0">
                <a:solidFill>
                  <a:schemeClr val="bg1"/>
                </a:solidFill>
                <a:latin typeface="Calibri" pitchFamily="34" charset="0"/>
                <a:cs typeface="Calibri" pitchFamily="34" charset="0"/>
              </a:rPr>
              <a:t>tak trudno jest ustalić, jakie są nasze doznania?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Czy są myśli bez mentalnych obrazów? </a:t>
            </a: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Czy </a:t>
            </a:r>
            <a:r>
              <a:rPr lang="pl-PL" sz="2000" dirty="0">
                <a:solidFill>
                  <a:schemeClr val="bg1"/>
                </a:solidFill>
                <a:latin typeface="Calibri" pitchFamily="34" charset="0"/>
                <a:cs typeface="Calibri" pitchFamily="34" charset="0"/>
              </a:rPr>
              <a:t>sny mają kolory i są w nich dźwięki?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Które zmysły są źródłem informacji? </a:t>
            </a:r>
          </a:p>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Czy mogę mieć błędne przekonania na temat swoich wrażeń? </a:t>
            </a:r>
            <a:endParaRPr lang="pl-PL" sz="2000" dirty="0" smtClean="0">
              <a:solidFill>
                <a:schemeClr val="bg1"/>
              </a:solidFill>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Co </a:t>
            </a:r>
            <a:r>
              <a:rPr lang="pl-PL" sz="2000" dirty="0">
                <a:solidFill>
                  <a:schemeClr val="bg1"/>
                </a:solidFill>
                <a:latin typeface="Calibri" pitchFamily="34" charset="0"/>
                <a:cs typeface="Calibri" pitchFamily="34" charset="0"/>
              </a:rPr>
              <a:t>właściwie wiem gdy nie mogę sobie przypomnieć ani nazwy ani obrazu, ale wiem o co chodzi? </a:t>
            </a:r>
          </a:p>
        </p:txBody>
      </p:sp>
      <p:pic>
        <p:nvPicPr>
          <p:cNvPr id="166915" name="Picture 3"/>
          <p:cNvPicPr>
            <a:picLocks noChangeAspect="1" noChangeArrowheads="1"/>
          </p:cNvPicPr>
          <p:nvPr/>
        </p:nvPicPr>
        <p:blipFill>
          <a:blip r:embed="rId4"/>
          <a:srcRect/>
          <a:stretch>
            <a:fillRect/>
          </a:stretch>
        </p:blipFill>
        <p:spPr bwMode="auto">
          <a:xfrm>
            <a:off x="7591425" y="715963"/>
            <a:ext cx="1552575" cy="2305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66916" name="Picture 4"/>
          <p:cNvPicPr>
            <a:picLocks noChangeAspect="1" noChangeArrowheads="1"/>
          </p:cNvPicPr>
          <p:nvPr/>
        </p:nvPicPr>
        <p:blipFill>
          <a:blip r:embed="rId5"/>
          <a:srcRect/>
          <a:stretch>
            <a:fillRect/>
          </a:stretch>
        </p:blipFill>
        <p:spPr bwMode="auto">
          <a:xfrm>
            <a:off x="7591425" y="3084513"/>
            <a:ext cx="1524000"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675424130"/>
      </p:ext>
    </p:extLst>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39900" y="301625"/>
            <a:ext cx="6111875" cy="685800"/>
          </a:xfrm>
          <a:effectLst/>
        </p:spPr>
        <p:txBody>
          <a:bodyPr/>
          <a:lstStyle/>
          <a:p>
            <a:pPr eaLnBrk="1" hangingPunct="1">
              <a:defRPr/>
            </a:pPr>
            <a:r>
              <a:rPr lang="pl-PL" dirty="0" smtClean="0">
                <a:latin typeface="Arial Unicode MS" pitchFamily="34" charset="-128"/>
              </a:rPr>
              <a:t>Co wie niemowlę?</a:t>
            </a:r>
          </a:p>
        </p:txBody>
      </p:sp>
      <p:sp>
        <p:nvSpPr>
          <p:cNvPr id="34819" name="Rectangle 3"/>
          <p:cNvSpPr>
            <a:spLocks noChangeArrowheads="1"/>
          </p:cNvSpPr>
          <p:nvPr/>
        </p:nvSpPr>
        <p:spPr bwMode="auto">
          <a:xfrm>
            <a:off x="493712" y="1355725"/>
            <a:ext cx="8326759"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Kontrolowanie swojego zachowania wymaga utworzenia odpowiednich skojarzeń (stan umysłu-działanie), dzieciom zajmuje to wiele lat. </a:t>
            </a:r>
          </a:p>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Intencjonalność jest odniesieniem do świata, ale realizowana jest poprzez </a:t>
            </a:r>
            <a:r>
              <a:rPr lang="pl-PL" sz="2000" dirty="0" err="1" smtClean="0">
                <a:latin typeface="Calibri" pitchFamily="34" charset="0"/>
                <a:cs typeface="Calibri" pitchFamily="34" charset="0"/>
              </a:rPr>
              <a:t>kwazi</a:t>
            </a:r>
            <a:r>
              <a:rPr lang="pl-PL" sz="2000" dirty="0" smtClean="0">
                <a:latin typeface="Calibri" pitchFamily="34" charset="0"/>
                <a:cs typeface="Calibri" pitchFamily="34" charset="0"/>
              </a:rPr>
              <a:t>-stabilne stany powstające w mózgu. </a:t>
            </a: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Metafora „umysł jako lustro”: S. </a:t>
            </a:r>
            <a:r>
              <a:rPr lang="pl-PL" sz="2000" dirty="0" err="1" smtClean="0">
                <a:latin typeface="Calibri" pitchFamily="34" charset="0"/>
                <a:cs typeface="Calibri" pitchFamily="34" charset="0"/>
              </a:rPr>
              <a:t>Laycock</a:t>
            </a:r>
            <a:r>
              <a:rPr lang="pl-PL" sz="2000" dirty="0" smtClean="0">
                <a:latin typeface="Calibri" pitchFamily="34" charset="0"/>
                <a:cs typeface="Calibri" pitchFamily="34" charset="0"/>
              </a:rPr>
              <a:t>, </a:t>
            </a:r>
            <a:r>
              <a:rPr lang="en-US" sz="2000" dirty="0" smtClean="0">
                <a:latin typeface="Calibri" pitchFamily="34" charset="0"/>
                <a:cs typeface="Calibri" pitchFamily="34" charset="0"/>
              </a:rPr>
              <a:t>Mind </a:t>
            </a:r>
            <a:r>
              <a:rPr lang="en-US" sz="2000" dirty="0">
                <a:latin typeface="Calibri" pitchFamily="34" charset="0"/>
                <a:cs typeface="Calibri" pitchFamily="34" charset="0"/>
              </a:rPr>
              <a:t>as Mirror and the Mirroring of Mind: Buddhist Reflections on Western Phenomenology </a:t>
            </a:r>
            <a:r>
              <a:rPr lang="pl-PL" sz="2000" dirty="0" smtClean="0">
                <a:latin typeface="Calibri" pitchFamily="34" charset="0"/>
                <a:cs typeface="Calibri" pitchFamily="34" charset="0"/>
              </a:rPr>
              <a:t>(1994).</a:t>
            </a:r>
          </a:p>
          <a:p>
            <a:pPr marL="342900" indent="-342900" algn="l">
              <a:spcAft>
                <a:spcPts val="300"/>
              </a:spcAft>
              <a:buClr>
                <a:srgbClr val="FFC000"/>
              </a:buClr>
              <a:buFont typeface="Arial" pitchFamily="34" charset="0"/>
              <a:buChar char="•"/>
              <a:defRPr/>
            </a:pPr>
            <a:r>
              <a:rPr lang="pl-PL" sz="2000" dirty="0" smtClean="0">
                <a:latin typeface="Calibri" pitchFamily="34" charset="0"/>
                <a:cs typeface="Calibri" pitchFamily="34" charset="0"/>
              </a:rPr>
              <a:t>Żeby coś spostrzec musi powstać stan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mózgu, istniejący dostatecznie długo</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by można go było odróżnić od  </a:t>
            </a:r>
            <a:r>
              <a:rPr lang="pl-PL" sz="2000" dirty="0">
                <a:latin typeface="Calibri" pitchFamily="34" charset="0"/>
                <a:cs typeface="Calibri" pitchFamily="34" charset="0"/>
              </a:rPr>
              <a:t/>
            </a:r>
            <a:br>
              <a:rPr lang="pl-PL" sz="2000" dirty="0">
                <a:latin typeface="Calibri" pitchFamily="34" charset="0"/>
                <a:cs typeface="Calibri" pitchFamily="34" charset="0"/>
              </a:rPr>
            </a:br>
            <a:r>
              <a:rPr lang="pl-PL" sz="2000" dirty="0" smtClean="0">
                <a:latin typeface="Calibri" pitchFamily="34" charset="0"/>
                <a:cs typeface="Calibri" pitchFamily="34" charset="0"/>
              </a:rPr>
              <a:t>przypadkowych fluktuacji. </a:t>
            </a:r>
            <a:endParaRPr lang="pl-PL" dirty="0" smtClean="0">
              <a:cs typeface="Calibri" pitchFamily="34" charset="0"/>
            </a:endParaRPr>
          </a:p>
          <a:p>
            <a:pPr marL="342900" indent="-342900">
              <a:spcAft>
                <a:spcPts val="300"/>
              </a:spcAft>
              <a:buClr>
                <a:srgbClr val="FFC000"/>
              </a:buClr>
              <a:buFont typeface="Arial" pitchFamily="34" charset="0"/>
              <a:buChar char="•"/>
              <a:defRPr/>
            </a:pPr>
            <a:r>
              <a:rPr lang="pl-PL" sz="2000" dirty="0" smtClean="0">
                <a:latin typeface="Calibri" pitchFamily="34" charset="0"/>
                <a:cs typeface="Calibri" pitchFamily="34" charset="0"/>
              </a:rPr>
              <a:t>Jesteśmy świadomi tylko swoich stanów</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mózgu, reakcji na pobudzenia przez</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zmysły i pobudzenia pamięci. </a:t>
            </a:r>
          </a:p>
          <a:p>
            <a:pPr marL="342900" indent="-342900" algn="l">
              <a:spcAft>
                <a:spcPts val="300"/>
              </a:spcAft>
              <a:buClr>
                <a:srgbClr val="FFC000"/>
              </a:buClr>
              <a:buFont typeface="Arial" pitchFamily="34" charset="0"/>
              <a:buChar char="•"/>
              <a:defRPr/>
            </a:pPr>
            <a:endParaRPr lang="pl-PL" sz="2000" dirty="0">
              <a:latin typeface="Calibri" pitchFamily="34" charset="0"/>
              <a:cs typeface="Calibri" pitchFamily="34" charset="0"/>
            </a:endParaRPr>
          </a:p>
          <a:p>
            <a:pPr marL="342900" indent="-342900" algn="l">
              <a:spcAft>
                <a:spcPts val="300"/>
              </a:spcAft>
              <a:buClr>
                <a:srgbClr val="FFC000"/>
              </a:buClr>
              <a:buFont typeface="Arial" pitchFamily="34" charset="0"/>
              <a:buChar char="•"/>
              <a:defRPr/>
            </a:pPr>
            <a:r>
              <a:rPr lang="pl-PL" sz="2000" dirty="0" smtClean="0">
                <a:solidFill>
                  <a:schemeClr val="bg1"/>
                </a:solidFill>
                <a:latin typeface="Calibri" pitchFamily="34" charset="0"/>
                <a:cs typeface="Calibri" pitchFamily="34" charset="0"/>
              </a:rPr>
              <a:t>A nie B: formowanie się </a:t>
            </a:r>
            <a:br>
              <a:rPr lang="pl-PL" sz="2000" dirty="0" smtClean="0">
                <a:solidFill>
                  <a:schemeClr val="bg1"/>
                </a:solidFill>
                <a:latin typeface="Calibri" pitchFamily="34" charset="0"/>
                <a:cs typeface="Calibri" pitchFamily="34" charset="0"/>
              </a:rPr>
            </a:br>
            <a:r>
              <a:rPr lang="pl-PL" sz="2000" dirty="0" smtClean="0">
                <a:solidFill>
                  <a:schemeClr val="bg1"/>
                </a:solidFill>
                <a:latin typeface="Calibri" pitchFamily="34" charset="0"/>
                <a:cs typeface="Calibri" pitchFamily="34" charset="0"/>
              </a:rPr>
              <a:t>umysłu.</a:t>
            </a:r>
          </a:p>
          <a:p>
            <a:pPr algn="l">
              <a:spcAft>
                <a:spcPts val="300"/>
              </a:spcAft>
              <a:buClr>
                <a:srgbClr val="FFC000"/>
              </a:buClr>
              <a:defRPr/>
            </a:pPr>
            <a:endParaRPr lang="pl-PL" sz="2000" dirty="0">
              <a:solidFill>
                <a:schemeClr val="bg1"/>
              </a:solidFill>
              <a:latin typeface="Calibri" pitchFamily="34" charset="0"/>
              <a:cs typeface="Calibri" pitchFamily="34" charset="0"/>
            </a:endParaRPr>
          </a:p>
        </p:txBody>
      </p:sp>
      <p:pic>
        <p:nvPicPr>
          <p:cNvPr id="6" name="Picture 2"/>
          <p:cNvPicPr>
            <a:picLocks noChangeAspect="1" noChangeArrowheads="1"/>
          </p:cNvPicPr>
          <p:nvPr/>
        </p:nvPicPr>
        <p:blipFill>
          <a:blip r:embed="rId3"/>
          <a:srcRect/>
          <a:stretch>
            <a:fillRect/>
          </a:stretch>
        </p:blipFill>
        <p:spPr bwMode="auto">
          <a:xfrm>
            <a:off x="5148064" y="3427413"/>
            <a:ext cx="3810000" cy="3257550"/>
          </a:xfrm>
          <a:prstGeom prst="rect">
            <a:avLst/>
          </a:prstGeom>
          <a:ln>
            <a:noFill/>
          </a:ln>
          <a:effectLst>
            <a:outerShdw blurRad="292100" dist="139700" dir="2700000" algn="tl" rotWithShape="0">
              <a:srgbClr val="333333">
                <a:alpha val="65000"/>
              </a:srgbClr>
            </a:outerShdw>
          </a:effectLst>
          <a:extLst/>
        </p:spPr>
      </p:pic>
      <p:pic>
        <p:nvPicPr>
          <p:cNvPr id="69634" name="Picture 2" descr="D:\Archive-media\Grafika-Neurobiologia\Glowy+Mozgi\brain_ani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28466" y="5922963"/>
            <a:ext cx="857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66804"/>
      </p:ext>
    </p:extLst>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outerShdw blurRad="38100" dist="38100" dir="2700000" algn="tl">
                <a:srgbClr val="000000">
                  <a:alpha val="43137"/>
                </a:srgbClr>
              </a:outerShdw>
            </a:effectLst>
            <a:latin typeface="Arial Unicode MS" pitchFamily="34" charset="-128"/>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24885</TotalTime>
  <Words>3213</Words>
  <Application>Microsoft Office PowerPoint</Application>
  <PresentationFormat>Pokaz na ekranie (4:3)</PresentationFormat>
  <Paragraphs>370</Paragraphs>
  <Slides>50</Slides>
  <Notes>49</Notes>
  <HiddenSlides>0</HiddenSlides>
  <MMClips>0</MMClips>
  <ScaleCrop>false</ScaleCrop>
  <HeadingPairs>
    <vt:vector size="4" baseType="variant">
      <vt:variant>
        <vt:lpstr>Motyw</vt:lpstr>
      </vt:variant>
      <vt:variant>
        <vt:i4>1</vt:i4>
      </vt:variant>
      <vt:variant>
        <vt:lpstr>Tytuły slajdów</vt:lpstr>
      </vt:variant>
      <vt:variant>
        <vt:i4>50</vt:i4>
      </vt:variant>
    </vt:vector>
  </HeadingPairs>
  <TitlesOfParts>
    <vt:vector size="51" baseType="lpstr">
      <vt:lpstr>Projekt domyślny</vt:lpstr>
      <vt:lpstr>Reprezentacja pojęć  w mózgu  i co z tego wynika.</vt:lpstr>
      <vt:lpstr>Plan </vt:lpstr>
      <vt:lpstr>Radykalny konstruktywizm</vt:lpstr>
      <vt:lpstr>Neuronalny determinizm</vt:lpstr>
      <vt:lpstr>Przestrzeń neuronalna</vt:lpstr>
      <vt:lpstr>Modele mentalne</vt:lpstr>
      <vt:lpstr>Paul Churchland</vt:lpstr>
      <vt:lpstr>Co o sobie wiemy?</vt:lpstr>
      <vt:lpstr>Co wie niemowlę?</vt:lpstr>
      <vt:lpstr>A-nie B</vt:lpstr>
      <vt:lpstr>Co wie dorosły?</vt:lpstr>
      <vt:lpstr>Nieświadome wybory</vt:lpstr>
      <vt:lpstr>Mózg jako substrat</vt:lpstr>
      <vt:lpstr>Język (165 eksperymentów)</vt:lpstr>
      <vt:lpstr>Konektom</vt:lpstr>
      <vt:lpstr>Lingwistyka Neurokognitywna</vt:lpstr>
      <vt:lpstr>Język i obrazy</vt:lpstr>
      <vt:lpstr>Wyobraźnia i zmysły</vt:lpstr>
      <vt:lpstr>Język i ucieleśnienie</vt:lpstr>
      <vt:lpstr>Jakie ucieleśnienie?</vt:lpstr>
      <vt:lpstr>Słowa w mózgu</vt:lpstr>
      <vt:lpstr>Neuroobrazowanie słów?</vt:lpstr>
      <vt:lpstr>Semantyka fMRI</vt:lpstr>
      <vt:lpstr>Czym są pojęcia</vt:lpstr>
      <vt:lpstr>Trajektorie umysłu</vt:lpstr>
      <vt:lpstr>Pojęcia jako “obiekty umysłu”</vt:lpstr>
      <vt:lpstr>Atlas Semantyczny</vt:lpstr>
      <vt:lpstr>Prezentacja programu PowerPoint</vt:lpstr>
      <vt:lpstr>BICA jako aproksymacja</vt:lpstr>
      <vt:lpstr>Ośrodki mowy</vt:lpstr>
      <vt:lpstr>Prezentacja programu PowerPoint</vt:lpstr>
      <vt:lpstr>Segmentacja doświadczenia</vt:lpstr>
      <vt:lpstr>Logika i język</vt:lpstr>
      <vt:lpstr>Cel, postrzeganie, działanie.   Liczne lokalne grupy neuronów współpracują wykonując celowe zadanie, synchronizują się w różny sposób. Model odtwarza czasy reakcji przy wykonywaniu kilku zadań jednocześnie.    A. Zylberger, PLOS Biology 2010</vt:lpstr>
      <vt:lpstr>Problemy wymagające wglądu</vt:lpstr>
      <vt:lpstr>Rasy psów</vt:lpstr>
      <vt:lpstr>Potęga imitacji bez zrozumienia</vt:lpstr>
      <vt:lpstr>Prosta sieć zdaje egzamin</vt:lpstr>
      <vt:lpstr>Test wielokrotnego wyboru</vt:lpstr>
      <vt:lpstr>Model czytania</vt:lpstr>
      <vt:lpstr>Wykresy rekurencji</vt:lpstr>
      <vt:lpstr>Prezentacja programu PowerPoint</vt:lpstr>
      <vt:lpstr>Prezentacja programu PowerPoint</vt:lpstr>
      <vt:lpstr>Prezentacja programu PowerPoint</vt:lpstr>
      <vt:lpstr>Nieco spekulacji</vt:lpstr>
      <vt:lpstr>Szczegółowy model</vt:lpstr>
      <vt:lpstr>Konkluzje Garagnani i inn. </vt:lpstr>
      <vt:lpstr>Konkluzje ogólne</vt:lpstr>
      <vt:lpstr>Happiness is a warm gun</vt:lpstr>
      <vt:lpstr>Prezentacja programu PowerPoint</vt:lpstr>
    </vt:vector>
  </TitlesOfParts>
  <Company>Nicolaus Copernicus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reprezentowane są pojęcia w mózgu i co z tego wynika</dc:title>
  <dc:subject>Brain, language, concepts</dc:subject>
  <dc:creator>Wlodzislaw Duch</dc:creator>
  <cp:keywords>Brain, language, concepts</cp:keywords>
  <cp:lastModifiedBy>W Duch</cp:lastModifiedBy>
  <cp:revision>612</cp:revision>
  <cp:lastPrinted>1999-08-21T07:27:07Z</cp:lastPrinted>
  <dcterms:created xsi:type="dcterms:W3CDTF">1998-04-11T13:46:18Z</dcterms:created>
  <dcterms:modified xsi:type="dcterms:W3CDTF">2012-03-28T15:06:14Z</dcterms:modified>
</cp:coreProperties>
</file>