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95" r:id="rId1"/>
    <p:sldMasterId id="2147483914" r:id="rId2"/>
  </p:sldMasterIdLst>
  <p:notesMasterIdLst>
    <p:notesMasterId r:id="rId73"/>
  </p:notesMasterIdLst>
  <p:handoutMasterIdLst>
    <p:handoutMasterId r:id="rId74"/>
  </p:handoutMasterIdLst>
  <p:sldIdLst>
    <p:sldId id="256" r:id="rId3"/>
    <p:sldId id="508" r:id="rId4"/>
    <p:sldId id="592" r:id="rId5"/>
    <p:sldId id="665" r:id="rId6"/>
    <p:sldId id="666" r:id="rId7"/>
    <p:sldId id="658" r:id="rId8"/>
    <p:sldId id="633" r:id="rId9"/>
    <p:sldId id="669" r:id="rId10"/>
    <p:sldId id="670" r:id="rId11"/>
    <p:sldId id="701" r:id="rId12"/>
    <p:sldId id="672" r:id="rId13"/>
    <p:sldId id="671" r:id="rId14"/>
    <p:sldId id="659" r:id="rId15"/>
    <p:sldId id="602" r:id="rId16"/>
    <p:sldId id="674" r:id="rId17"/>
    <p:sldId id="597" r:id="rId18"/>
    <p:sldId id="675" r:id="rId19"/>
    <p:sldId id="676" r:id="rId20"/>
    <p:sldId id="677" r:id="rId21"/>
    <p:sldId id="678" r:id="rId22"/>
    <p:sldId id="679" r:id="rId23"/>
    <p:sldId id="629" r:id="rId24"/>
    <p:sldId id="660" r:id="rId25"/>
    <p:sldId id="661" r:id="rId26"/>
    <p:sldId id="662" r:id="rId27"/>
    <p:sldId id="686" r:id="rId28"/>
    <p:sldId id="663" r:id="rId29"/>
    <p:sldId id="700" r:id="rId30"/>
    <p:sldId id="664" r:id="rId31"/>
    <p:sldId id="554" r:id="rId32"/>
    <p:sldId id="655" r:id="rId33"/>
    <p:sldId id="656" r:id="rId34"/>
    <p:sldId id="690" r:id="rId35"/>
    <p:sldId id="691" r:id="rId36"/>
    <p:sldId id="697" r:id="rId37"/>
    <p:sldId id="694" r:id="rId38"/>
    <p:sldId id="692" r:id="rId39"/>
    <p:sldId id="695" r:id="rId40"/>
    <p:sldId id="696" r:id="rId41"/>
    <p:sldId id="652" r:id="rId42"/>
    <p:sldId id="555" r:id="rId43"/>
    <p:sldId id="685" r:id="rId44"/>
    <p:sldId id="631" r:id="rId45"/>
    <p:sldId id="643" r:id="rId46"/>
    <p:sldId id="699" r:id="rId47"/>
    <p:sldId id="618" r:id="rId48"/>
    <p:sldId id="616" r:id="rId49"/>
    <p:sldId id="634" r:id="rId50"/>
    <p:sldId id="619" r:id="rId51"/>
    <p:sldId id="635" r:id="rId52"/>
    <p:sldId id="636" r:id="rId53"/>
    <p:sldId id="647" r:id="rId54"/>
    <p:sldId id="646" r:id="rId55"/>
    <p:sldId id="620" r:id="rId56"/>
    <p:sldId id="621" r:id="rId57"/>
    <p:sldId id="644" r:id="rId58"/>
    <p:sldId id="687" r:id="rId59"/>
    <p:sldId id="688" r:id="rId60"/>
    <p:sldId id="689" r:id="rId61"/>
    <p:sldId id="639" r:id="rId62"/>
    <p:sldId id="607" r:id="rId63"/>
    <p:sldId id="610" r:id="rId64"/>
    <p:sldId id="640" r:id="rId65"/>
    <p:sldId id="641" r:id="rId66"/>
    <p:sldId id="611" r:id="rId67"/>
    <p:sldId id="651" r:id="rId68"/>
    <p:sldId id="594" r:id="rId69"/>
    <p:sldId id="653" r:id="rId70"/>
    <p:sldId id="684" r:id="rId71"/>
    <p:sldId id="683" r:id="rId72"/>
  </p:sldIdLst>
  <p:sldSz cx="9144000" cy="6858000" type="screen4x3"/>
  <p:notesSz cx="6726238" cy="9713913"/>
  <p:defaultTextStyle>
    <a:defPPr>
      <a:defRPr lang="en-US"/>
    </a:defPPr>
    <a:lvl1pPr algn="just" rtl="0" fontAlgn="base">
      <a:spcBef>
        <a:spcPct val="0"/>
      </a:spcBef>
      <a:spcAft>
        <a:spcPct val="0"/>
      </a:spcAft>
      <a:buClr>
        <a:schemeClr val="tx2"/>
      </a:buClr>
      <a:buSzPct val="115000"/>
      <a:defRPr sz="2000" kern="1200">
        <a:solidFill>
          <a:schemeClr val="tx1"/>
        </a:solidFill>
        <a:latin typeface="    Times New Roman CE"/>
        <a:ea typeface="+mn-ea"/>
        <a:cs typeface="+mn-cs"/>
      </a:defRPr>
    </a:lvl1pPr>
    <a:lvl2pPr marL="457200" algn="just" rtl="0" fontAlgn="base">
      <a:spcBef>
        <a:spcPct val="0"/>
      </a:spcBef>
      <a:spcAft>
        <a:spcPct val="0"/>
      </a:spcAft>
      <a:buClr>
        <a:schemeClr val="tx2"/>
      </a:buClr>
      <a:buSzPct val="115000"/>
      <a:defRPr sz="2000" kern="1200">
        <a:solidFill>
          <a:schemeClr val="tx1"/>
        </a:solidFill>
        <a:latin typeface="    Times New Roman CE"/>
        <a:ea typeface="+mn-ea"/>
        <a:cs typeface="+mn-cs"/>
      </a:defRPr>
    </a:lvl2pPr>
    <a:lvl3pPr marL="914400" algn="just" rtl="0" fontAlgn="base">
      <a:spcBef>
        <a:spcPct val="0"/>
      </a:spcBef>
      <a:spcAft>
        <a:spcPct val="0"/>
      </a:spcAft>
      <a:buClr>
        <a:schemeClr val="tx2"/>
      </a:buClr>
      <a:buSzPct val="115000"/>
      <a:defRPr sz="2000" kern="1200">
        <a:solidFill>
          <a:schemeClr val="tx1"/>
        </a:solidFill>
        <a:latin typeface="    Times New Roman CE"/>
        <a:ea typeface="+mn-ea"/>
        <a:cs typeface="+mn-cs"/>
      </a:defRPr>
    </a:lvl3pPr>
    <a:lvl4pPr marL="1371600" algn="just" rtl="0" fontAlgn="base">
      <a:spcBef>
        <a:spcPct val="0"/>
      </a:spcBef>
      <a:spcAft>
        <a:spcPct val="0"/>
      </a:spcAft>
      <a:buClr>
        <a:schemeClr val="tx2"/>
      </a:buClr>
      <a:buSzPct val="115000"/>
      <a:defRPr sz="2000" kern="1200">
        <a:solidFill>
          <a:schemeClr val="tx1"/>
        </a:solidFill>
        <a:latin typeface="    Times New Roman CE"/>
        <a:ea typeface="+mn-ea"/>
        <a:cs typeface="+mn-cs"/>
      </a:defRPr>
    </a:lvl4pPr>
    <a:lvl5pPr marL="1828800" algn="just" rtl="0" fontAlgn="base">
      <a:spcBef>
        <a:spcPct val="0"/>
      </a:spcBef>
      <a:spcAft>
        <a:spcPct val="0"/>
      </a:spcAft>
      <a:buClr>
        <a:schemeClr val="tx2"/>
      </a:buClr>
      <a:buSzPct val="115000"/>
      <a:defRPr sz="2000" kern="1200">
        <a:solidFill>
          <a:schemeClr val="tx1"/>
        </a:solidFill>
        <a:latin typeface="    Times New Roman CE"/>
        <a:ea typeface="+mn-ea"/>
        <a:cs typeface="+mn-cs"/>
      </a:defRPr>
    </a:lvl5pPr>
    <a:lvl6pPr marL="2286000" algn="l" defTabSz="914400" rtl="0" eaLnBrk="1" latinLnBrk="0" hangingPunct="1">
      <a:defRPr sz="2000" kern="1200">
        <a:solidFill>
          <a:schemeClr val="tx1"/>
        </a:solidFill>
        <a:latin typeface="    Times New Roman CE"/>
        <a:ea typeface="+mn-ea"/>
        <a:cs typeface="+mn-cs"/>
      </a:defRPr>
    </a:lvl6pPr>
    <a:lvl7pPr marL="2743200" algn="l" defTabSz="914400" rtl="0" eaLnBrk="1" latinLnBrk="0" hangingPunct="1">
      <a:defRPr sz="2000" kern="1200">
        <a:solidFill>
          <a:schemeClr val="tx1"/>
        </a:solidFill>
        <a:latin typeface="    Times New Roman CE"/>
        <a:ea typeface="+mn-ea"/>
        <a:cs typeface="+mn-cs"/>
      </a:defRPr>
    </a:lvl7pPr>
    <a:lvl8pPr marL="3200400" algn="l" defTabSz="914400" rtl="0" eaLnBrk="1" latinLnBrk="0" hangingPunct="1">
      <a:defRPr sz="2000" kern="1200">
        <a:solidFill>
          <a:schemeClr val="tx1"/>
        </a:solidFill>
        <a:latin typeface="    Times New Roman CE"/>
        <a:ea typeface="+mn-ea"/>
        <a:cs typeface="+mn-cs"/>
      </a:defRPr>
    </a:lvl8pPr>
    <a:lvl9pPr marL="3657600" algn="l" defTabSz="914400" rtl="0" eaLnBrk="1" latinLnBrk="0" hangingPunct="1">
      <a:defRPr sz="2000" kern="1200">
        <a:solidFill>
          <a:schemeClr val="tx1"/>
        </a:solidFill>
        <a:latin typeface="    Times New Roman CE"/>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336600"/>
    <a:srgbClr val="003300"/>
    <a:srgbClr val="006600"/>
    <a:srgbClr val="CCFFFF"/>
    <a:srgbClr val="000066"/>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79" autoAdjust="0"/>
    <p:restoredTop sz="94627" autoAdjust="0"/>
  </p:normalViewPr>
  <p:slideViewPr>
    <p:cSldViewPr>
      <p:cViewPr>
        <p:scale>
          <a:sx n="80" d="100"/>
          <a:sy n="80" d="100"/>
        </p:scale>
        <p:origin x="-1507" y="-8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Lst>
  </p:outlineViewPr>
  <p:notesTextViewPr>
    <p:cViewPr>
      <p:scale>
        <a:sx n="100" d="100"/>
        <a:sy n="100" d="100"/>
      </p:scale>
      <p:origin x="0" y="0"/>
    </p:cViewPr>
  </p:notesTextViewPr>
  <p:sorterViewPr>
    <p:cViewPr>
      <p:scale>
        <a:sx n="100" d="100"/>
        <a:sy n="100" d="100"/>
      </p:scale>
      <p:origin x="0" y="11606"/>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_rels/viewProps.xml.rels><?xml version="1.0" encoding="UTF-8" standalone="yes"?>
<Relationships xmlns="http://schemas.openxmlformats.org/package/2006/relationships"><Relationship Id="rId8" Type="http://schemas.openxmlformats.org/officeDocument/2006/relationships/slide" Target="slides/slide17.xml"/><Relationship Id="rId13" Type="http://schemas.openxmlformats.org/officeDocument/2006/relationships/slide" Target="slides/slide27.xml"/><Relationship Id="rId18" Type="http://schemas.openxmlformats.org/officeDocument/2006/relationships/slide" Target="slides/slide57.xml"/><Relationship Id="rId26" Type="http://schemas.openxmlformats.org/officeDocument/2006/relationships/slide" Target="slides/slide66.xml"/><Relationship Id="rId3" Type="http://schemas.openxmlformats.org/officeDocument/2006/relationships/slide" Target="slides/slide11.xml"/><Relationship Id="rId21" Type="http://schemas.openxmlformats.org/officeDocument/2006/relationships/slide" Target="slides/slide61.xml"/><Relationship Id="rId7" Type="http://schemas.openxmlformats.org/officeDocument/2006/relationships/slide" Target="slides/slide16.xml"/><Relationship Id="rId12" Type="http://schemas.openxmlformats.org/officeDocument/2006/relationships/slide" Target="slides/slide26.xml"/><Relationship Id="rId17" Type="http://schemas.openxmlformats.org/officeDocument/2006/relationships/slide" Target="slides/slide56.xml"/><Relationship Id="rId25" Type="http://schemas.openxmlformats.org/officeDocument/2006/relationships/slide" Target="slides/slide65.xml"/><Relationship Id="rId2" Type="http://schemas.openxmlformats.org/officeDocument/2006/relationships/slide" Target="slides/slide6.xml"/><Relationship Id="rId16" Type="http://schemas.openxmlformats.org/officeDocument/2006/relationships/slide" Target="slides/slide45.xml"/><Relationship Id="rId20" Type="http://schemas.openxmlformats.org/officeDocument/2006/relationships/slide" Target="slides/slide60.xml"/><Relationship Id="rId1" Type="http://schemas.openxmlformats.org/officeDocument/2006/relationships/slide" Target="slides/slide3.xml"/><Relationship Id="rId6" Type="http://schemas.openxmlformats.org/officeDocument/2006/relationships/slide" Target="slides/slide15.xml"/><Relationship Id="rId11" Type="http://schemas.openxmlformats.org/officeDocument/2006/relationships/slide" Target="slides/slide25.xml"/><Relationship Id="rId24" Type="http://schemas.openxmlformats.org/officeDocument/2006/relationships/slide" Target="slides/slide64.xml"/><Relationship Id="rId5" Type="http://schemas.openxmlformats.org/officeDocument/2006/relationships/slide" Target="slides/slide14.xml"/><Relationship Id="rId15" Type="http://schemas.openxmlformats.org/officeDocument/2006/relationships/slide" Target="slides/slide40.xml"/><Relationship Id="rId23" Type="http://schemas.openxmlformats.org/officeDocument/2006/relationships/slide" Target="slides/slide63.xml"/><Relationship Id="rId28" Type="http://schemas.openxmlformats.org/officeDocument/2006/relationships/slide" Target="slides/slide68.xml"/><Relationship Id="rId10" Type="http://schemas.openxmlformats.org/officeDocument/2006/relationships/slide" Target="slides/slide21.xml"/><Relationship Id="rId19" Type="http://schemas.openxmlformats.org/officeDocument/2006/relationships/slide" Target="slides/slide58.xml"/><Relationship Id="rId4" Type="http://schemas.openxmlformats.org/officeDocument/2006/relationships/slide" Target="slides/slide13.xml"/><Relationship Id="rId9" Type="http://schemas.openxmlformats.org/officeDocument/2006/relationships/slide" Target="slides/slide20.xml"/><Relationship Id="rId14" Type="http://schemas.openxmlformats.org/officeDocument/2006/relationships/slide" Target="slides/slide28.xml"/><Relationship Id="rId22" Type="http://schemas.openxmlformats.org/officeDocument/2006/relationships/slide" Target="slides/slide62.xml"/><Relationship Id="rId27" Type="http://schemas.openxmlformats.org/officeDocument/2006/relationships/slide" Target="slides/slide6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image" Target="../media/image6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14650" cy="485775"/>
          </a:xfrm>
          <a:prstGeom prst="rect">
            <a:avLst/>
          </a:prstGeom>
          <a:noFill/>
          <a:ln w="9525">
            <a:noFill/>
            <a:miter lim="800000"/>
            <a:headEnd/>
            <a:tailEnd/>
          </a:ln>
          <a:effectLst/>
        </p:spPr>
        <p:txBody>
          <a:bodyPr vert="horz" wrap="square" lIns="90140" tIns="45070" rIns="90140" bIns="45070" numCol="1" anchor="t" anchorCtr="0" compatLnSpc="1">
            <a:prstTxWarp prst="textNoShape">
              <a:avLst/>
            </a:prstTxWarp>
          </a:bodyPr>
          <a:lstStyle>
            <a:lvl1pPr algn="l" defTabSz="901700" eaLnBrk="0" hangingPunct="0">
              <a:buClrTx/>
              <a:buSzTx/>
              <a:defRPr sz="1200">
                <a:effectLst>
                  <a:outerShdw blurRad="38100" dist="38100" dir="2700000" algn="tl">
                    <a:srgbClr val="C0C0C0"/>
                  </a:outerShdw>
                </a:effectLst>
                <a:latin typeface="Times New Roman" pitchFamily="18" charset="0"/>
              </a:defRPr>
            </a:lvl1pPr>
          </a:lstStyle>
          <a:p>
            <a:pPr>
              <a:defRPr/>
            </a:pPr>
            <a:endParaRPr lang="en-US"/>
          </a:p>
        </p:txBody>
      </p:sp>
      <p:sp>
        <p:nvSpPr>
          <p:cNvPr id="8195" name="Rectangle 3"/>
          <p:cNvSpPr>
            <a:spLocks noGrp="1" noChangeArrowheads="1"/>
          </p:cNvSpPr>
          <p:nvPr>
            <p:ph type="dt" sz="quarter" idx="1"/>
          </p:nvPr>
        </p:nvSpPr>
        <p:spPr bwMode="auto">
          <a:xfrm>
            <a:off x="3811588" y="0"/>
            <a:ext cx="2914650" cy="485775"/>
          </a:xfrm>
          <a:prstGeom prst="rect">
            <a:avLst/>
          </a:prstGeom>
          <a:noFill/>
          <a:ln w="9525">
            <a:noFill/>
            <a:miter lim="800000"/>
            <a:headEnd/>
            <a:tailEnd/>
          </a:ln>
          <a:effectLst/>
        </p:spPr>
        <p:txBody>
          <a:bodyPr vert="horz" wrap="square" lIns="90140" tIns="45070" rIns="90140" bIns="45070" numCol="1" anchor="t" anchorCtr="0" compatLnSpc="1">
            <a:prstTxWarp prst="textNoShape">
              <a:avLst/>
            </a:prstTxWarp>
          </a:bodyPr>
          <a:lstStyle>
            <a:lvl1pPr algn="r" defTabSz="901700" eaLnBrk="0" hangingPunct="0">
              <a:buClrTx/>
              <a:buSzTx/>
              <a:defRPr sz="1200">
                <a:effectLst>
                  <a:outerShdw blurRad="38100" dist="38100" dir="2700000" algn="tl">
                    <a:srgbClr val="C0C0C0"/>
                  </a:outerShdw>
                </a:effectLst>
                <a:latin typeface="Times New Roman" pitchFamily="18" charset="0"/>
              </a:defRPr>
            </a:lvl1pPr>
          </a:lstStyle>
          <a:p>
            <a:pPr>
              <a:defRPr/>
            </a:pPr>
            <a:endParaRPr lang="en-US"/>
          </a:p>
        </p:txBody>
      </p:sp>
      <p:sp>
        <p:nvSpPr>
          <p:cNvPr id="8196" name="Rectangle 4"/>
          <p:cNvSpPr>
            <a:spLocks noGrp="1" noChangeArrowheads="1"/>
          </p:cNvSpPr>
          <p:nvPr>
            <p:ph type="ftr" sz="quarter" idx="2"/>
          </p:nvPr>
        </p:nvSpPr>
        <p:spPr bwMode="auto">
          <a:xfrm>
            <a:off x="0" y="9228138"/>
            <a:ext cx="2914650" cy="485775"/>
          </a:xfrm>
          <a:prstGeom prst="rect">
            <a:avLst/>
          </a:prstGeom>
          <a:noFill/>
          <a:ln w="9525">
            <a:noFill/>
            <a:miter lim="800000"/>
            <a:headEnd/>
            <a:tailEnd/>
          </a:ln>
          <a:effectLst/>
        </p:spPr>
        <p:txBody>
          <a:bodyPr vert="horz" wrap="square" lIns="90140" tIns="45070" rIns="90140" bIns="45070" numCol="1" anchor="b" anchorCtr="0" compatLnSpc="1">
            <a:prstTxWarp prst="textNoShape">
              <a:avLst/>
            </a:prstTxWarp>
          </a:bodyPr>
          <a:lstStyle>
            <a:lvl1pPr algn="l" defTabSz="901700" eaLnBrk="0" hangingPunct="0">
              <a:buClrTx/>
              <a:buSzTx/>
              <a:defRPr sz="1200">
                <a:effectLst>
                  <a:outerShdw blurRad="38100" dist="38100" dir="2700000" algn="tl">
                    <a:srgbClr val="C0C0C0"/>
                  </a:outerShdw>
                </a:effectLst>
                <a:latin typeface="Times New Roman" pitchFamily="18" charset="0"/>
              </a:defRPr>
            </a:lvl1pPr>
          </a:lstStyle>
          <a:p>
            <a:pPr>
              <a:defRPr/>
            </a:pPr>
            <a:r>
              <a:rPr lang="en-US"/>
              <a:t>(c) 1999. Tralvex Yeap. All Rights Reserved</a:t>
            </a:r>
          </a:p>
        </p:txBody>
      </p:sp>
      <p:sp>
        <p:nvSpPr>
          <p:cNvPr id="8197" name="Rectangle 5"/>
          <p:cNvSpPr>
            <a:spLocks noGrp="1" noChangeArrowheads="1"/>
          </p:cNvSpPr>
          <p:nvPr>
            <p:ph type="sldNum" sz="quarter" idx="3"/>
          </p:nvPr>
        </p:nvSpPr>
        <p:spPr bwMode="auto">
          <a:xfrm>
            <a:off x="3811588" y="9228138"/>
            <a:ext cx="2914650" cy="485775"/>
          </a:xfrm>
          <a:prstGeom prst="rect">
            <a:avLst/>
          </a:prstGeom>
          <a:noFill/>
          <a:ln w="9525">
            <a:noFill/>
            <a:miter lim="800000"/>
            <a:headEnd/>
            <a:tailEnd/>
          </a:ln>
          <a:effectLst/>
        </p:spPr>
        <p:txBody>
          <a:bodyPr vert="horz" wrap="square" lIns="90140" tIns="45070" rIns="90140" bIns="45070" numCol="1" anchor="b" anchorCtr="0" compatLnSpc="1">
            <a:prstTxWarp prst="textNoShape">
              <a:avLst/>
            </a:prstTxWarp>
          </a:bodyPr>
          <a:lstStyle>
            <a:lvl1pPr algn="r" defTabSz="901700" eaLnBrk="0" hangingPunct="0">
              <a:buClrTx/>
              <a:buSzTx/>
              <a:defRPr sz="1200">
                <a:effectLst>
                  <a:outerShdw blurRad="38100" dist="38100" dir="2700000" algn="tl">
                    <a:srgbClr val="C0C0C0"/>
                  </a:outerShdw>
                </a:effectLst>
                <a:latin typeface="Times New Roman" pitchFamily="18" charset="0"/>
              </a:defRPr>
            </a:lvl1pPr>
          </a:lstStyle>
          <a:p>
            <a:pPr>
              <a:defRPr/>
            </a:pPr>
            <a:fld id="{61A338DC-F8AA-4C0C-ADCD-B6C6886D0162}" type="slidenum">
              <a:rPr lang="en-US"/>
              <a:pPr>
                <a:defRPr/>
              </a:pPr>
              <a:t>‹#›</a:t>
            </a:fld>
            <a:endParaRPr lang="en-US"/>
          </a:p>
        </p:txBody>
      </p:sp>
    </p:spTree>
    <p:extLst>
      <p:ext uri="{BB962C8B-B14F-4D97-AF65-F5344CB8AC3E}">
        <p14:creationId xmlns:p14="http://schemas.microsoft.com/office/powerpoint/2010/main" val="16855121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14650" cy="485775"/>
          </a:xfrm>
          <a:prstGeom prst="rect">
            <a:avLst/>
          </a:prstGeom>
          <a:noFill/>
          <a:ln w="9525">
            <a:noFill/>
            <a:miter lim="800000"/>
            <a:headEnd/>
            <a:tailEnd/>
          </a:ln>
          <a:effectLst/>
        </p:spPr>
        <p:txBody>
          <a:bodyPr vert="horz" wrap="square" lIns="90140" tIns="45070" rIns="90140" bIns="45070" numCol="1" anchor="t" anchorCtr="0" compatLnSpc="1">
            <a:prstTxWarp prst="textNoShape">
              <a:avLst/>
            </a:prstTxWarp>
          </a:bodyPr>
          <a:lstStyle>
            <a:lvl1pPr algn="l" defTabSz="901700" eaLnBrk="0" hangingPunct="0">
              <a:buClrTx/>
              <a:buSzTx/>
              <a:defRPr sz="1200">
                <a:effectLst>
                  <a:outerShdw blurRad="38100" dist="38100" dir="2700000" algn="tl">
                    <a:srgbClr val="C0C0C0"/>
                  </a:outerShdw>
                </a:effectLst>
                <a:latin typeface="Times New Roman" pitchFamily="18" charset="0"/>
              </a:defRPr>
            </a:lvl1pPr>
          </a:lstStyle>
          <a:p>
            <a:pPr>
              <a:defRPr/>
            </a:pPr>
            <a:endParaRPr lang="en-US"/>
          </a:p>
        </p:txBody>
      </p:sp>
      <p:sp>
        <p:nvSpPr>
          <p:cNvPr id="6147" name="Rectangle 3"/>
          <p:cNvSpPr>
            <a:spLocks noGrp="1" noChangeArrowheads="1"/>
          </p:cNvSpPr>
          <p:nvPr>
            <p:ph type="dt" idx="1"/>
          </p:nvPr>
        </p:nvSpPr>
        <p:spPr bwMode="auto">
          <a:xfrm>
            <a:off x="3811588" y="0"/>
            <a:ext cx="2914650" cy="485775"/>
          </a:xfrm>
          <a:prstGeom prst="rect">
            <a:avLst/>
          </a:prstGeom>
          <a:noFill/>
          <a:ln w="9525">
            <a:noFill/>
            <a:miter lim="800000"/>
            <a:headEnd/>
            <a:tailEnd/>
          </a:ln>
          <a:effectLst/>
        </p:spPr>
        <p:txBody>
          <a:bodyPr vert="horz" wrap="square" lIns="90140" tIns="45070" rIns="90140" bIns="45070" numCol="1" anchor="t" anchorCtr="0" compatLnSpc="1">
            <a:prstTxWarp prst="textNoShape">
              <a:avLst/>
            </a:prstTxWarp>
          </a:bodyPr>
          <a:lstStyle>
            <a:lvl1pPr algn="r" defTabSz="901700" eaLnBrk="0" hangingPunct="0">
              <a:buClrTx/>
              <a:buSzTx/>
              <a:defRPr sz="1200">
                <a:effectLst>
                  <a:outerShdw blurRad="38100" dist="38100" dir="2700000" algn="tl">
                    <a:srgbClr val="C0C0C0"/>
                  </a:outerShdw>
                </a:effectLst>
                <a:latin typeface="Times New Roman" pitchFamily="18" charset="0"/>
              </a:defRPr>
            </a:lvl1pPr>
          </a:lstStyle>
          <a:p>
            <a:pPr>
              <a:defRPr/>
            </a:pPr>
            <a:endParaRPr lang="en-US"/>
          </a:p>
        </p:txBody>
      </p:sp>
      <p:sp>
        <p:nvSpPr>
          <p:cNvPr id="45060" name="Rectangle 4"/>
          <p:cNvSpPr>
            <a:spLocks noGrp="1" noRot="1" noChangeAspect="1" noChangeArrowheads="1" noTextEdit="1"/>
          </p:cNvSpPr>
          <p:nvPr>
            <p:ph type="sldImg" idx="2"/>
          </p:nvPr>
        </p:nvSpPr>
        <p:spPr bwMode="auto">
          <a:xfrm>
            <a:off x="935038" y="728663"/>
            <a:ext cx="4856162" cy="3641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895350" y="4613275"/>
            <a:ext cx="4935538" cy="4371975"/>
          </a:xfrm>
          <a:prstGeom prst="rect">
            <a:avLst/>
          </a:prstGeom>
          <a:noFill/>
          <a:ln w="9525">
            <a:noFill/>
            <a:miter lim="800000"/>
            <a:headEnd/>
            <a:tailEnd/>
          </a:ln>
          <a:effectLst/>
        </p:spPr>
        <p:txBody>
          <a:bodyPr vert="horz" wrap="square" lIns="90140" tIns="45070" rIns="90140" bIns="4507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9228138"/>
            <a:ext cx="2914650" cy="485775"/>
          </a:xfrm>
          <a:prstGeom prst="rect">
            <a:avLst/>
          </a:prstGeom>
          <a:noFill/>
          <a:ln w="9525">
            <a:noFill/>
            <a:miter lim="800000"/>
            <a:headEnd/>
            <a:tailEnd/>
          </a:ln>
          <a:effectLst/>
        </p:spPr>
        <p:txBody>
          <a:bodyPr vert="horz" wrap="square" lIns="90140" tIns="45070" rIns="90140" bIns="45070" numCol="1" anchor="b" anchorCtr="0" compatLnSpc="1">
            <a:prstTxWarp prst="textNoShape">
              <a:avLst/>
            </a:prstTxWarp>
          </a:bodyPr>
          <a:lstStyle>
            <a:lvl1pPr algn="l" defTabSz="901700" eaLnBrk="0" hangingPunct="0">
              <a:buClrTx/>
              <a:buSzTx/>
              <a:defRPr sz="1200">
                <a:effectLst>
                  <a:outerShdw blurRad="38100" dist="38100" dir="2700000" algn="tl">
                    <a:srgbClr val="C0C0C0"/>
                  </a:outerShdw>
                </a:effectLst>
                <a:latin typeface="Times New Roman" pitchFamily="18" charset="0"/>
              </a:defRPr>
            </a:lvl1pPr>
          </a:lstStyle>
          <a:p>
            <a:pPr>
              <a:defRPr/>
            </a:pPr>
            <a:r>
              <a:rPr lang="en-US"/>
              <a:t>(c) 1999. Tralvex Yeap. All Rights Reserved</a:t>
            </a:r>
          </a:p>
        </p:txBody>
      </p:sp>
      <p:sp>
        <p:nvSpPr>
          <p:cNvPr id="6151" name="Rectangle 7"/>
          <p:cNvSpPr>
            <a:spLocks noGrp="1" noChangeArrowheads="1"/>
          </p:cNvSpPr>
          <p:nvPr>
            <p:ph type="sldNum" sz="quarter" idx="5"/>
          </p:nvPr>
        </p:nvSpPr>
        <p:spPr bwMode="auto">
          <a:xfrm>
            <a:off x="3811588" y="9228138"/>
            <a:ext cx="2914650" cy="485775"/>
          </a:xfrm>
          <a:prstGeom prst="rect">
            <a:avLst/>
          </a:prstGeom>
          <a:noFill/>
          <a:ln w="9525">
            <a:noFill/>
            <a:miter lim="800000"/>
            <a:headEnd/>
            <a:tailEnd/>
          </a:ln>
          <a:effectLst/>
        </p:spPr>
        <p:txBody>
          <a:bodyPr vert="horz" wrap="square" lIns="90140" tIns="45070" rIns="90140" bIns="45070" numCol="1" anchor="b" anchorCtr="0" compatLnSpc="1">
            <a:prstTxWarp prst="textNoShape">
              <a:avLst/>
            </a:prstTxWarp>
          </a:bodyPr>
          <a:lstStyle>
            <a:lvl1pPr algn="r" defTabSz="901700" eaLnBrk="0" hangingPunct="0">
              <a:buClrTx/>
              <a:buSzTx/>
              <a:defRPr sz="1200">
                <a:effectLst>
                  <a:outerShdw blurRad="38100" dist="38100" dir="2700000" algn="tl">
                    <a:srgbClr val="C0C0C0"/>
                  </a:outerShdw>
                </a:effectLst>
                <a:latin typeface="Times New Roman" pitchFamily="18" charset="0"/>
              </a:defRPr>
            </a:lvl1pPr>
          </a:lstStyle>
          <a:p>
            <a:pPr>
              <a:defRPr/>
            </a:pPr>
            <a:fld id="{337CC7B9-845D-44AB-B449-8CCB399EF9B7}" type="slidenum">
              <a:rPr lang="en-US"/>
              <a:pPr>
                <a:defRPr/>
              </a:pPr>
              <a:t>‹#›</a:t>
            </a:fld>
            <a:endParaRPr lang="en-US"/>
          </a:p>
        </p:txBody>
      </p:sp>
    </p:spTree>
    <p:extLst>
      <p:ext uri="{BB962C8B-B14F-4D97-AF65-F5344CB8AC3E}">
        <p14:creationId xmlns:p14="http://schemas.microsoft.com/office/powerpoint/2010/main" val="9332414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ymbol zastępczy obrazu slajdu 1"/>
          <p:cNvSpPr>
            <a:spLocks noGrp="1" noRot="1" noChangeAspect="1" noTextEdit="1"/>
          </p:cNvSpPr>
          <p:nvPr>
            <p:ph type="sldImg"/>
          </p:nvPr>
        </p:nvSpPr>
        <p:spPr>
          <a:ln/>
        </p:spPr>
      </p:sp>
      <p:sp>
        <p:nvSpPr>
          <p:cNvPr id="79875"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ymbol zastępczy numeru slajdu 3"/>
          <p:cNvSpPr>
            <a:spLocks noGrp="1"/>
          </p:cNvSpPr>
          <p:nvPr>
            <p:ph type="sldNum" sz="quarter" idx="5"/>
          </p:nvPr>
        </p:nvSpPr>
        <p:spPr/>
        <p:txBody>
          <a:bodyPr/>
          <a:lstStyle/>
          <a:p>
            <a:pPr>
              <a:defRPr/>
            </a:pPr>
            <a:fld id="{549DCE33-A6A5-4077-AD57-183401046CB2}"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E77B6425-5264-4A9C-BE86-33C50F9E0849}" type="slidenum">
              <a:rPr lang="en-US"/>
              <a:pPr>
                <a:defRPr/>
              </a:pPr>
              <a:t>11</a:t>
            </a:fld>
            <a:endParaRPr lang="en-US"/>
          </a:p>
        </p:txBody>
      </p:sp>
      <p:sp>
        <p:nvSpPr>
          <p:cNvPr id="81924" name="Rectangle 2"/>
          <p:cNvSpPr>
            <a:spLocks noGrp="1" noRot="1" noChangeAspect="1" noChangeArrowheads="1" noTextEdit="1"/>
          </p:cNvSpPr>
          <p:nvPr>
            <p:ph type="sldImg"/>
          </p:nvPr>
        </p:nvSpPr>
        <p:spPr>
          <a:ln/>
        </p:spPr>
      </p:sp>
      <p:sp>
        <p:nvSpPr>
          <p:cNvPr id="819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ymbol zastępczy obrazu slajdu 1"/>
          <p:cNvSpPr>
            <a:spLocks noGrp="1" noRot="1" noChangeAspect="1" noTextEdit="1"/>
          </p:cNvSpPr>
          <p:nvPr>
            <p:ph type="sldImg"/>
          </p:nvPr>
        </p:nvSpPr>
        <p:spPr>
          <a:ln/>
        </p:spPr>
      </p:sp>
      <p:sp>
        <p:nvSpPr>
          <p:cNvPr id="80899"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ymbol zastępczy numeru slajdu 3"/>
          <p:cNvSpPr>
            <a:spLocks noGrp="1"/>
          </p:cNvSpPr>
          <p:nvPr>
            <p:ph type="sldNum" sz="quarter" idx="5"/>
          </p:nvPr>
        </p:nvSpPr>
        <p:spPr/>
        <p:txBody>
          <a:bodyPr/>
          <a:lstStyle/>
          <a:p>
            <a:pPr>
              <a:defRPr/>
            </a:pPr>
            <a:fld id="{CC683E80-F657-4ACC-8202-3D42B1E87B42}"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167491B7-06E5-4F63-951D-CAD98BBA8615}" type="slidenum">
              <a:rPr lang="en-US"/>
              <a:pPr>
                <a:defRPr/>
              </a:pPr>
              <a:t>13</a:t>
            </a:fld>
            <a:endParaRPr lang="en-US"/>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9FFC2A9B-2473-4650-9B47-B8F35989816A}" type="slidenum">
              <a:rPr lang="en-US"/>
              <a:pPr>
                <a:defRPr/>
              </a:pPr>
              <a:t>14</a:t>
            </a:fld>
            <a:endParaRPr lang="en-US"/>
          </a:p>
        </p:txBody>
      </p:sp>
      <p:sp>
        <p:nvSpPr>
          <p:cNvPr id="52228" name="Rectangle 2"/>
          <p:cNvSpPr>
            <a:spLocks noGrp="1" noRot="1" noChangeAspect="1" noChangeArrowheads="1" noTextEdit="1"/>
          </p:cNvSpPr>
          <p:nvPr>
            <p:ph type="sldImg"/>
          </p:nvPr>
        </p:nvSpPr>
        <p:spPr>
          <a:ln/>
        </p:spPr>
      </p:sp>
      <p:sp>
        <p:nvSpPr>
          <p:cNvPr id="522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E165D971-A893-4300-83B6-78B3FF55D982}" type="slidenum">
              <a:rPr lang="en-US"/>
              <a:pPr>
                <a:defRPr/>
              </a:pPr>
              <a:t>15</a:t>
            </a:fld>
            <a:endParaRPr lang="en-US"/>
          </a:p>
        </p:txBody>
      </p:sp>
      <p:sp>
        <p:nvSpPr>
          <p:cNvPr id="92164" name="Rectangle 2"/>
          <p:cNvSpPr>
            <a:spLocks noGrp="1" noRot="1" noChangeAspect="1" noChangeArrowheads="1" noTextEdit="1"/>
          </p:cNvSpPr>
          <p:nvPr>
            <p:ph type="sldImg"/>
          </p:nvPr>
        </p:nvSpPr>
        <p:spPr>
          <a:ln/>
        </p:spPr>
      </p:sp>
      <p:sp>
        <p:nvSpPr>
          <p:cNvPr id="921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197DA7DD-F26B-4C97-AC3F-108CEDCCFB47}" type="slidenum">
              <a:rPr lang="en-US"/>
              <a:pPr>
                <a:defRPr/>
              </a:pPr>
              <a:t>16</a:t>
            </a:fld>
            <a:endParaRPr lang="en-US"/>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00EA9FB4-9E7E-45C8-9DB1-B786B81C8D11}" type="slidenum">
              <a:rPr lang="en-US"/>
              <a:pPr>
                <a:defRPr/>
              </a:pPr>
              <a:t>17</a:t>
            </a:fld>
            <a:endParaRPr lang="en-US"/>
          </a:p>
        </p:txBody>
      </p:sp>
      <p:sp>
        <p:nvSpPr>
          <p:cNvPr id="93188" name="Rectangle 2"/>
          <p:cNvSpPr>
            <a:spLocks noGrp="1" noRot="1" noChangeAspect="1" noChangeArrowheads="1" noTextEdit="1"/>
          </p:cNvSpPr>
          <p:nvPr>
            <p:ph type="sldImg"/>
          </p:nvPr>
        </p:nvSpPr>
        <p:spPr>
          <a:ln/>
        </p:spPr>
      </p:sp>
      <p:sp>
        <p:nvSpPr>
          <p:cNvPr id="931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ymbol zastępczy obrazu slajdu 1"/>
          <p:cNvSpPr>
            <a:spLocks noGrp="1" noRot="1" noChangeAspect="1" noTextEdit="1"/>
          </p:cNvSpPr>
          <p:nvPr>
            <p:ph type="sldImg"/>
          </p:nvPr>
        </p:nvSpPr>
        <p:spPr>
          <a:ln/>
        </p:spPr>
      </p:sp>
      <p:sp>
        <p:nvSpPr>
          <p:cNvPr id="94211"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ymbol zastępczy numeru slajdu 3"/>
          <p:cNvSpPr>
            <a:spLocks noGrp="1"/>
          </p:cNvSpPr>
          <p:nvPr>
            <p:ph type="sldNum" sz="quarter" idx="5"/>
          </p:nvPr>
        </p:nvSpPr>
        <p:spPr/>
        <p:txBody>
          <a:bodyPr/>
          <a:lstStyle/>
          <a:p>
            <a:pPr>
              <a:defRPr/>
            </a:pPr>
            <a:fld id="{A209D322-03BB-42BC-A2DD-F8E6ADF209A3}"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ymbol zastępczy obrazu slajdu 1"/>
          <p:cNvSpPr>
            <a:spLocks noGrp="1" noRot="1" noChangeAspect="1" noTextEdit="1"/>
          </p:cNvSpPr>
          <p:nvPr>
            <p:ph type="sldImg"/>
          </p:nvPr>
        </p:nvSpPr>
        <p:spPr>
          <a:ln/>
        </p:spPr>
      </p:sp>
      <p:sp>
        <p:nvSpPr>
          <p:cNvPr id="95235"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ymbol zastępczy numeru slajdu 3"/>
          <p:cNvSpPr>
            <a:spLocks noGrp="1"/>
          </p:cNvSpPr>
          <p:nvPr>
            <p:ph type="sldNum" sz="quarter" idx="5"/>
          </p:nvPr>
        </p:nvSpPr>
        <p:spPr/>
        <p:txBody>
          <a:bodyPr/>
          <a:lstStyle/>
          <a:p>
            <a:pPr>
              <a:defRPr/>
            </a:pPr>
            <a:fld id="{4F449534-1797-4F0C-8935-502A47AE6320}"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ymbol zastępczy obrazu slajdu 1"/>
          <p:cNvSpPr>
            <a:spLocks noGrp="1" noRot="1" noChangeAspect="1" noTextEdit="1"/>
          </p:cNvSpPr>
          <p:nvPr>
            <p:ph type="sldImg"/>
          </p:nvPr>
        </p:nvSpPr>
        <p:spPr>
          <a:ln/>
        </p:spPr>
      </p:sp>
      <p:sp>
        <p:nvSpPr>
          <p:cNvPr id="47107"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ymbol zastępczy numeru slajdu 3"/>
          <p:cNvSpPr>
            <a:spLocks noGrp="1"/>
          </p:cNvSpPr>
          <p:nvPr>
            <p:ph type="sldNum" sz="quarter" idx="5"/>
          </p:nvPr>
        </p:nvSpPr>
        <p:spPr/>
        <p:txBody>
          <a:bodyPr/>
          <a:lstStyle/>
          <a:p>
            <a:pPr>
              <a:defRPr/>
            </a:pPr>
            <a:fld id="{79812719-5297-48D7-8D27-38B1222EF17B}"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08A12530-1C07-4298-BE07-C41936206EC4}" type="slidenum">
              <a:rPr lang="en-US"/>
              <a:pPr>
                <a:defRPr/>
              </a:pPr>
              <a:t>20</a:t>
            </a:fld>
            <a:endParaRPr lang="en-US"/>
          </a:p>
        </p:txBody>
      </p:sp>
      <p:sp>
        <p:nvSpPr>
          <p:cNvPr id="96260" name="Rectangle 2"/>
          <p:cNvSpPr>
            <a:spLocks noGrp="1" noRot="1" noChangeAspect="1" noChangeArrowheads="1" noTextEdit="1"/>
          </p:cNvSpPr>
          <p:nvPr>
            <p:ph type="sldImg"/>
          </p:nvPr>
        </p:nvSpPr>
        <p:spPr>
          <a:ln/>
        </p:spPr>
      </p:sp>
      <p:sp>
        <p:nvSpPr>
          <p:cNvPr id="962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1335B3BB-6164-41C2-857C-ACD84501BFDE}" type="slidenum">
              <a:rPr lang="en-US"/>
              <a:pPr>
                <a:defRPr/>
              </a:pPr>
              <a:t>21</a:t>
            </a:fld>
            <a:endParaRPr lang="en-US"/>
          </a:p>
        </p:txBody>
      </p:sp>
      <p:sp>
        <p:nvSpPr>
          <p:cNvPr id="97284" name="Rectangle 2"/>
          <p:cNvSpPr>
            <a:spLocks noGrp="1" noRot="1" noChangeAspect="1" noChangeArrowheads="1" noTextEdit="1"/>
          </p:cNvSpPr>
          <p:nvPr>
            <p:ph type="sldImg"/>
          </p:nvPr>
        </p:nvSpPr>
        <p:spPr>
          <a:ln/>
        </p:spPr>
      </p:sp>
      <p:sp>
        <p:nvSpPr>
          <p:cNvPr id="972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ymbol zastępczy obrazu slajdu 1"/>
          <p:cNvSpPr>
            <a:spLocks noGrp="1" noRot="1" noChangeAspect="1" noTextEdit="1"/>
          </p:cNvSpPr>
          <p:nvPr>
            <p:ph type="sldImg"/>
          </p:nvPr>
        </p:nvSpPr>
        <p:spPr>
          <a:ln/>
        </p:spPr>
      </p:sp>
      <p:sp>
        <p:nvSpPr>
          <p:cNvPr id="56323"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ymbol zastępczy numeru slajdu 3"/>
          <p:cNvSpPr>
            <a:spLocks noGrp="1"/>
          </p:cNvSpPr>
          <p:nvPr>
            <p:ph type="sldNum" sz="quarter" idx="5"/>
          </p:nvPr>
        </p:nvSpPr>
        <p:spPr/>
        <p:txBody>
          <a:bodyPr/>
          <a:lstStyle/>
          <a:p>
            <a:pPr>
              <a:defRPr/>
            </a:pPr>
            <a:fld id="{384346D6-31B2-4052-9D43-9176412AC49C}"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ymbol zastępczy obrazu slajdu 1"/>
          <p:cNvSpPr>
            <a:spLocks noGrp="1" noRot="1" noChangeAspect="1" noTextEdit="1"/>
          </p:cNvSpPr>
          <p:nvPr>
            <p:ph type="sldImg"/>
          </p:nvPr>
        </p:nvSpPr>
        <p:spPr>
          <a:ln/>
        </p:spPr>
      </p:sp>
      <p:sp>
        <p:nvSpPr>
          <p:cNvPr id="54275"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ymbol zastępczy numeru slajdu 3"/>
          <p:cNvSpPr>
            <a:spLocks noGrp="1"/>
          </p:cNvSpPr>
          <p:nvPr>
            <p:ph type="sldNum" sz="quarter" idx="5"/>
          </p:nvPr>
        </p:nvSpPr>
        <p:spPr/>
        <p:txBody>
          <a:bodyPr/>
          <a:lstStyle/>
          <a:p>
            <a:pPr>
              <a:defRPr/>
            </a:pPr>
            <a:fld id="{7EFD2D6B-383F-4DAF-A149-E316673767BE}"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ymbol zastępczy obrazu slajdu 1"/>
          <p:cNvSpPr>
            <a:spLocks noGrp="1" noRot="1" noChangeAspect="1" noTextEdit="1"/>
          </p:cNvSpPr>
          <p:nvPr>
            <p:ph type="sldImg"/>
          </p:nvPr>
        </p:nvSpPr>
        <p:spPr>
          <a:ln/>
        </p:spPr>
      </p:sp>
      <p:sp>
        <p:nvSpPr>
          <p:cNvPr id="55299"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ymbol zastępczy numeru slajdu 3"/>
          <p:cNvSpPr>
            <a:spLocks noGrp="1"/>
          </p:cNvSpPr>
          <p:nvPr>
            <p:ph type="sldNum" sz="quarter" idx="5"/>
          </p:nvPr>
        </p:nvSpPr>
        <p:spPr/>
        <p:txBody>
          <a:bodyPr/>
          <a:lstStyle/>
          <a:p>
            <a:pPr>
              <a:defRPr/>
            </a:pPr>
            <a:fld id="{3969C303-E3A1-4A09-B1FE-B59E5026D883}"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167491B7-06E5-4F63-951D-CAD98BBA8615}" type="slidenum">
              <a:rPr lang="en-US"/>
              <a:pPr>
                <a:defRPr/>
              </a:pPr>
              <a:t>25</a:t>
            </a:fld>
            <a:endParaRPr lang="en-US"/>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77F296DC-0E11-4BE4-9E56-D77315922E9A}" type="slidenum">
              <a:rPr lang="en-US" sz="1200">
                <a:solidFill>
                  <a:schemeClr val="tx1"/>
                </a:solidFill>
              </a:rPr>
              <a:pPr>
                <a:defRPr/>
              </a:pPr>
              <a:t>26</a:t>
            </a:fld>
            <a:endParaRPr lang="en-US" sz="1200">
              <a:solidFill>
                <a:schemeClr val="tx1"/>
              </a:solidFill>
            </a:endParaRPr>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167491B7-06E5-4F63-951D-CAD98BBA8615}" type="slidenum">
              <a:rPr lang="en-US"/>
              <a:pPr>
                <a:defRPr/>
              </a:pPr>
              <a:t>27</a:t>
            </a:fld>
            <a:endParaRPr lang="en-US"/>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167491B7-06E5-4F63-951D-CAD98BBA8615}" type="slidenum">
              <a:rPr lang="en-US"/>
              <a:pPr>
                <a:defRPr/>
              </a:pPr>
              <a:t>28</a:t>
            </a:fld>
            <a:endParaRPr lang="en-US"/>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F49F2E45-DB5E-47D5-8422-291A56F70CC5}" type="slidenum">
              <a:rPr lang="en-US"/>
              <a:pPr>
                <a:defRPr/>
              </a:pPr>
              <a:t>29</a:t>
            </a:fld>
            <a:endParaRPr lang="en-US"/>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1E27DA9D-2C70-4215-9EB6-57DA16CDCC29}" type="slidenum">
              <a:rPr lang="en-US"/>
              <a:pPr>
                <a:defRPr/>
              </a:pPr>
              <a:t>3</a:t>
            </a:fld>
            <a:endParaRPr lang="en-US"/>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3AEA29D7-CCA6-4DCD-A8D0-E1544DE67DE1}" type="slidenum">
              <a:rPr lang="en-US"/>
              <a:pPr>
                <a:defRPr/>
              </a:pPr>
              <a:t>30</a:t>
            </a:fld>
            <a:endParaRPr lang="en-US"/>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90C6F098-511B-42E9-8699-677A7BC3DC75}" type="slidenum">
              <a:rPr lang="en-US"/>
              <a:pPr>
                <a:defRPr/>
              </a:pPr>
              <a:t>31</a:t>
            </a:fld>
            <a:endParaRPr lang="en-US"/>
          </a:p>
        </p:txBody>
      </p:sp>
      <p:sp>
        <p:nvSpPr>
          <p:cNvPr id="59396" name="Rectangle 2"/>
          <p:cNvSpPr>
            <a:spLocks noGrp="1" noRot="1" noChangeAspect="1" noChangeArrowheads="1" noTextEdit="1"/>
          </p:cNvSpPr>
          <p:nvPr>
            <p:ph type="sldImg"/>
          </p:nvPr>
        </p:nvSpPr>
        <p:spPr>
          <a:ln/>
        </p:spPr>
      </p:sp>
      <p:sp>
        <p:nvSpPr>
          <p:cNvPr id="593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DC9BF410-A47E-4D25-A1A1-5723CAA41DE4}" type="slidenum">
              <a:rPr lang="en-US"/>
              <a:pPr>
                <a:defRPr/>
              </a:pPr>
              <a:t>32</a:t>
            </a:fld>
            <a:endParaRPr lang="en-US"/>
          </a:p>
        </p:txBody>
      </p:sp>
      <p:sp>
        <p:nvSpPr>
          <p:cNvPr id="60420" name="Rectangle 2"/>
          <p:cNvSpPr>
            <a:spLocks noGrp="1" noRot="1" noChangeAspect="1" noChangeArrowheads="1" noTextEdit="1"/>
          </p:cNvSpPr>
          <p:nvPr>
            <p:ph type="sldImg"/>
          </p:nvPr>
        </p:nvSpPr>
        <p:spPr>
          <a:ln/>
        </p:spPr>
      </p:sp>
      <p:sp>
        <p:nvSpPr>
          <p:cNvPr id="604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C887F2E4-66AE-42F7-98CC-6ACA30F7983E}" type="slidenum">
              <a:rPr lang="en-US"/>
              <a:pPr>
                <a:defRPr/>
              </a:pPr>
              <a:t>40</a:t>
            </a:fld>
            <a:endParaRPr lang="en-US"/>
          </a:p>
        </p:txBody>
      </p:sp>
      <p:sp>
        <p:nvSpPr>
          <p:cNvPr id="61444" name="Rectangle 2"/>
          <p:cNvSpPr>
            <a:spLocks noGrp="1" noRot="1" noChangeAspect="1" noChangeArrowheads="1" noTextEdit="1"/>
          </p:cNvSpPr>
          <p:nvPr>
            <p:ph type="sldImg"/>
          </p:nvPr>
        </p:nvSpPr>
        <p:spPr>
          <a:ln/>
        </p:spPr>
      </p:sp>
      <p:sp>
        <p:nvSpPr>
          <p:cNvPr id="614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BC17B378-8334-4280-BE97-5405B9275796}" type="slidenum">
              <a:rPr lang="en-US"/>
              <a:pPr>
                <a:defRPr/>
              </a:pPr>
              <a:t>41</a:t>
            </a:fld>
            <a:endParaRPr lang="en-US"/>
          </a:p>
        </p:txBody>
      </p:sp>
      <p:sp>
        <p:nvSpPr>
          <p:cNvPr id="62468" name="Rectangle 2"/>
          <p:cNvSpPr>
            <a:spLocks noGrp="1" noRot="1" noChangeAspect="1" noChangeArrowheads="1" noTextEdit="1"/>
          </p:cNvSpPr>
          <p:nvPr>
            <p:ph type="sldImg"/>
          </p:nvPr>
        </p:nvSpPr>
        <p:spPr>
          <a:ln/>
        </p:spPr>
      </p:sp>
      <p:sp>
        <p:nvSpPr>
          <p:cNvPr id="624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solidFill>
                  <a:prstClr val="white"/>
                </a:solidFill>
              </a:rPr>
              <a:t>(c) 1999. Tralvex Yeap. All Rights Reserved</a:t>
            </a:r>
          </a:p>
        </p:txBody>
      </p:sp>
      <p:sp>
        <p:nvSpPr>
          <p:cNvPr id="6" name="Rectangle 7"/>
          <p:cNvSpPr>
            <a:spLocks noGrp="1" noChangeArrowheads="1"/>
          </p:cNvSpPr>
          <p:nvPr>
            <p:ph type="sldNum" sz="quarter" idx="5"/>
          </p:nvPr>
        </p:nvSpPr>
        <p:spPr/>
        <p:txBody>
          <a:bodyPr/>
          <a:lstStyle/>
          <a:p>
            <a:pPr>
              <a:defRPr/>
            </a:pPr>
            <a:fld id="{F29F06FC-D2E9-4331-AB65-4DCA3F1940DC}" type="slidenum">
              <a:rPr lang="en-US">
                <a:solidFill>
                  <a:prstClr val="white"/>
                </a:solidFill>
              </a:rPr>
              <a:pPr>
                <a:defRPr/>
              </a:pPr>
              <a:t>42</a:t>
            </a:fld>
            <a:endParaRPr lang="en-US">
              <a:solidFill>
                <a:prstClr val="white"/>
              </a:solidFill>
            </a:endParaRPr>
          </a:p>
        </p:txBody>
      </p:sp>
      <p:sp>
        <p:nvSpPr>
          <p:cNvPr id="63492" name="Rectangle 2"/>
          <p:cNvSpPr>
            <a:spLocks noGrp="1" noRot="1" noChangeAspect="1" noChangeArrowheads="1" noTextEdit="1"/>
          </p:cNvSpPr>
          <p:nvPr>
            <p:ph type="sldImg"/>
          </p:nvPr>
        </p:nvSpPr>
        <p:spPr>
          <a:ln/>
        </p:spPr>
      </p:sp>
      <p:sp>
        <p:nvSpPr>
          <p:cNvPr id="634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solidFill>
                  <a:prstClr val="white"/>
                </a:solidFill>
              </a:rPr>
              <a:t>(c) 1999. Tralvex Yeap. All Rights Reserved</a:t>
            </a:r>
          </a:p>
        </p:txBody>
      </p:sp>
      <p:sp>
        <p:nvSpPr>
          <p:cNvPr id="6" name="Rectangle 7"/>
          <p:cNvSpPr>
            <a:spLocks noGrp="1" noChangeArrowheads="1"/>
          </p:cNvSpPr>
          <p:nvPr>
            <p:ph type="sldNum" sz="quarter" idx="5"/>
          </p:nvPr>
        </p:nvSpPr>
        <p:spPr/>
        <p:txBody>
          <a:bodyPr/>
          <a:lstStyle/>
          <a:p>
            <a:pPr>
              <a:defRPr/>
            </a:pPr>
            <a:fld id="{F29F06FC-D2E9-4331-AB65-4DCA3F1940DC}" type="slidenum">
              <a:rPr lang="en-US">
                <a:solidFill>
                  <a:prstClr val="white"/>
                </a:solidFill>
              </a:rPr>
              <a:pPr>
                <a:defRPr/>
              </a:pPr>
              <a:t>43</a:t>
            </a:fld>
            <a:endParaRPr lang="en-US">
              <a:solidFill>
                <a:prstClr val="white"/>
              </a:solidFill>
            </a:endParaRPr>
          </a:p>
        </p:txBody>
      </p:sp>
      <p:sp>
        <p:nvSpPr>
          <p:cNvPr id="63492" name="Rectangle 2"/>
          <p:cNvSpPr>
            <a:spLocks noGrp="1" noRot="1" noChangeAspect="1" noChangeArrowheads="1" noTextEdit="1"/>
          </p:cNvSpPr>
          <p:nvPr>
            <p:ph type="sldImg"/>
          </p:nvPr>
        </p:nvSpPr>
        <p:spPr>
          <a:ln/>
        </p:spPr>
      </p:sp>
      <p:sp>
        <p:nvSpPr>
          <p:cNvPr id="634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28BABE1F-6D09-4E48-A7BD-F17FD7E3839C}" type="slidenum">
              <a:rPr lang="en-US" smtClean="0">
                <a:latin typeface="Times New Roman" pitchFamily="18" charset="0"/>
              </a:rPr>
              <a:pPr eaLnBrk="1" hangingPunct="1">
                <a:defRPr/>
              </a:pPr>
              <a:t>44</a:t>
            </a:fld>
            <a:endParaRPr lang="en-US" smtClean="0">
              <a:latin typeface="Times New Roman" pitchFamily="18"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F1770493-52DD-4117-99D5-EFB0278A8CEE}" type="slidenum">
              <a:rPr lang="en-US"/>
              <a:pPr>
                <a:defRPr/>
              </a:pPr>
              <a:t>45</a:t>
            </a:fld>
            <a:endParaRPr lang="en-US"/>
          </a:p>
        </p:txBody>
      </p:sp>
      <p:sp>
        <p:nvSpPr>
          <p:cNvPr id="83972" name="Rectangle 2"/>
          <p:cNvSpPr>
            <a:spLocks noGrp="1" noRot="1" noChangeAspect="1" noChangeArrowheads="1" noTextEdit="1"/>
          </p:cNvSpPr>
          <p:nvPr>
            <p:ph type="sldImg"/>
          </p:nvPr>
        </p:nvSpPr>
        <p:spPr>
          <a:ln/>
        </p:spPr>
      </p:sp>
      <p:sp>
        <p:nvSpPr>
          <p:cNvPr id="839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3D39641C-85EE-4830-9E83-155E1E0C4529}" type="slidenum">
              <a:rPr lang="en-US"/>
              <a:pPr>
                <a:defRPr/>
              </a:pPr>
              <a:t>46</a:t>
            </a:fld>
            <a:endParaRPr lang="en-US"/>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ymbol zastępczy obrazu slajdu 1"/>
          <p:cNvSpPr>
            <a:spLocks noGrp="1" noRot="1" noChangeAspect="1" noTextEdit="1"/>
          </p:cNvSpPr>
          <p:nvPr>
            <p:ph type="sldImg"/>
          </p:nvPr>
        </p:nvSpPr>
        <p:spPr>
          <a:ln/>
        </p:spPr>
      </p:sp>
      <p:sp>
        <p:nvSpPr>
          <p:cNvPr id="71683"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ymbol zastępczy numeru slajdu 3"/>
          <p:cNvSpPr>
            <a:spLocks noGrp="1"/>
          </p:cNvSpPr>
          <p:nvPr>
            <p:ph type="sldNum" sz="quarter" idx="5"/>
          </p:nvPr>
        </p:nvSpPr>
        <p:spPr/>
        <p:txBody>
          <a:bodyPr/>
          <a:lstStyle/>
          <a:p>
            <a:pPr>
              <a:defRPr/>
            </a:pPr>
            <a:fld id="{23C00EDB-C41F-4466-9357-E55D8D2EDF9A}"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775034FD-3FB3-49FE-B077-85E37234F0BC}" type="slidenum">
              <a:rPr lang="en-US"/>
              <a:pPr>
                <a:defRPr/>
              </a:pPr>
              <a:t>47</a:t>
            </a:fld>
            <a:endParaRPr lang="en-US"/>
          </a:p>
        </p:txBody>
      </p:sp>
      <p:sp>
        <p:nvSpPr>
          <p:cNvPr id="65540" name="Rectangle 2"/>
          <p:cNvSpPr>
            <a:spLocks noGrp="1" noRot="1" noChangeAspect="1" noChangeArrowheads="1" noTextEdit="1"/>
          </p:cNvSpPr>
          <p:nvPr>
            <p:ph type="sldImg"/>
          </p:nvPr>
        </p:nvSpPr>
        <p:spPr>
          <a:ln/>
        </p:spPr>
      </p:sp>
      <p:sp>
        <p:nvSpPr>
          <p:cNvPr id="655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D23F1483-471B-4117-BE91-7BFC272CC77B}" type="slidenum">
              <a:rPr lang="en-US"/>
              <a:pPr>
                <a:defRPr/>
              </a:pPr>
              <a:t>48</a:t>
            </a:fld>
            <a:endParaRPr lang="en-US"/>
          </a:p>
        </p:txBody>
      </p:sp>
      <p:sp>
        <p:nvSpPr>
          <p:cNvPr id="72708" name="Rectangle 2"/>
          <p:cNvSpPr>
            <a:spLocks noGrp="1" noRot="1" noChangeAspect="1" noChangeArrowheads="1" noTextEdit="1"/>
          </p:cNvSpPr>
          <p:nvPr>
            <p:ph type="sldImg"/>
          </p:nvPr>
        </p:nvSpPr>
        <p:spPr>
          <a:ln/>
        </p:spPr>
      </p:sp>
      <p:sp>
        <p:nvSpPr>
          <p:cNvPr id="727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1CE9B437-6E77-4B98-9048-71F2937BD064}" type="slidenum">
              <a:rPr lang="en-US"/>
              <a:pPr>
                <a:defRPr/>
              </a:pPr>
              <a:t>49</a:t>
            </a:fld>
            <a:endParaRPr lang="en-US"/>
          </a:p>
        </p:txBody>
      </p:sp>
      <p:sp>
        <p:nvSpPr>
          <p:cNvPr id="67588" name="Rectangle 2"/>
          <p:cNvSpPr>
            <a:spLocks noGrp="1" noRot="1" noChangeAspect="1" noChangeArrowheads="1" noTextEdit="1"/>
          </p:cNvSpPr>
          <p:nvPr>
            <p:ph type="sldImg"/>
          </p:nvPr>
        </p:nvSpPr>
        <p:spPr>
          <a:ln/>
        </p:spPr>
      </p:sp>
      <p:sp>
        <p:nvSpPr>
          <p:cNvPr id="675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187AC295-A6FE-418A-ABEA-11247909327C}" type="slidenum">
              <a:rPr lang="en-US"/>
              <a:pPr>
                <a:defRPr/>
              </a:pPr>
              <a:t>50</a:t>
            </a:fld>
            <a:endParaRPr lang="en-US"/>
          </a:p>
        </p:txBody>
      </p:sp>
      <p:sp>
        <p:nvSpPr>
          <p:cNvPr id="73732"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8B529E19-00DF-4C53-861A-CBA01D77EEF4}" type="slidenum">
              <a:rPr lang="en-US"/>
              <a:pPr>
                <a:defRPr/>
              </a:pPr>
              <a:t>51</a:t>
            </a:fld>
            <a:endParaRPr lang="en-US"/>
          </a:p>
        </p:txBody>
      </p:sp>
      <p:sp>
        <p:nvSpPr>
          <p:cNvPr id="74756" name="Rectangle 2"/>
          <p:cNvSpPr>
            <a:spLocks noGrp="1" noRot="1" noChangeAspect="1" noChangeArrowheads="1" noTextEdit="1"/>
          </p:cNvSpPr>
          <p:nvPr>
            <p:ph type="sldImg"/>
          </p:nvPr>
        </p:nvSpPr>
        <p:spPr>
          <a:ln/>
        </p:spPr>
      </p:sp>
      <p:sp>
        <p:nvSpPr>
          <p:cNvPr id="747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buClr>
                <a:srgbClr val="1F497D"/>
              </a:buClr>
              <a:defRPr/>
            </a:pPr>
            <a:r>
              <a:rPr lang="en-US">
                <a:solidFill>
                  <a:prstClr val="black"/>
                </a:solidFill>
              </a:rPr>
              <a:t>(c) 1999. Tralvex Yeap. All Rights Reserved</a:t>
            </a:r>
          </a:p>
        </p:txBody>
      </p:sp>
      <p:sp>
        <p:nvSpPr>
          <p:cNvPr id="6" name="Rectangle 7"/>
          <p:cNvSpPr>
            <a:spLocks noGrp="1" noChangeArrowheads="1"/>
          </p:cNvSpPr>
          <p:nvPr>
            <p:ph type="sldNum" sz="quarter" idx="5"/>
          </p:nvPr>
        </p:nvSpPr>
        <p:spPr/>
        <p:txBody>
          <a:bodyPr/>
          <a:lstStyle/>
          <a:p>
            <a:pPr>
              <a:buClr>
                <a:srgbClr val="1F497D"/>
              </a:buClr>
              <a:defRPr/>
            </a:pPr>
            <a:fld id="{3375A45C-884B-4002-B35B-CFBD791DFFEA}" type="slidenum">
              <a:rPr lang="en-US">
                <a:solidFill>
                  <a:prstClr val="black"/>
                </a:solidFill>
              </a:rPr>
              <a:pPr>
                <a:buClr>
                  <a:srgbClr val="1F497D"/>
                </a:buClr>
                <a:defRPr/>
              </a:pPr>
              <a:t>52</a:t>
            </a:fld>
            <a:endParaRPr lang="en-US">
              <a:solidFill>
                <a:prstClr val="black"/>
              </a:solidFill>
            </a:endParaRPr>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buClr>
                <a:srgbClr val="1F497D"/>
              </a:buClr>
              <a:defRPr/>
            </a:pPr>
            <a:r>
              <a:rPr lang="en-US">
                <a:solidFill>
                  <a:prstClr val="black"/>
                </a:solidFill>
              </a:rPr>
              <a:t>(c) 1999. Tralvex Yeap. All Rights Reserved</a:t>
            </a:r>
          </a:p>
        </p:txBody>
      </p:sp>
      <p:sp>
        <p:nvSpPr>
          <p:cNvPr id="6" name="Rectangle 7"/>
          <p:cNvSpPr>
            <a:spLocks noGrp="1" noChangeArrowheads="1"/>
          </p:cNvSpPr>
          <p:nvPr>
            <p:ph type="sldNum" sz="quarter" idx="5"/>
          </p:nvPr>
        </p:nvSpPr>
        <p:spPr/>
        <p:txBody>
          <a:bodyPr/>
          <a:lstStyle/>
          <a:p>
            <a:pPr>
              <a:buClr>
                <a:srgbClr val="1F497D"/>
              </a:buClr>
              <a:defRPr/>
            </a:pPr>
            <a:fld id="{A9C2D4D7-82EB-487E-BAE6-8BB1D75CCEB7}" type="slidenum">
              <a:rPr lang="en-US">
                <a:solidFill>
                  <a:prstClr val="black"/>
                </a:solidFill>
              </a:rPr>
              <a:pPr>
                <a:buClr>
                  <a:srgbClr val="1F497D"/>
                </a:buClr>
                <a:defRPr/>
              </a:pPr>
              <a:t>53</a:t>
            </a:fld>
            <a:endParaRPr lang="en-US">
              <a:solidFill>
                <a:prstClr val="black"/>
              </a:solidFill>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3020E7DF-5682-4358-9715-4EFF59CEF83D}" type="slidenum">
              <a:rPr lang="en-US"/>
              <a:pPr>
                <a:defRPr/>
              </a:pPr>
              <a:t>54</a:t>
            </a:fld>
            <a:endParaRPr lang="en-US"/>
          </a:p>
        </p:txBody>
      </p:sp>
      <p:sp>
        <p:nvSpPr>
          <p:cNvPr id="70660" name="Rectangle 2"/>
          <p:cNvSpPr>
            <a:spLocks noGrp="1" noRot="1" noChangeAspect="1" noChangeArrowheads="1" noTextEdit="1"/>
          </p:cNvSpPr>
          <p:nvPr>
            <p:ph type="sldImg"/>
          </p:nvPr>
        </p:nvSpPr>
        <p:spPr>
          <a:ln/>
        </p:spPr>
      </p:sp>
      <p:sp>
        <p:nvSpPr>
          <p:cNvPr id="706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DA7F7B36-CBD4-4158-ABDA-2A1C96719B18}" type="slidenum">
              <a:rPr lang="en-US"/>
              <a:pPr>
                <a:defRPr/>
              </a:pPr>
              <a:t>55</a:t>
            </a:fld>
            <a:endParaRPr lang="en-US"/>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1A49C7C5-600C-4430-BD5B-6366C68E9D73}" type="slidenum">
              <a:rPr lang="en-US"/>
              <a:pPr>
                <a:defRPr/>
              </a:pPr>
              <a:t>56</a:t>
            </a:fld>
            <a:endParaRPr lang="en-US"/>
          </a:p>
        </p:txBody>
      </p:sp>
      <p:sp>
        <p:nvSpPr>
          <p:cNvPr id="75780" name="Rectangle 2"/>
          <p:cNvSpPr>
            <a:spLocks noGrp="1" noRot="1" noChangeAspect="1" noChangeArrowheads="1" noTextEdit="1"/>
          </p:cNvSpPr>
          <p:nvPr>
            <p:ph type="sldImg"/>
          </p:nvPr>
        </p:nvSpPr>
        <p:spPr>
          <a:ln/>
        </p:spPr>
      </p:sp>
      <p:sp>
        <p:nvSpPr>
          <p:cNvPr id="757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ymbol zastępczy obrazu slajdu 1"/>
          <p:cNvSpPr>
            <a:spLocks noGrp="1" noRot="1" noChangeAspect="1" noTextEdit="1"/>
          </p:cNvSpPr>
          <p:nvPr>
            <p:ph type="sldImg"/>
          </p:nvPr>
        </p:nvSpPr>
        <p:spPr>
          <a:ln/>
        </p:spPr>
      </p:sp>
      <p:sp>
        <p:nvSpPr>
          <p:cNvPr id="73731"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ymbol zastępczy numeru slajdu 3"/>
          <p:cNvSpPr>
            <a:spLocks noGrp="1"/>
          </p:cNvSpPr>
          <p:nvPr>
            <p:ph type="sldNum" sz="quarter" idx="5"/>
          </p:nvPr>
        </p:nvSpPr>
        <p:spPr/>
        <p:txBody>
          <a:bodyPr/>
          <a:lstStyle/>
          <a:p>
            <a:pPr>
              <a:defRPr/>
            </a:pPr>
            <a:fld id="{7C85C16F-E31A-44C2-BDA7-953210867FA6}"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77F296DC-0E11-4BE4-9E56-D77315922E9A}" type="slidenum">
              <a:rPr lang="en-US" sz="1200">
                <a:solidFill>
                  <a:schemeClr val="tx1"/>
                </a:solidFill>
              </a:rPr>
              <a:pPr>
                <a:defRPr/>
              </a:pPr>
              <a:t>57</a:t>
            </a:fld>
            <a:endParaRPr lang="en-US" sz="1200">
              <a:solidFill>
                <a:schemeClr val="tx1"/>
              </a:solidFill>
            </a:endParaRPr>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77F296DC-0E11-4BE4-9E56-D77315922E9A}" type="slidenum">
              <a:rPr lang="en-US" sz="1200">
                <a:solidFill>
                  <a:schemeClr val="tx1"/>
                </a:solidFill>
              </a:rPr>
              <a:pPr>
                <a:defRPr/>
              </a:pPr>
              <a:t>58</a:t>
            </a:fld>
            <a:endParaRPr lang="en-US" sz="1200">
              <a:solidFill>
                <a:schemeClr val="tx1"/>
              </a:solidFill>
            </a:endParaRPr>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lide Number Placeholder 3"/>
          <p:cNvSpPr>
            <a:spLocks noGrp="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74B3AB05-754E-463A-912F-08A5F4CD2F13}" type="slidenum">
              <a:rPr lang="en-US" sz="1200">
                <a:solidFill>
                  <a:srgbClr val="000000"/>
                </a:solidFill>
              </a:rPr>
              <a:pPr>
                <a:defRPr/>
              </a:pPr>
              <a:t>59</a:t>
            </a:fld>
            <a:endParaRPr lang="en-US" sz="1200">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E772BCF7-3329-47C2-8D04-97F3E0FEE580}" type="slidenum">
              <a:rPr lang="en-US"/>
              <a:pPr>
                <a:defRPr/>
              </a:pPr>
              <a:t>60</a:t>
            </a:fld>
            <a:endParaRPr lang="en-US"/>
          </a:p>
        </p:txBody>
      </p:sp>
      <p:sp>
        <p:nvSpPr>
          <p:cNvPr id="76804" name="Rectangle 2"/>
          <p:cNvSpPr>
            <a:spLocks noGrp="1" noRot="1" noChangeAspect="1" noChangeArrowheads="1" noTextEdit="1"/>
          </p:cNvSpPr>
          <p:nvPr>
            <p:ph type="sldImg"/>
          </p:nvPr>
        </p:nvSpPr>
        <p:spPr>
          <a:ln/>
        </p:spPr>
      </p:sp>
      <p:sp>
        <p:nvSpPr>
          <p:cNvPr id="768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B325C60B-E05D-4740-A40A-18CDEEA6FFA9}" type="slidenum">
              <a:rPr lang="en-US"/>
              <a:pPr>
                <a:defRPr/>
              </a:pPr>
              <a:t>61</a:t>
            </a:fld>
            <a:endParaRPr lang="en-US"/>
          </a:p>
        </p:txBody>
      </p:sp>
      <p:sp>
        <p:nvSpPr>
          <p:cNvPr id="77828" name="Rectangle 2"/>
          <p:cNvSpPr>
            <a:spLocks noGrp="1" noRot="1" noChangeAspect="1" noChangeArrowheads="1" noTextEdit="1"/>
          </p:cNvSpPr>
          <p:nvPr>
            <p:ph type="sldImg"/>
          </p:nvPr>
        </p:nvSpPr>
        <p:spPr>
          <a:ln/>
        </p:spPr>
      </p:sp>
      <p:sp>
        <p:nvSpPr>
          <p:cNvPr id="778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09F734E7-AE82-45F9-A455-1F452CD7D421}" type="slidenum">
              <a:rPr lang="en-US"/>
              <a:pPr>
                <a:defRPr/>
              </a:pPr>
              <a:t>62</a:t>
            </a:fld>
            <a:endParaRPr lang="en-US"/>
          </a:p>
        </p:txBody>
      </p:sp>
      <p:sp>
        <p:nvSpPr>
          <p:cNvPr id="78852" name="Rectangle 2"/>
          <p:cNvSpPr>
            <a:spLocks noGrp="1" noRot="1" noChangeAspect="1" noChangeArrowheads="1" noTextEdit="1"/>
          </p:cNvSpPr>
          <p:nvPr>
            <p:ph type="sldImg"/>
          </p:nvPr>
        </p:nvSpPr>
        <p:spPr>
          <a:ln/>
        </p:spPr>
      </p:sp>
      <p:sp>
        <p:nvSpPr>
          <p:cNvPr id="788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30D230C7-871B-48CC-B582-B93FED4A7219}" type="slidenum">
              <a:rPr lang="en-US"/>
              <a:pPr>
                <a:defRPr/>
              </a:pPr>
              <a:t>63</a:t>
            </a:fld>
            <a:endParaRPr lang="en-US"/>
          </a:p>
        </p:txBody>
      </p:sp>
      <p:sp>
        <p:nvSpPr>
          <p:cNvPr id="79876" name="Rectangle 2"/>
          <p:cNvSpPr>
            <a:spLocks noGrp="1" noRot="1" noChangeAspect="1" noChangeArrowheads="1" noTextEdit="1"/>
          </p:cNvSpPr>
          <p:nvPr>
            <p:ph type="sldImg"/>
          </p:nvPr>
        </p:nvSpPr>
        <p:spPr>
          <a:ln/>
        </p:spPr>
      </p:sp>
      <p:sp>
        <p:nvSpPr>
          <p:cNvPr id="798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A6D26502-1FE5-4342-8D68-6C2B6AD864C0}" type="slidenum">
              <a:rPr lang="en-US"/>
              <a:pPr>
                <a:defRPr/>
              </a:pPr>
              <a:t>64</a:t>
            </a:fld>
            <a:endParaRPr lang="en-US"/>
          </a:p>
        </p:txBody>
      </p:sp>
      <p:sp>
        <p:nvSpPr>
          <p:cNvPr id="80900" name="Rectangle 2"/>
          <p:cNvSpPr>
            <a:spLocks noGrp="1" noRot="1" noChangeAspect="1" noChangeArrowheads="1" noTextEdit="1"/>
          </p:cNvSpPr>
          <p:nvPr>
            <p:ph type="sldImg"/>
          </p:nvPr>
        </p:nvSpPr>
        <p:spPr>
          <a:ln/>
        </p:spPr>
      </p:sp>
      <p:sp>
        <p:nvSpPr>
          <p:cNvPr id="809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05C2B25A-44E6-4214-A3D6-69F486E73EC6}" type="slidenum">
              <a:rPr lang="en-US"/>
              <a:pPr>
                <a:defRPr/>
              </a:pPr>
              <a:t>65</a:t>
            </a:fld>
            <a:endParaRPr lang="en-US"/>
          </a:p>
        </p:txBody>
      </p:sp>
      <p:sp>
        <p:nvSpPr>
          <p:cNvPr id="81924" name="Rectangle 2"/>
          <p:cNvSpPr>
            <a:spLocks noGrp="1" noRot="1" noChangeAspect="1" noChangeArrowheads="1" noTextEdit="1"/>
          </p:cNvSpPr>
          <p:nvPr>
            <p:ph type="sldImg"/>
          </p:nvPr>
        </p:nvSpPr>
        <p:spPr>
          <a:ln/>
        </p:spPr>
      </p:sp>
      <p:sp>
        <p:nvSpPr>
          <p:cNvPr id="819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buClr>
                <a:srgbClr val="1F497D"/>
              </a:buClr>
              <a:defRPr/>
            </a:pPr>
            <a:r>
              <a:rPr lang="en-US">
                <a:solidFill>
                  <a:prstClr val="black"/>
                </a:solidFill>
              </a:rPr>
              <a:t>(c) 1999. Tralvex Yeap. All Rights Reserved</a:t>
            </a:r>
          </a:p>
        </p:txBody>
      </p:sp>
      <p:sp>
        <p:nvSpPr>
          <p:cNvPr id="6" name="Rectangle 7"/>
          <p:cNvSpPr>
            <a:spLocks noGrp="1" noChangeArrowheads="1"/>
          </p:cNvSpPr>
          <p:nvPr>
            <p:ph type="sldNum" sz="quarter" idx="5"/>
          </p:nvPr>
        </p:nvSpPr>
        <p:spPr/>
        <p:txBody>
          <a:bodyPr/>
          <a:lstStyle/>
          <a:p>
            <a:pPr>
              <a:buClr>
                <a:srgbClr val="1F497D"/>
              </a:buClr>
              <a:defRPr/>
            </a:pPr>
            <a:fld id="{5824DF34-B1CE-4866-AEA7-49AED8513B2C}" type="slidenum">
              <a:rPr lang="en-US">
                <a:solidFill>
                  <a:prstClr val="black"/>
                </a:solidFill>
              </a:rPr>
              <a:pPr>
                <a:buClr>
                  <a:srgbClr val="1F497D"/>
                </a:buClr>
                <a:defRPr/>
              </a:pPr>
              <a:t>66</a:t>
            </a:fld>
            <a:endParaRPr lang="en-US">
              <a:solidFill>
                <a:prstClr val="black"/>
              </a:solidFill>
            </a:endParaRPr>
          </a:p>
        </p:txBody>
      </p:sp>
      <p:sp>
        <p:nvSpPr>
          <p:cNvPr id="82948" name="Rectangle 2"/>
          <p:cNvSpPr>
            <a:spLocks noGrp="1" noRot="1" noChangeAspect="1" noChangeArrowheads="1" noTextEdit="1"/>
          </p:cNvSpPr>
          <p:nvPr>
            <p:ph type="sldImg"/>
          </p:nvPr>
        </p:nvSpPr>
        <p:spPr>
          <a:ln/>
        </p:spPr>
      </p:sp>
      <p:sp>
        <p:nvSpPr>
          <p:cNvPr id="829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9EA5C109-5BAE-464C-9734-2F605A6C2860}" type="slidenum">
              <a:rPr lang="en-US"/>
              <a:pPr>
                <a:defRPr/>
              </a:pPr>
              <a:t>6</a:t>
            </a:fld>
            <a:endParaRPr lang="en-US"/>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F1770493-52DD-4117-99D5-EFB0278A8CEE}" type="slidenum">
              <a:rPr lang="en-US"/>
              <a:pPr>
                <a:defRPr/>
              </a:pPr>
              <a:t>67</a:t>
            </a:fld>
            <a:endParaRPr lang="en-US"/>
          </a:p>
        </p:txBody>
      </p:sp>
      <p:sp>
        <p:nvSpPr>
          <p:cNvPr id="83972" name="Rectangle 2"/>
          <p:cNvSpPr>
            <a:spLocks noGrp="1" noRot="1" noChangeAspect="1" noChangeArrowheads="1" noTextEdit="1"/>
          </p:cNvSpPr>
          <p:nvPr>
            <p:ph type="sldImg"/>
          </p:nvPr>
        </p:nvSpPr>
        <p:spPr>
          <a:ln/>
        </p:spPr>
      </p:sp>
      <p:sp>
        <p:nvSpPr>
          <p:cNvPr id="839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5FAB7A9B-3C12-4830-A6E8-882D767A4524}" type="slidenum">
              <a:rPr lang="en-US"/>
              <a:pPr>
                <a:defRPr/>
              </a:pPr>
              <a:t>68</a:t>
            </a:fld>
            <a:endParaRPr lang="en-US"/>
          </a:p>
        </p:txBody>
      </p:sp>
      <p:sp>
        <p:nvSpPr>
          <p:cNvPr id="84996" name="Rectangle 2"/>
          <p:cNvSpPr>
            <a:spLocks noGrp="1" noRot="1" noChangeAspect="1" noChangeArrowheads="1" noTextEdit="1"/>
          </p:cNvSpPr>
          <p:nvPr>
            <p:ph type="sldImg"/>
          </p:nvPr>
        </p:nvSpPr>
        <p:spPr>
          <a:ln/>
        </p:spPr>
      </p:sp>
      <p:sp>
        <p:nvSpPr>
          <p:cNvPr id="849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buClr>
                <a:srgbClr val="1F497D"/>
              </a:buClr>
              <a:defRPr/>
            </a:pPr>
            <a:r>
              <a:rPr lang="en-US">
                <a:solidFill>
                  <a:prstClr val="black"/>
                </a:solidFill>
              </a:rPr>
              <a:t>(c) 1999. Tralvex Yeap. All Rights Reserved</a:t>
            </a:r>
          </a:p>
        </p:txBody>
      </p:sp>
      <p:sp>
        <p:nvSpPr>
          <p:cNvPr id="6" name="Rectangle 7"/>
          <p:cNvSpPr>
            <a:spLocks noGrp="1" noChangeArrowheads="1"/>
          </p:cNvSpPr>
          <p:nvPr>
            <p:ph type="sldNum" sz="quarter" idx="5"/>
          </p:nvPr>
        </p:nvSpPr>
        <p:spPr/>
        <p:txBody>
          <a:bodyPr/>
          <a:lstStyle/>
          <a:p>
            <a:pPr>
              <a:buClr>
                <a:srgbClr val="1F497D"/>
              </a:buClr>
              <a:defRPr/>
            </a:pPr>
            <a:fld id="{B36064C0-5CA1-4B52-82DB-4B344CE01353}" type="slidenum">
              <a:rPr lang="en-US">
                <a:solidFill>
                  <a:prstClr val="black"/>
                </a:solidFill>
              </a:rPr>
              <a:pPr>
                <a:buClr>
                  <a:srgbClr val="1F497D"/>
                </a:buClr>
                <a:defRPr/>
              </a:pPr>
              <a:t>70</a:t>
            </a:fld>
            <a:endParaRPr lang="en-US">
              <a:solidFill>
                <a:prstClr val="black"/>
              </a:solidFill>
            </a:endParaRPr>
          </a:p>
        </p:txBody>
      </p:sp>
      <p:sp>
        <p:nvSpPr>
          <p:cNvPr id="160772" name="Rectangle 2"/>
          <p:cNvSpPr>
            <a:spLocks noGrp="1" noRot="1" noChangeAspect="1" noChangeArrowheads="1" noTextEdit="1"/>
          </p:cNvSpPr>
          <p:nvPr>
            <p:ph type="sldImg"/>
          </p:nvPr>
        </p:nvSpPr>
        <p:spPr>
          <a:ln/>
        </p:spPr>
      </p:sp>
      <p:sp>
        <p:nvSpPr>
          <p:cNvPr id="1607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ymbol zastępczy obrazu slajdu 1"/>
          <p:cNvSpPr>
            <a:spLocks noGrp="1" noRot="1" noChangeAspect="1" noTextEdit="1"/>
          </p:cNvSpPr>
          <p:nvPr>
            <p:ph type="sldImg"/>
          </p:nvPr>
        </p:nvSpPr>
        <p:spPr>
          <a:ln/>
        </p:spPr>
      </p:sp>
      <p:sp>
        <p:nvSpPr>
          <p:cNvPr id="50179"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ymbol zastępczy numeru slajdu 3"/>
          <p:cNvSpPr>
            <a:spLocks noGrp="1"/>
          </p:cNvSpPr>
          <p:nvPr>
            <p:ph type="sldNum" sz="quarter" idx="5"/>
          </p:nvPr>
        </p:nvSpPr>
        <p:spPr/>
        <p:txBody>
          <a:bodyPr/>
          <a:lstStyle/>
          <a:p>
            <a:pPr>
              <a:defRPr/>
            </a:pPr>
            <a:fld id="{8DFD899E-49A9-448D-A28E-504058784553}"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ymbol zastępczy obrazu slajdu 1"/>
          <p:cNvSpPr>
            <a:spLocks noGrp="1" noRot="1" noChangeAspect="1" noTextEdit="1"/>
          </p:cNvSpPr>
          <p:nvPr>
            <p:ph type="sldImg"/>
          </p:nvPr>
        </p:nvSpPr>
        <p:spPr>
          <a:ln/>
        </p:spPr>
      </p:sp>
      <p:sp>
        <p:nvSpPr>
          <p:cNvPr id="78851"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ymbol zastępczy numeru slajdu 3"/>
          <p:cNvSpPr>
            <a:spLocks noGrp="1"/>
          </p:cNvSpPr>
          <p:nvPr>
            <p:ph type="sldNum" sz="quarter" idx="5"/>
          </p:nvPr>
        </p:nvSpPr>
        <p:spPr/>
        <p:txBody>
          <a:bodyPr/>
          <a:lstStyle/>
          <a:p>
            <a:pPr>
              <a:defRPr/>
            </a:pPr>
            <a:fld id="{2461BB96-151E-4C20-A398-F9AFDA581567}"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ymbol zastępczy obrazu slajdu 1"/>
          <p:cNvSpPr>
            <a:spLocks noGrp="1" noRot="1" noChangeAspect="1" noTextEdit="1"/>
          </p:cNvSpPr>
          <p:nvPr>
            <p:ph type="sldImg"/>
          </p:nvPr>
        </p:nvSpPr>
        <p:spPr>
          <a:ln/>
        </p:spPr>
      </p:sp>
      <p:sp>
        <p:nvSpPr>
          <p:cNvPr id="79875"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ymbol zastępczy numeru slajdu 3"/>
          <p:cNvSpPr>
            <a:spLocks noGrp="1"/>
          </p:cNvSpPr>
          <p:nvPr>
            <p:ph type="sldNum" sz="quarter" idx="5"/>
          </p:nvPr>
        </p:nvSpPr>
        <p:spPr/>
        <p:txBody>
          <a:bodyPr/>
          <a:lstStyle/>
          <a:p>
            <a:pPr>
              <a:defRPr/>
            </a:pPr>
            <a:fld id="{549DCE33-A6A5-4077-AD57-183401046CB2}"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dirty="0" smtClean="0"/>
              <a:t>Kliknij, aby edytować styl wzorca podtytułu</a:t>
            </a:r>
            <a:endParaRPr lang="pl-PL" dirty="0"/>
          </a:p>
        </p:txBody>
      </p:sp>
      <p:sp>
        <p:nvSpPr>
          <p:cNvPr id="4" name="Symbol zastępczy daty 3"/>
          <p:cNvSpPr>
            <a:spLocks noGrp="1"/>
          </p:cNvSpPr>
          <p:nvPr>
            <p:ph type="dt" sz="half" idx="10"/>
          </p:nvPr>
        </p:nvSpPr>
        <p:spPr>
          <a:xfrm>
            <a:off x="457200" y="6356350"/>
            <a:ext cx="2133600" cy="365125"/>
          </a:xfrm>
          <a:prstGeom prst="rect">
            <a:avLst/>
          </a:prstGeom>
        </p:spPr>
        <p:txBody>
          <a:bodyPr/>
          <a:lstStyle>
            <a:lvl1pPr>
              <a:defRPr>
                <a:latin typeface="    Times New Roman CE" charset="0"/>
              </a:defRPr>
            </a:lvl1pPr>
          </a:lstStyle>
          <a:p>
            <a:pPr>
              <a:defRPr/>
            </a:pPr>
            <a:fld id="{035CE0B8-9B39-4DDD-91D8-75D224429BDF}" type="datetimeFigureOut">
              <a:rPr lang="pl-PL"/>
              <a:pPr>
                <a:defRPr/>
              </a:pPr>
              <a:t>2013-11-02</a:t>
            </a:fld>
            <a:endParaRPr lang="pl-PL"/>
          </a:p>
        </p:txBody>
      </p:sp>
      <p:sp>
        <p:nvSpPr>
          <p:cNvPr id="5" name="Symbol zastępczy stopki 4"/>
          <p:cNvSpPr>
            <a:spLocks noGrp="1"/>
          </p:cNvSpPr>
          <p:nvPr>
            <p:ph type="ftr" sz="quarter" idx="11"/>
          </p:nvPr>
        </p:nvSpPr>
        <p:spPr>
          <a:xfrm>
            <a:off x="3124200" y="6356350"/>
            <a:ext cx="2895600" cy="365125"/>
          </a:xfrm>
          <a:prstGeom prst="rect">
            <a:avLst/>
          </a:prstGeom>
        </p:spPr>
        <p:txBody>
          <a:bodyPr/>
          <a:lstStyle>
            <a:lvl1pPr>
              <a:defRPr>
                <a:latin typeface="    Times New Roman CE" charset="0"/>
              </a:defRPr>
            </a:lvl1pPr>
          </a:lstStyle>
          <a:p>
            <a:pPr>
              <a:defRPr/>
            </a:pPr>
            <a:endParaRPr lang="pl-PL"/>
          </a:p>
        </p:txBody>
      </p:sp>
      <p:sp>
        <p:nvSpPr>
          <p:cNvPr id="6" name="Symbol zastępczy numeru slajdu 5"/>
          <p:cNvSpPr>
            <a:spLocks noGrp="1"/>
          </p:cNvSpPr>
          <p:nvPr>
            <p:ph type="sldNum" sz="quarter" idx="12"/>
          </p:nvPr>
        </p:nvSpPr>
        <p:spPr>
          <a:xfrm>
            <a:off x="6553200" y="6356350"/>
            <a:ext cx="2133600" cy="365125"/>
          </a:xfrm>
          <a:prstGeom prst="rect">
            <a:avLst/>
          </a:prstGeom>
        </p:spPr>
        <p:txBody>
          <a:bodyPr/>
          <a:lstStyle>
            <a:lvl1pPr>
              <a:defRPr>
                <a:latin typeface="    Times New Roman CE" charset="0"/>
              </a:defRPr>
            </a:lvl1pPr>
          </a:lstStyle>
          <a:p>
            <a:pPr>
              <a:defRPr/>
            </a:pPr>
            <a:fld id="{AE34EE10-E334-4629-AC11-85373AF526DB}" type="slidenum">
              <a:rPr lang="pl-PL"/>
              <a:pPr>
                <a:defRPr/>
              </a:pPr>
              <a:t>‹#›</a:t>
            </a:fld>
            <a:endParaRPr lang="pl-PL"/>
          </a:p>
        </p:txBody>
      </p:sp>
    </p:spTree>
    <p:extLst>
      <p:ext uri="{BB962C8B-B14F-4D97-AF65-F5344CB8AC3E}">
        <p14:creationId xmlns:p14="http://schemas.microsoft.com/office/powerpoint/2010/main" val="399754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939784"/>
          </a:xfrm>
        </p:spPr>
        <p:txBody>
          <a:bodyPr/>
          <a:lstStyle/>
          <a:p>
            <a:r>
              <a:rPr lang="pl-PL" dirty="0" smtClean="0"/>
              <a:t>Kliknij, aby edytować styl</a:t>
            </a:r>
            <a:endParaRPr lang="pl-PL" dirty="0"/>
          </a:p>
        </p:txBody>
      </p:sp>
      <p:sp>
        <p:nvSpPr>
          <p:cNvPr id="3" name="Symbol zastępczy zawartości 2"/>
          <p:cNvSpPr>
            <a:spLocks noGrp="1"/>
          </p:cNvSpPr>
          <p:nvPr>
            <p:ph idx="1"/>
          </p:nvPr>
        </p:nvSpPr>
        <p:spPr>
          <a:xfrm>
            <a:off x="457200" y="1357299"/>
            <a:ext cx="8229600" cy="3143272"/>
          </a:xfrm>
        </p:spPr>
        <p:txBody>
          <a:bodyPr/>
          <a:lstStyle>
            <a:lvl1pPr>
              <a:defRPr baseline="0"/>
            </a:lvl1pPr>
            <a:lvl2pPr>
              <a:defRPr baseline="0"/>
            </a:lvl2pPr>
            <a:lvl3pPr>
              <a:defRPr baseline="0"/>
            </a:lvl3pPr>
            <a:lvl4pPr>
              <a:defRPr baseline="0"/>
            </a:lvl4pPr>
            <a:lvl5pPr>
              <a:defRPr baseline="0"/>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Tree>
    <p:extLst>
      <p:ext uri="{BB962C8B-B14F-4D97-AF65-F5344CB8AC3E}">
        <p14:creationId xmlns:p14="http://schemas.microsoft.com/office/powerpoint/2010/main" val="3641755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3" name="Symbol zastępczy zawartości 2"/>
          <p:cNvSpPr>
            <a:spLocks noGrp="1"/>
          </p:cNvSpPr>
          <p:nvPr>
            <p:ph sz="half" idx="1"/>
          </p:nvPr>
        </p:nvSpPr>
        <p:spPr>
          <a:xfrm>
            <a:off x="685800" y="1125538"/>
            <a:ext cx="4098925" cy="5616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zawartości 3"/>
          <p:cNvSpPr>
            <a:spLocks noGrp="1"/>
          </p:cNvSpPr>
          <p:nvPr>
            <p:ph sz="half" idx="2"/>
          </p:nvPr>
        </p:nvSpPr>
        <p:spPr>
          <a:xfrm>
            <a:off x="4937125" y="1125538"/>
            <a:ext cx="4098925" cy="5616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Tree>
    <p:extLst>
      <p:ext uri="{BB962C8B-B14F-4D97-AF65-F5344CB8AC3E}">
        <p14:creationId xmlns:p14="http://schemas.microsoft.com/office/powerpoint/2010/main" val="1232018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dirty="0" smtClean="0"/>
              <a:t>Kliknij, aby edytować styl wzorca podtytułu</a:t>
            </a:r>
            <a:endParaRPr lang="pl-PL" dirty="0"/>
          </a:p>
        </p:txBody>
      </p:sp>
      <p:sp>
        <p:nvSpPr>
          <p:cNvPr id="4" name="Symbol zastępczy daty 3"/>
          <p:cNvSpPr>
            <a:spLocks noGrp="1"/>
          </p:cNvSpPr>
          <p:nvPr>
            <p:ph type="dt" sz="half" idx="10"/>
          </p:nvPr>
        </p:nvSpPr>
        <p:spPr>
          <a:xfrm>
            <a:off x="457200" y="6356350"/>
            <a:ext cx="2133600" cy="365125"/>
          </a:xfrm>
          <a:prstGeom prst="rect">
            <a:avLst/>
          </a:prstGeom>
        </p:spPr>
        <p:txBody>
          <a:bodyPr/>
          <a:lstStyle>
            <a:lvl1pPr>
              <a:defRPr>
                <a:latin typeface="    Times New Roman CE" charset="0"/>
              </a:defRPr>
            </a:lvl1pPr>
          </a:lstStyle>
          <a:p>
            <a:pPr>
              <a:buClr>
                <a:srgbClr val="775F55"/>
              </a:buClr>
              <a:defRPr/>
            </a:pPr>
            <a:fld id="{035CE0B8-9B39-4DDD-91D8-75D224429BDF}" type="datetimeFigureOut">
              <a:rPr lang="pl-PL">
                <a:solidFill>
                  <a:prstClr val="black"/>
                </a:solidFill>
              </a:rPr>
              <a:pPr>
                <a:buClr>
                  <a:srgbClr val="775F55"/>
                </a:buClr>
                <a:defRPr/>
              </a:pPr>
              <a:t>2013-11-02</a:t>
            </a:fld>
            <a:endParaRPr lang="pl-PL">
              <a:solidFill>
                <a:prstClr val="black"/>
              </a:solidFill>
            </a:endParaRPr>
          </a:p>
        </p:txBody>
      </p:sp>
      <p:sp>
        <p:nvSpPr>
          <p:cNvPr id="5" name="Symbol zastępczy stopki 4"/>
          <p:cNvSpPr>
            <a:spLocks noGrp="1"/>
          </p:cNvSpPr>
          <p:nvPr>
            <p:ph type="ftr" sz="quarter" idx="11"/>
          </p:nvPr>
        </p:nvSpPr>
        <p:spPr>
          <a:xfrm>
            <a:off x="3124200" y="6356350"/>
            <a:ext cx="2895600" cy="365125"/>
          </a:xfrm>
          <a:prstGeom prst="rect">
            <a:avLst/>
          </a:prstGeom>
        </p:spPr>
        <p:txBody>
          <a:bodyPr/>
          <a:lstStyle>
            <a:lvl1pPr>
              <a:defRPr>
                <a:latin typeface="    Times New Roman CE" charset="0"/>
              </a:defRPr>
            </a:lvl1pPr>
          </a:lstStyle>
          <a:p>
            <a:pPr>
              <a:buClr>
                <a:srgbClr val="775F55"/>
              </a:buClr>
              <a:defRPr/>
            </a:pPr>
            <a:endParaRPr lang="pl-PL">
              <a:solidFill>
                <a:prstClr val="black"/>
              </a:solidFill>
            </a:endParaRPr>
          </a:p>
        </p:txBody>
      </p:sp>
      <p:sp>
        <p:nvSpPr>
          <p:cNvPr id="6" name="Symbol zastępczy numeru slajdu 5"/>
          <p:cNvSpPr>
            <a:spLocks noGrp="1"/>
          </p:cNvSpPr>
          <p:nvPr>
            <p:ph type="sldNum" sz="quarter" idx="12"/>
          </p:nvPr>
        </p:nvSpPr>
        <p:spPr>
          <a:xfrm>
            <a:off x="6553200" y="6356350"/>
            <a:ext cx="2133600" cy="365125"/>
          </a:xfrm>
          <a:prstGeom prst="rect">
            <a:avLst/>
          </a:prstGeom>
        </p:spPr>
        <p:txBody>
          <a:bodyPr/>
          <a:lstStyle>
            <a:lvl1pPr>
              <a:defRPr>
                <a:latin typeface="    Times New Roman CE" charset="0"/>
              </a:defRPr>
            </a:lvl1pPr>
          </a:lstStyle>
          <a:p>
            <a:pPr>
              <a:buClr>
                <a:srgbClr val="775F55"/>
              </a:buClr>
              <a:defRPr/>
            </a:pPr>
            <a:fld id="{AE34EE10-E334-4629-AC11-85373AF526DB}" type="slidenum">
              <a:rPr lang="pl-PL">
                <a:solidFill>
                  <a:prstClr val="black"/>
                </a:solidFill>
              </a:rPr>
              <a:pPr>
                <a:buClr>
                  <a:srgbClr val="775F55"/>
                </a:buClr>
                <a:defRPr/>
              </a:pPr>
              <a:t>‹#›</a:t>
            </a:fld>
            <a:endParaRPr lang="pl-PL">
              <a:solidFill>
                <a:prstClr val="black"/>
              </a:solidFill>
            </a:endParaRPr>
          </a:p>
        </p:txBody>
      </p:sp>
    </p:spTree>
    <p:extLst>
      <p:ext uri="{BB962C8B-B14F-4D97-AF65-F5344CB8AC3E}">
        <p14:creationId xmlns:p14="http://schemas.microsoft.com/office/powerpoint/2010/main" val="2483773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939784"/>
          </a:xfrm>
        </p:spPr>
        <p:txBody>
          <a:bodyPr/>
          <a:lstStyle/>
          <a:p>
            <a:r>
              <a:rPr lang="pl-PL" dirty="0" smtClean="0"/>
              <a:t>Kliknij, aby edytować styl</a:t>
            </a:r>
            <a:endParaRPr lang="pl-PL" dirty="0"/>
          </a:p>
        </p:txBody>
      </p:sp>
      <p:sp>
        <p:nvSpPr>
          <p:cNvPr id="3" name="Symbol zastępczy zawartości 2"/>
          <p:cNvSpPr>
            <a:spLocks noGrp="1"/>
          </p:cNvSpPr>
          <p:nvPr>
            <p:ph idx="1"/>
          </p:nvPr>
        </p:nvSpPr>
        <p:spPr>
          <a:xfrm>
            <a:off x="457200" y="1357299"/>
            <a:ext cx="8229600" cy="3143272"/>
          </a:xfrm>
        </p:spPr>
        <p:txBody>
          <a:bodyPr/>
          <a:lstStyle>
            <a:lvl1pPr>
              <a:defRPr baseline="0"/>
            </a:lvl1pPr>
            <a:lvl2pPr>
              <a:defRPr baseline="0"/>
            </a:lvl2pPr>
            <a:lvl3pPr>
              <a:defRPr baseline="0"/>
            </a:lvl3pPr>
            <a:lvl4pPr>
              <a:defRPr baseline="0"/>
            </a:lvl4pPr>
            <a:lvl5pPr>
              <a:defRPr baseline="0"/>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Tree>
    <p:extLst>
      <p:ext uri="{BB962C8B-B14F-4D97-AF65-F5344CB8AC3E}">
        <p14:creationId xmlns:p14="http://schemas.microsoft.com/office/powerpoint/2010/main" val="3953333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Obj">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3" name="Symbol zastępczy zawartości 2"/>
          <p:cNvSpPr>
            <a:spLocks noGrp="1"/>
          </p:cNvSpPr>
          <p:nvPr>
            <p:ph sz="half" idx="1"/>
          </p:nvPr>
        </p:nvSpPr>
        <p:spPr>
          <a:xfrm>
            <a:off x="685800" y="1125538"/>
            <a:ext cx="4098925" cy="5616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zawartości 3"/>
          <p:cNvSpPr>
            <a:spLocks noGrp="1"/>
          </p:cNvSpPr>
          <p:nvPr>
            <p:ph sz="half" idx="2"/>
          </p:nvPr>
        </p:nvSpPr>
        <p:spPr>
          <a:xfrm>
            <a:off x="4937125" y="1125538"/>
            <a:ext cx="4098925" cy="5616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Tree>
    <p:extLst>
      <p:ext uri="{BB962C8B-B14F-4D97-AF65-F5344CB8AC3E}">
        <p14:creationId xmlns:p14="http://schemas.microsoft.com/office/powerpoint/2010/main" val="2619471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8293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9CB86E"/>
            </a:gs>
            <a:gs pos="999">
              <a:srgbClr val="336600"/>
            </a:gs>
            <a:gs pos="99001">
              <a:srgbClr val="156B13"/>
            </a:gs>
            <a:gs pos="100000">
              <a:srgbClr val="156B13"/>
            </a:gs>
          </a:gsLst>
          <a:lin ang="5400000"/>
        </a:gradFill>
        <a:effectLst/>
      </p:bgPr>
    </p:bg>
    <p:spTree>
      <p:nvGrpSpPr>
        <p:cNvPr id="1" name=""/>
        <p:cNvGrpSpPr/>
        <p:nvPr/>
      </p:nvGrpSpPr>
      <p:grpSpPr>
        <a:xfrm>
          <a:off x="0" y="0"/>
          <a:ext cx="0" cy="0"/>
          <a:chOff x="0" y="0"/>
          <a:chExt cx="0" cy="0"/>
        </a:xfrm>
      </p:grpSpPr>
      <p:sp>
        <p:nvSpPr>
          <p:cNvPr id="1026" name="Symbol zastępczy tytułu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smtClean="0"/>
              <a:t>Kliknij, aby edytować styl</a:t>
            </a:r>
          </a:p>
        </p:txBody>
      </p:sp>
      <p:sp>
        <p:nvSpPr>
          <p:cNvPr id="1027" name="Symbol zastępczy tekstu 2"/>
          <p:cNvSpPr>
            <a:spLocks noGrp="1"/>
          </p:cNvSpPr>
          <p:nvPr>
            <p:ph type="body" idx="1"/>
          </p:nvPr>
        </p:nvSpPr>
        <p:spPr bwMode="auto">
          <a:xfrm>
            <a:off x="457200" y="1600200"/>
            <a:ext cx="82296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p>
        </p:txBody>
      </p:sp>
      <p:sp>
        <p:nvSpPr>
          <p:cNvPr id="1028" name="Symbol zastępczy tekstu 2"/>
          <p:cNvSpPr txBox="1">
            <a:spLocks/>
          </p:cNvSpPr>
          <p:nvPr userDrawn="1"/>
        </p:nvSpPr>
        <p:spPr bwMode="auto">
          <a:xfrm>
            <a:off x="428625" y="3857625"/>
            <a:ext cx="82296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    Times New Roman CE" charset="0"/>
              </a:defRPr>
            </a:lvl1pPr>
            <a:lvl2pPr marL="742950" indent="-285750" eaLnBrk="0" hangingPunct="0">
              <a:defRPr sz="2000">
                <a:solidFill>
                  <a:schemeClr val="tx1"/>
                </a:solidFill>
                <a:latin typeface="    Times New Roman CE" charset="0"/>
              </a:defRPr>
            </a:lvl2pPr>
            <a:lvl3pPr marL="1143000" indent="-228600" eaLnBrk="0" hangingPunct="0">
              <a:defRPr sz="2000">
                <a:solidFill>
                  <a:schemeClr val="tx1"/>
                </a:solidFill>
                <a:latin typeface="    Times New Roman CE" charset="0"/>
              </a:defRPr>
            </a:lvl3pPr>
            <a:lvl4pPr marL="1600200" indent="-228600" eaLnBrk="0" hangingPunct="0">
              <a:defRPr sz="2000">
                <a:solidFill>
                  <a:schemeClr val="tx1"/>
                </a:solidFill>
                <a:latin typeface="    Times New Roman CE" charset="0"/>
              </a:defRPr>
            </a:lvl4pPr>
            <a:lvl5pPr marL="2057400" indent="-228600" eaLnBrk="0" hangingPunct="0">
              <a:defRPr sz="2000">
                <a:solidFill>
                  <a:schemeClr val="tx1"/>
                </a:solidFill>
                <a:latin typeface="    Times New Roman CE" charset="0"/>
              </a:defRPr>
            </a:lvl5pPr>
            <a:lvl6pPr marL="2514600" indent="-228600" algn="just" eaLnBrk="0" fontAlgn="base" hangingPunct="0">
              <a:spcBef>
                <a:spcPct val="0"/>
              </a:spcBef>
              <a:spcAft>
                <a:spcPct val="0"/>
              </a:spcAft>
              <a:buClr>
                <a:schemeClr val="tx2"/>
              </a:buClr>
              <a:buSzPct val="115000"/>
              <a:defRPr sz="2000">
                <a:solidFill>
                  <a:schemeClr val="tx1"/>
                </a:solidFill>
                <a:latin typeface="    Times New Roman CE" charset="0"/>
              </a:defRPr>
            </a:lvl6pPr>
            <a:lvl7pPr marL="2971800" indent="-228600" algn="just" eaLnBrk="0" fontAlgn="base" hangingPunct="0">
              <a:spcBef>
                <a:spcPct val="0"/>
              </a:spcBef>
              <a:spcAft>
                <a:spcPct val="0"/>
              </a:spcAft>
              <a:buClr>
                <a:schemeClr val="tx2"/>
              </a:buClr>
              <a:buSzPct val="115000"/>
              <a:defRPr sz="2000">
                <a:solidFill>
                  <a:schemeClr val="tx1"/>
                </a:solidFill>
                <a:latin typeface="    Times New Roman CE" charset="0"/>
              </a:defRPr>
            </a:lvl7pPr>
            <a:lvl8pPr marL="3429000" indent="-228600" algn="just" eaLnBrk="0" fontAlgn="base" hangingPunct="0">
              <a:spcBef>
                <a:spcPct val="0"/>
              </a:spcBef>
              <a:spcAft>
                <a:spcPct val="0"/>
              </a:spcAft>
              <a:buClr>
                <a:schemeClr val="tx2"/>
              </a:buClr>
              <a:buSzPct val="115000"/>
              <a:defRPr sz="2000">
                <a:solidFill>
                  <a:schemeClr val="tx1"/>
                </a:solidFill>
                <a:latin typeface="    Times New Roman CE" charset="0"/>
              </a:defRPr>
            </a:lvl8pPr>
            <a:lvl9pPr marL="3886200" indent="-228600" algn="just" eaLnBrk="0" fontAlgn="base" hangingPunct="0">
              <a:spcBef>
                <a:spcPct val="0"/>
              </a:spcBef>
              <a:spcAft>
                <a:spcPct val="0"/>
              </a:spcAft>
              <a:buClr>
                <a:schemeClr val="tx2"/>
              </a:buClr>
              <a:buSzPct val="115000"/>
              <a:defRPr sz="2000">
                <a:solidFill>
                  <a:schemeClr val="tx1"/>
                </a:solidFill>
                <a:latin typeface="    Times New Roman CE" charset="0"/>
              </a:defRPr>
            </a:lvl9pPr>
          </a:lstStyle>
          <a:p>
            <a:pPr algn="l" eaLnBrk="1" hangingPunct="1">
              <a:spcBef>
                <a:spcPct val="20000"/>
              </a:spcBef>
              <a:buClrTx/>
              <a:buSzTx/>
              <a:buFont typeface="Arial" pitchFamily="34" charset="0"/>
              <a:buNone/>
              <a:defRPr/>
            </a:pPr>
            <a:endParaRPr lang="pl-PL" sz="1800" smtClean="0">
              <a:solidFill>
                <a:schemeClr val="bg1"/>
              </a:solidFill>
              <a:latin typeface="Calibri" pitchFamily="34" charset="0"/>
            </a:endParaRPr>
          </a:p>
        </p:txBody>
      </p:sp>
    </p:spTree>
  </p:cSld>
  <p:clrMap bg1="lt1" tx1="dk1" bg2="lt2" tx2="dk2" accent1="accent1" accent2="accent2" accent3="accent3" accent4="accent4" accent5="accent5" accent6="accent6" hlink="hlink" folHlink="folHlink"/>
  <p:sldLayoutIdLst>
    <p:sldLayoutId id="2147483912" r:id="rId1"/>
    <p:sldLayoutId id="2147483910" r:id="rId2"/>
    <p:sldLayoutId id="2147483913" r:id="rId3"/>
  </p:sldLayoutIdLst>
  <p:txStyles>
    <p:titleStyle>
      <a:lvl1pPr algn="ctr" rtl="0" eaLnBrk="0" fontAlgn="base" hangingPunct="0">
        <a:spcBef>
          <a:spcPct val="0"/>
        </a:spcBef>
        <a:spcAft>
          <a:spcPct val="0"/>
        </a:spcAft>
        <a:defRPr sz="4000" kern="1200">
          <a:solidFill>
            <a:srgbClr val="FFC000"/>
          </a:solidFill>
          <a:latin typeface="+mj-lt"/>
          <a:ea typeface="+mj-ea"/>
          <a:cs typeface="+mj-cs"/>
        </a:defRPr>
      </a:lvl1pPr>
      <a:lvl2pPr algn="ctr" rtl="0" eaLnBrk="0" fontAlgn="base" hangingPunct="0">
        <a:spcBef>
          <a:spcPct val="0"/>
        </a:spcBef>
        <a:spcAft>
          <a:spcPct val="0"/>
        </a:spcAft>
        <a:defRPr sz="4000">
          <a:solidFill>
            <a:srgbClr val="FFC000"/>
          </a:solidFill>
          <a:latin typeface="Calibri" pitchFamily="34" charset="0"/>
        </a:defRPr>
      </a:lvl2pPr>
      <a:lvl3pPr algn="ctr" rtl="0" eaLnBrk="0" fontAlgn="base" hangingPunct="0">
        <a:spcBef>
          <a:spcPct val="0"/>
        </a:spcBef>
        <a:spcAft>
          <a:spcPct val="0"/>
        </a:spcAft>
        <a:defRPr sz="4000">
          <a:solidFill>
            <a:srgbClr val="FFC000"/>
          </a:solidFill>
          <a:latin typeface="Calibri" pitchFamily="34" charset="0"/>
        </a:defRPr>
      </a:lvl3pPr>
      <a:lvl4pPr algn="ctr" rtl="0" eaLnBrk="0" fontAlgn="base" hangingPunct="0">
        <a:spcBef>
          <a:spcPct val="0"/>
        </a:spcBef>
        <a:spcAft>
          <a:spcPct val="0"/>
        </a:spcAft>
        <a:defRPr sz="4000">
          <a:solidFill>
            <a:srgbClr val="FFC000"/>
          </a:solidFill>
          <a:latin typeface="Calibri" pitchFamily="34" charset="0"/>
        </a:defRPr>
      </a:lvl4pPr>
      <a:lvl5pPr algn="ctr" rtl="0" eaLnBrk="0" fontAlgn="base" hangingPunct="0">
        <a:spcBef>
          <a:spcPct val="0"/>
        </a:spcBef>
        <a:spcAft>
          <a:spcPct val="0"/>
        </a:spcAft>
        <a:defRPr sz="4000">
          <a:solidFill>
            <a:srgbClr val="FFC000"/>
          </a:solidFill>
          <a:latin typeface="Calibri" pitchFamily="34" charset="0"/>
        </a:defRPr>
      </a:lvl5pPr>
      <a:lvl6pPr marL="457200" algn="ctr" rtl="0" fontAlgn="base">
        <a:spcBef>
          <a:spcPct val="0"/>
        </a:spcBef>
        <a:spcAft>
          <a:spcPct val="0"/>
        </a:spcAft>
        <a:defRPr sz="4000">
          <a:solidFill>
            <a:srgbClr val="FFC000"/>
          </a:solidFill>
          <a:latin typeface="Calibri" pitchFamily="34" charset="0"/>
        </a:defRPr>
      </a:lvl6pPr>
      <a:lvl7pPr marL="914400" algn="ctr" rtl="0" fontAlgn="base">
        <a:spcBef>
          <a:spcPct val="0"/>
        </a:spcBef>
        <a:spcAft>
          <a:spcPct val="0"/>
        </a:spcAft>
        <a:defRPr sz="4000">
          <a:solidFill>
            <a:srgbClr val="FFC000"/>
          </a:solidFill>
          <a:latin typeface="Calibri" pitchFamily="34" charset="0"/>
        </a:defRPr>
      </a:lvl7pPr>
      <a:lvl8pPr marL="1371600" algn="ctr" rtl="0" fontAlgn="base">
        <a:spcBef>
          <a:spcPct val="0"/>
        </a:spcBef>
        <a:spcAft>
          <a:spcPct val="0"/>
        </a:spcAft>
        <a:defRPr sz="4000">
          <a:solidFill>
            <a:srgbClr val="FFC000"/>
          </a:solidFill>
          <a:latin typeface="Calibri" pitchFamily="34" charset="0"/>
        </a:defRPr>
      </a:lvl8pPr>
      <a:lvl9pPr marL="1828800" algn="ctr" rtl="0" fontAlgn="base">
        <a:spcBef>
          <a:spcPct val="0"/>
        </a:spcBef>
        <a:spcAft>
          <a:spcPct val="0"/>
        </a:spcAft>
        <a:defRPr sz="4000">
          <a:solidFill>
            <a:srgbClr val="FFC000"/>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chemeClr val="bg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ern="1200">
          <a:solidFill>
            <a:schemeClr val="bg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9CB86E"/>
            </a:gs>
            <a:gs pos="999">
              <a:srgbClr val="336600"/>
            </a:gs>
            <a:gs pos="99001">
              <a:srgbClr val="156B13"/>
            </a:gs>
            <a:gs pos="100000">
              <a:srgbClr val="156B13"/>
            </a:gs>
          </a:gsLst>
          <a:lin ang="5400000"/>
        </a:gradFill>
        <a:effectLst/>
      </p:bgPr>
    </p:bg>
    <p:spTree>
      <p:nvGrpSpPr>
        <p:cNvPr id="1" name=""/>
        <p:cNvGrpSpPr/>
        <p:nvPr/>
      </p:nvGrpSpPr>
      <p:grpSpPr>
        <a:xfrm>
          <a:off x="0" y="0"/>
          <a:ext cx="0" cy="0"/>
          <a:chOff x="0" y="0"/>
          <a:chExt cx="0" cy="0"/>
        </a:xfrm>
      </p:grpSpPr>
      <p:sp>
        <p:nvSpPr>
          <p:cNvPr id="1026" name="Symbol zastępczy tytułu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smtClean="0"/>
              <a:t>Kliknij, aby edytować styl</a:t>
            </a:r>
          </a:p>
        </p:txBody>
      </p:sp>
      <p:sp>
        <p:nvSpPr>
          <p:cNvPr id="1027" name="Symbol zastępczy tekstu 2"/>
          <p:cNvSpPr>
            <a:spLocks noGrp="1"/>
          </p:cNvSpPr>
          <p:nvPr>
            <p:ph type="body" idx="1"/>
          </p:nvPr>
        </p:nvSpPr>
        <p:spPr bwMode="auto">
          <a:xfrm>
            <a:off x="457200" y="1600200"/>
            <a:ext cx="82296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p>
        </p:txBody>
      </p:sp>
      <p:sp>
        <p:nvSpPr>
          <p:cNvPr id="1028" name="Symbol zastępczy tekstu 2"/>
          <p:cNvSpPr txBox="1">
            <a:spLocks/>
          </p:cNvSpPr>
          <p:nvPr userDrawn="1"/>
        </p:nvSpPr>
        <p:spPr bwMode="auto">
          <a:xfrm>
            <a:off x="428625" y="3857625"/>
            <a:ext cx="82296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    Times New Roman CE" charset="0"/>
              </a:defRPr>
            </a:lvl1pPr>
            <a:lvl2pPr marL="742950" indent="-285750" eaLnBrk="0" hangingPunct="0">
              <a:defRPr sz="2000">
                <a:solidFill>
                  <a:schemeClr val="tx1"/>
                </a:solidFill>
                <a:latin typeface="    Times New Roman CE" charset="0"/>
              </a:defRPr>
            </a:lvl2pPr>
            <a:lvl3pPr marL="1143000" indent="-228600" eaLnBrk="0" hangingPunct="0">
              <a:defRPr sz="2000">
                <a:solidFill>
                  <a:schemeClr val="tx1"/>
                </a:solidFill>
                <a:latin typeface="    Times New Roman CE" charset="0"/>
              </a:defRPr>
            </a:lvl3pPr>
            <a:lvl4pPr marL="1600200" indent="-228600" eaLnBrk="0" hangingPunct="0">
              <a:defRPr sz="2000">
                <a:solidFill>
                  <a:schemeClr val="tx1"/>
                </a:solidFill>
                <a:latin typeface="    Times New Roman CE" charset="0"/>
              </a:defRPr>
            </a:lvl4pPr>
            <a:lvl5pPr marL="2057400" indent="-228600" eaLnBrk="0" hangingPunct="0">
              <a:defRPr sz="2000">
                <a:solidFill>
                  <a:schemeClr val="tx1"/>
                </a:solidFill>
                <a:latin typeface="    Times New Roman CE" charset="0"/>
              </a:defRPr>
            </a:lvl5pPr>
            <a:lvl6pPr marL="2514600" indent="-228600" algn="just" eaLnBrk="0" fontAlgn="base" hangingPunct="0">
              <a:spcBef>
                <a:spcPct val="0"/>
              </a:spcBef>
              <a:spcAft>
                <a:spcPct val="0"/>
              </a:spcAft>
              <a:buClr>
                <a:schemeClr val="tx2"/>
              </a:buClr>
              <a:buSzPct val="115000"/>
              <a:defRPr sz="2000">
                <a:solidFill>
                  <a:schemeClr val="tx1"/>
                </a:solidFill>
                <a:latin typeface="    Times New Roman CE" charset="0"/>
              </a:defRPr>
            </a:lvl6pPr>
            <a:lvl7pPr marL="2971800" indent="-228600" algn="just" eaLnBrk="0" fontAlgn="base" hangingPunct="0">
              <a:spcBef>
                <a:spcPct val="0"/>
              </a:spcBef>
              <a:spcAft>
                <a:spcPct val="0"/>
              </a:spcAft>
              <a:buClr>
                <a:schemeClr val="tx2"/>
              </a:buClr>
              <a:buSzPct val="115000"/>
              <a:defRPr sz="2000">
                <a:solidFill>
                  <a:schemeClr val="tx1"/>
                </a:solidFill>
                <a:latin typeface="    Times New Roman CE" charset="0"/>
              </a:defRPr>
            </a:lvl7pPr>
            <a:lvl8pPr marL="3429000" indent="-228600" algn="just" eaLnBrk="0" fontAlgn="base" hangingPunct="0">
              <a:spcBef>
                <a:spcPct val="0"/>
              </a:spcBef>
              <a:spcAft>
                <a:spcPct val="0"/>
              </a:spcAft>
              <a:buClr>
                <a:schemeClr val="tx2"/>
              </a:buClr>
              <a:buSzPct val="115000"/>
              <a:defRPr sz="2000">
                <a:solidFill>
                  <a:schemeClr val="tx1"/>
                </a:solidFill>
                <a:latin typeface="    Times New Roman CE" charset="0"/>
              </a:defRPr>
            </a:lvl8pPr>
            <a:lvl9pPr marL="3886200" indent="-228600" algn="just" eaLnBrk="0" fontAlgn="base" hangingPunct="0">
              <a:spcBef>
                <a:spcPct val="0"/>
              </a:spcBef>
              <a:spcAft>
                <a:spcPct val="0"/>
              </a:spcAft>
              <a:buClr>
                <a:schemeClr val="tx2"/>
              </a:buClr>
              <a:buSzPct val="115000"/>
              <a:defRPr sz="2000">
                <a:solidFill>
                  <a:schemeClr val="tx1"/>
                </a:solidFill>
                <a:latin typeface="    Times New Roman CE" charset="0"/>
              </a:defRPr>
            </a:lvl9pPr>
          </a:lstStyle>
          <a:p>
            <a:pPr algn="l" eaLnBrk="1" hangingPunct="1">
              <a:spcBef>
                <a:spcPct val="20000"/>
              </a:spcBef>
              <a:buClrTx/>
              <a:buSzTx/>
              <a:buFont typeface="Arial" pitchFamily="34" charset="0"/>
              <a:buNone/>
              <a:defRPr/>
            </a:pPr>
            <a:endParaRPr lang="pl-PL" sz="1800" smtClean="0">
              <a:solidFill>
                <a:prstClr val="white"/>
              </a:solidFill>
              <a:latin typeface="Calibri" pitchFamily="34" charset="0"/>
            </a:endParaRPr>
          </a:p>
        </p:txBody>
      </p:sp>
    </p:spTree>
    <p:extLst>
      <p:ext uri="{BB962C8B-B14F-4D97-AF65-F5344CB8AC3E}">
        <p14:creationId xmlns:p14="http://schemas.microsoft.com/office/powerpoint/2010/main" val="1228880966"/>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Lst>
  <p:txStyles>
    <p:titleStyle>
      <a:lvl1pPr algn="ctr" rtl="0" eaLnBrk="0" fontAlgn="base" hangingPunct="0">
        <a:spcBef>
          <a:spcPct val="0"/>
        </a:spcBef>
        <a:spcAft>
          <a:spcPct val="0"/>
        </a:spcAft>
        <a:defRPr sz="4000" kern="1200">
          <a:solidFill>
            <a:srgbClr val="FFC000"/>
          </a:solidFill>
          <a:latin typeface="+mj-lt"/>
          <a:ea typeface="+mj-ea"/>
          <a:cs typeface="+mj-cs"/>
        </a:defRPr>
      </a:lvl1pPr>
      <a:lvl2pPr algn="ctr" rtl="0" eaLnBrk="0" fontAlgn="base" hangingPunct="0">
        <a:spcBef>
          <a:spcPct val="0"/>
        </a:spcBef>
        <a:spcAft>
          <a:spcPct val="0"/>
        </a:spcAft>
        <a:defRPr sz="4000">
          <a:solidFill>
            <a:srgbClr val="FFC000"/>
          </a:solidFill>
          <a:latin typeface="Calibri" pitchFamily="34" charset="0"/>
        </a:defRPr>
      </a:lvl2pPr>
      <a:lvl3pPr algn="ctr" rtl="0" eaLnBrk="0" fontAlgn="base" hangingPunct="0">
        <a:spcBef>
          <a:spcPct val="0"/>
        </a:spcBef>
        <a:spcAft>
          <a:spcPct val="0"/>
        </a:spcAft>
        <a:defRPr sz="4000">
          <a:solidFill>
            <a:srgbClr val="FFC000"/>
          </a:solidFill>
          <a:latin typeface="Calibri" pitchFamily="34" charset="0"/>
        </a:defRPr>
      </a:lvl3pPr>
      <a:lvl4pPr algn="ctr" rtl="0" eaLnBrk="0" fontAlgn="base" hangingPunct="0">
        <a:spcBef>
          <a:spcPct val="0"/>
        </a:spcBef>
        <a:spcAft>
          <a:spcPct val="0"/>
        </a:spcAft>
        <a:defRPr sz="4000">
          <a:solidFill>
            <a:srgbClr val="FFC000"/>
          </a:solidFill>
          <a:latin typeface="Calibri" pitchFamily="34" charset="0"/>
        </a:defRPr>
      </a:lvl4pPr>
      <a:lvl5pPr algn="ctr" rtl="0" eaLnBrk="0" fontAlgn="base" hangingPunct="0">
        <a:spcBef>
          <a:spcPct val="0"/>
        </a:spcBef>
        <a:spcAft>
          <a:spcPct val="0"/>
        </a:spcAft>
        <a:defRPr sz="4000">
          <a:solidFill>
            <a:srgbClr val="FFC000"/>
          </a:solidFill>
          <a:latin typeface="Calibri" pitchFamily="34" charset="0"/>
        </a:defRPr>
      </a:lvl5pPr>
      <a:lvl6pPr marL="457200" algn="ctr" rtl="0" fontAlgn="base">
        <a:spcBef>
          <a:spcPct val="0"/>
        </a:spcBef>
        <a:spcAft>
          <a:spcPct val="0"/>
        </a:spcAft>
        <a:defRPr sz="4000">
          <a:solidFill>
            <a:srgbClr val="FFC000"/>
          </a:solidFill>
          <a:latin typeface="Calibri" pitchFamily="34" charset="0"/>
        </a:defRPr>
      </a:lvl6pPr>
      <a:lvl7pPr marL="914400" algn="ctr" rtl="0" fontAlgn="base">
        <a:spcBef>
          <a:spcPct val="0"/>
        </a:spcBef>
        <a:spcAft>
          <a:spcPct val="0"/>
        </a:spcAft>
        <a:defRPr sz="4000">
          <a:solidFill>
            <a:srgbClr val="FFC000"/>
          </a:solidFill>
          <a:latin typeface="Calibri" pitchFamily="34" charset="0"/>
        </a:defRPr>
      </a:lvl7pPr>
      <a:lvl8pPr marL="1371600" algn="ctr" rtl="0" fontAlgn="base">
        <a:spcBef>
          <a:spcPct val="0"/>
        </a:spcBef>
        <a:spcAft>
          <a:spcPct val="0"/>
        </a:spcAft>
        <a:defRPr sz="4000">
          <a:solidFill>
            <a:srgbClr val="FFC000"/>
          </a:solidFill>
          <a:latin typeface="Calibri" pitchFamily="34" charset="0"/>
        </a:defRPr>
      </a:lvl8pPr>
      <a:lvl9pPr marL="1828800" algn="ctr" rtl="0" fontAlgn="base">
        <a:spcBef>
          <a:spcPct val="0"/>
        </a:spcBef>
        <a:spcAft>
          <a:spcPct val="0"/>
        </a:spcAft>
        <a:defRPr sz="4000">
          <a:solidFill>
            <a:srgbClr val="FFC000"/>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chemeClr val="bg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ern="1200">
          <a:solidFill>
            <a:schemeClr val="bg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templegrandin.co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en.wikipedia.org/wiki/Mu_rhyth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hyperlink" Target="http://www.phenomics.ucla.edu/"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37.xml"/><Relationship Id="rId7" Type="http://schemas.openxmlformats.org/officeDocument/2006/relationships/image" Target="../media/image70.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9.wmf"/><Relationship Id="rId4" Type="http://schemas.openxmlformats.org/officeDocument/2006/relationships/oleObject" Target="../embeddings/oleObject1.bin"/><Relationship Id="rId9"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hyperlink" Target="http://kdobosz.wikidot.com/dyslexia-accommodation-parameters"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hyperlink" Target="http://kdobosz.wikidot.com/dyslexia-accommodation-parameters"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cbcd.bbk.ac.uk/people/scientificstaff/mayada/index_html/"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autismcalciumchannelopathy.com/"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3.png"/><Relationship Id="rId7" Type="http://schemas.openxmlformats.org/officeDocument/2006/relationships/image" Target="../media/image106.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hyperlink" Target="http://www.kognitywistyka.umk.pl/" TargetMode="External"/><Relationship Id="rId5" Type="http://schemas.openxmlformats.org/officeDocument/2006/relationships/image" Target="../media/image105.png"/><Relationship Id="rId4" Type="http://schemas.openxmlformats.org/officeDocument/2006/relationships/image" Target="../media/image10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10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www.stephenwiltshire.co.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755650" y="390982"/>
            <a:ext cx="7772400" cy="1676400"/>
          </a:xfrm>
        </p:spPr>
        <p:txBody>
          <a:bodyPr rtlCol="0">
            <a:normAutofit fontScale="90000"/>
          </a:bodyPr>
          <a:lstStyle/>
          <a:p>
            <a:r>
              <a:rPr lang="en-US" dirty="0">
                <a:effectLst>
                  <a:outerShdw blurRad="38100" dist="38100" dir="2700000" algn="tl">
                    <a:srgbClr val="000000">
                      <a:alpha val="43137"/>
                    </a:srgbClr>
                  </a:outerShdw>
                </a:effectLst>
              </a:rPr>
              <a:t>Autism </a:t>
            </a:r>
            <a:r>
              <a:rPr lang="en-US" dirty="0" smtClean="0">
                <a:effectLst>
                  <a:outerShdw blurRad="38100" dist="38100" dir="2700000" algn="tl">
                    <a:srgbClr val="000000">
                      <a:alpha val="43137"/>
                    </a:srgbClr>
                  </a:outerShdw>
                </a:effectLst>
              </a:rPr>
              <a:t>Spectrum Disorders &amp; ADHD</a:t>
            </a:r>
            <a:r>
              <a:rPr lang="en-US" dirty="0">
                <a:effectLst>
                  <a:outerShdw blurRad="38100" dist="38100" dir="2700000" algn="tl">
                    <a:srgbClr val="000000">
                      <a:alpha val="43137"/>
                    </a:srgbClr>
                  </a:outerShdw>
                </a:effectLst>
              </a:rPr>
              <a:t>:</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some conclusions from </a:t>
            </a: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computational </a:t>
            </a:r>
            <a:r>
              <a:rPr lang="en-US" dirty="0">
                <a:effectLst>
                  <a:outerShdw blurRad="38100" dist="38100" dir="2700000" algn="tl">
                    <a:srgbClr val="000000">
                      <a:alpha val="43137"/>
                    </a:srgbClr>
                  </a:outerShdw>
                </a:effectLst>
              </a:rPr>
              <a:t>simulations</a:t>
            </a:r>
          </a:p>
        </p:txBody>
      </p:sp>
      <p:sp>
        <p:nvSpPr>
          <p:cNvPr id="4099" name="Rectangle 3"/>
          <p:cNvSpPr>
            <a:spLocks noGrp="1" noChangeArrowheads="1"/>
          </p:cNvSpPr>
          <p:nvPr>
            <p:ph type="subTitle" idx="1"/>
          </p:nvPr>
        </p:nvSpPr>
        <p:spPr>
          <a:xfrm>
            <a:off x="468313" y="2691475"/>
            <a:ext cx="8172450" cy="4166525"/>
          </a:xfrm>
        </p:spPr>
        <p:txBody>
          <a:bodyPr rtlCol="0">
            <a:noAutofit/>
          </a:bodyPr>
          <a:lstStyle/>
          <a:p>
            <a:pPr eaLnBrk="1" hangingPunct="1">
              <a:lnSpc>
                <a:spcPct val="90000"/>
              </a:lnSpc>
              <a:defRPr/>
            </a:pPr>
            <a:r>
              <a:rPr lang="en-US" sz="3200" dirty="0" smtClean="0">
                <a:solidFill>
                  <a:schemeClr val="bg1"/>
                </a:solidFill>
              </a:rPr>
              <a:t/>
            </a:r>
            <a:br>
              <a:rPr lang="en-US" sz="3200" dirty="0" smtClean="0">
                <a:solidFill>
                  <a:schemeClr val="bg1"/>
                </a:solidFill>
              </a:rPr>
            </a:br>
            <a:r>
              <a:rPr lang="en-US" sz="3200" dirty="0" smtClean="0">
                <a:solidFill>
                  <a:schemeClr val="bg1"/>
                </a:solidFill>
                <a:effectLst>
                  <a:outerShdw blurRad="38100" dist="38100" dir="2700000" algn="tl">
                    <a:srgbClr val="000000">
                      <a:alpha val="43137"/>
                    </a:srgbClr>
                  </a:outerShdw>
                </a:effectLst>
              </a:rPr>
              <a:t>Włodzisław Duch</a:t>
            </a:r>
            <a:r>
              <a:rPr lang="pl-PL" sz="3200" dirty="0" smtClean="0">
                <a:solidFill>
                  <a:schemeClr val="bg1"/>
                </a:solidFill>
                <a:effectLst>
                  <a:outerShdw blurRad="38100" dist="38100" dir="2700000" algn="tl">
                    <a:srgbClr val="000000">
                      <a:alpha val="43137"/>
                    </a:srgbClr>
                  </a:outerShdw>
                </a:effectLst>
              </a:rPr>
              <a:t> &amp; Co</a:t>
            </a:r>
            <a:r>
              <a:rPr lang="en-US" sz="3200" dirty="0" smtClean="0">
                <a:solidFill>
                  <a:schemeClr val="bg1"/>
                </a:solidFill>
                <a:effectLst>
                  <a:outerShdw blurRad="38100" dist="38100" dir="2700000" algn="tl">
                    <a:srgbClr val="000000">
                      <a:alpha val="43137"/>
                    </a:srgbClr>
                  </a:outerShdw>
                </a:effectLst>
              </a:rPr>
              <a:t/>
            </a:r>
            <a:br>
              <a:rPr lang="en-US" sz="3200" dirty="0" smtClean="0">
                <a:solidFill>
                  <a:schemeClr val="bg1"/>
                </a:solidFill>
                <a:effectLst>
                  <a:outerShdw blurRad="38100" dist="38100" dir="2700000" algn="tl">
                    <a:srgbClr val="000000">
                      <a:alpha val="43137"/>
                    </a:srgbClr>
                  </a:outerShdw>
                </a:effectLst>
              </a:rPr>
            </a:br>
            <a:endParaRPr lang="en-US" sz="1050" dirty="0" smtClean="0">
              <a:solidFill>
                <a:schemeClr val="bg1"/>
              </a:solidFill>
              <a:effectLst>
                <a:outerShdw blurRad="38100" dist="38100" dir="2700000" algn="tl">
                  <a:srgbClr val="000000">
                    <a:alpha val="43137"/>
                  </a:srgbClr>
                </a:outerShdw>
              </a:effectLst>
            </a:endParaRPr>
          </a:p>
          <a:p>
            <a:pPr eaLnBrk="1" hangingPunct="1">
              <a:lnSpc>
                <a:spcPct val="90000"/>
              </a:lnSpc>
              <a:defRPr/>
            </a:pPr>
            <a:endParaRPr lang="en-US" sz="1050" dirty="0" smtClean="0">
              <a:solidFill>
                <a:schemeClr val="bg1"/>
              </a:solidFill>
            </a:endParaRPr>
          </a:p>
          <a:p>
            <a:pPr eaLnBrk="1" hangingPunct="1">
              <a:lnSpc>
                <a:spcPct val="90000"/>
              </a:lnSpc>
              <a:defRPr/>
            </a:pPr>
            <a:r>
              <a:rPr lang="en-US" sz="2800" dirty="0" smtClean="0">
                <a:solidFill>
                  <a:schemeClr val="bg1"/>
                </a:solidFill>
              </a:rPr>
              <a:t>Department of Informatics, </a:t>
            </a:r>
            <a:r>
              <a:rPr lang="pl-PL" sz="2800" dirty="0" smtClean="0">
                <a:solidFill>
                  <a:schemeClr val="bg1"/>
                </a:solidFill>
              </a:rPr>
              <a:t/>
            </a:r>
            <a:br>
              <a:rPr lang="pl-PL" sz="2800" dirty="0" smtClean="0">
                <a:solidFill>
                  <a:schemeClr val="bg1"/>
                </a:solidFill>
              </a:rPr>
            </a:br>
            <a:r>
              <a:rPr lang="en-US" sz="2800" dirty="0" err="1" smtClean="0">
                <a:solidFill>
                  <a:schemeClr val="bg1"/>
                </a:solidFill>
              </a:rPr>
              <a:t>Nicolaus</a:t>
            </a:r>
            <a:r>
              <a:rPr lang="en-US" sz="2800" dirty="0" smtClean="0">
                <a:solidFill>
                  <a:schemeClr val="bg1"/>
                </a:solidFill>
              </a:rPr>
              <a:t> Copernicus University, Toruń, Poland </a:t>
            </a:r>
            <a:br>
              <a:rPr lang="en-US" sz="2800" dirty="0" smtClean="0">
                <a:solidFill>
                  <a:schemeClr val="bg1"/>
                </a:solidFill>
              </a:rPr>
            </a:br>
            <a:endParaRPr lang="en-US" sz="1050" dirty="0" smtClean="0">
              <a:solidFill>
                <a:schemeClr val="bg1"/>
              </a:solidFill>
            </a:endParaRPr>
          </a:p>
          <a:p>
            <a:pPr eaLnBrk="1" hangingPunct="1">
              <a:lnSpc>
                <a:spcPct val="90000"/>
              </a:lnSpc>
              <a:defRPr/>
            </a:pPr>
            <a:endParaRPr lang="en-US" sz="1050" dirty="0" smtClean="0">
              <a:solidFill>
                <a:schemeClr val="bg1"/>
              </a:solidFill>
            </a:endParaRPr>
          </a:p>
          <a:p>
            <a:pPr eaLnBrk="1" hangingPunct="1">
              <a:lnSpc>
                <a:spcPct val="90000"/>
              </a:lnSpc>
              <a:defRPr/>
            </a:pPr>
            <a:r>
              <a:rPr lang="en-US" sz="2800" dirty="0" smtClean="0">
                <a:solidFill>
                  <a:schemeClr val="bg1"/>
                </a:solidFill>
              </a:rPr>
              <a:t>Google: W. Duch</a:t>
            </a:r>
            <a:br>
              <a:rPr lang="en-US" sz="2800" dirty="0" smtClean="0">
                <a:solidFill>
                  <a:schemeClr val="bg1"/>
                </a:solidFill>
              </a:rPr>
            </a:br>
            <a:r>
              <a:rPr lang="en-US" sz="1000" dirty="0" smtClean="0">
                <a:solidFill>
                  <a:schemeClr val="bg1"/>
                </a:solidFill>
              </a:rPr>
              <a:t/>
            </a:r>
            <a:br>
              <a:rPr lang="en-US" sz="1000" dirty="0" smtClean="0">
                <a:solidFill>
                  <a:schemeClr val="bg1"/>
                </a:solidFill>
              </a:rPr>
            </a:br>
            <a:endParaRPr lang="en-US" sz="1000" dirty="0" smtClean="0">
              <a:solidFill>
                <a:schemeClr val="bg1"/>
              </a:solidFill>
            </a:endParaRPr>
          </a:p>
          <a:p>
            <a:pPr algn="r" eaLnBrk="1" fontAlgn="auto" hangingPunct="1">
              <a:spcAft>
                <a:spcPts val="0"/>
              </a:spcAft>
              <a:defRPr/>
            </a:pPr>
            <a:r>
              <a:rPr lang="en-US" sz="2000" dirty="0" smtClean="0">
                <a:solidFill>
                  <a:schemeClr val="bg1"/>
                </a:solidFill>
                <a:effectLst>
                  <a:outerShdw blurRad="38100" dist="38100" dir="2700000" algn="tl">
                    <a:srgbClr val="000000"/>
                  </a:outerShdw>
                </a:effectLst>
              </a:rPr>
              <a:t>26</a:t>
            </a:r>
            <a:r>
              <a:rPr lang="en-US" sz="2000" baseline="30000" dirty="0" smtClean="0">
                <a:solidFill>
                  <a:schemeClr val="bg1"/>
                </a:solidFill>
                <a:effectLst>
                  <a:outerShdw blurRad="38100" dist="38100" dir="2700000" algn="tl">
                    <a:srgbClr val="000000"/>
                  </a:outerShdw>
                </a:effectLst>
              </a:rPr>
              <a:t>th</a:t>
            </a:r>
            <a:r>
              <a:rPr lang="en-US" sz="2000" dirty="0" smtClean="0">
                <a:solidFill>
                  <a:schemeClr val="bg1"/>
                </a:solidFill>
                <a:effectLst>
                  <a:outerShdw blurRad="38100" dist="38100" dir="2700000" algn="tl">
                    <a:srgbClr val="000000"/>
                  </a:outerShdw>
                </a:effectLst>
              </a:rPr>
              <a:t> Marian </a:t>
            </a:r>
            <a:r>
              <a:rPr lang="en-US" sz="2000" dirty="0" err="1">
                <a:solidFill>
                  <a:schemeClr val="bg1"/>
                </a:solidFill>
                <a:effectLst>
                  <a:outerShdw blurRad="38100" dist="38100" dir="2700000" algn="tl">
                    <a:srgbClr val="000000"/>
                  </a:outerShdw>
                </a:effectLst>
              </a:rPr>
              <a:t>Smoluchowski</a:t>
            </a:r>
            <a:r>
              <a:rPr lang="en-US" sz="2000" dirty="0">
                <a:solidFill>
                  <a:schemeClr val="bg1"/>
                </a:solidFill>
                <a:effectLst>
                  <a:outerShdw blurRad="38100" dist="38100" dir="2700000" algn="tl">
                    <a:srgbClr val="000000"/>
                  </a:outerShdw>
                </a:effectLst>
              </a:rPr>
              <a:t> Symposium </a:t>
            </a:r>
            <a:r>
              <a:rPr lang="en-US" sz="2000" dirty="0" smtClean="0">
                <a:solidFill>
                  <a:schemeClr val="bg1"/>
                </a:solidFill>
                <a:effectLst>
                  <a:outerShdw blurRad="38100" dist="38100" dir="2700000" algn="tl">
                    <a:srgbClr val="000000"/>
                  </a:outerShdw>
                </a:effectLst>
              </a:rPr>
              <a:t>on Statistical </a:t>
            </a:r>
            <a:r>
              <a:rPr lang="en-US" sz="2000" dirty="0">
                <a:solidFill>
                  <a:schemeClr val="bg1"/>
                </a:solidFill>
                <a:effectLst>
                  <a:outerShdw blurRad="38100" dist="38100" dir="2700000" algn="tl">
                    <a:srgbClr val="000000"/>
                  </a:outerShdw>
                </a:effectLst>
              </a:rPr>
              <a:t>Physics</a:t>
            </a:r>
          </a:p>
          <a:p>
            <a:pPr algn="r" eaLnBrk="1" fontAlgn="auto" hangingPunct="1">
              <a:spcAft>
                <a:spcPts val="0"/>
              </a:spcAft>
              <a:defRPr/>
            </a:pPr>
            <a:r>
              <a:rPr lang="en-US" sz="2000" dirty="0">
                <a:solidFill>
                  <a:schemeClr val="bg1"/>
                </a:solidFill>
                <a:effectLst>
                  <a:outerShdw blurRad="38100" dist="38100" dir="2700000" algn="tl">
                    <a:srgbClr val="000000"/>
                  </a:outerShdw>
                </a:effectLst>
              </a:rPr>
              <a:t>Complexity of Brain – Critical Behavior and </a:t>
            </a:r>
            <a:r>
              <a:rPr lang="en-US" sz="2000" dirty="0" smtClean="0">
                <a:solidFill>
                  <a:schemeClr val="bg1"/>
                </a:solidFill>
                <a:effectLst>
                  <a:outerShdw blurRad="38100" dist="38100" dir="2700000" algn="tl">
                    <a:srgbClr val="000000"/>
                  </a:outerShdw>
                </a:effectLst>
              </a:rPr>
              <a:t>Scaling, </a:t>
            </a:r>
            <a:r>
              <a:rPr lang="en-US" sz="2000" dirty="0" err="1" smtClean="0">
                <a:solidFill>
                  <a:schemeClr val="bg1"/>
                </a:solidFill>
                <a:effectLst>
                  <a:outerShdw blurRad="38100" dist="38100" dir="2700000" algn="tl">
                    <a:srgbClr val="000000"/>
                  </a:outerShdw>
                </a:effectLst>
              </a:rPr>
              <a:t>Kraków</a:t>
            </a:r>
            <a:r>
              <a:rPr lang="en-US" sz="2000" dirty="0" smtClean="0">
                <a:solidFill>
                  <a:schemeClr val="bg1"/>
                </a:solidFill>
                <a:effectLst>
                  <a:outerShdw blurRad="38100" dist="38100" dir="2700000" algn="tl">
                    <a:srgbClr val="000000"/>
                  </a:outerShdw>
                </a:effectLst>
              </a:rPr>
              <a:t> 28.31-.08.2013</a:t>
            </a:r>
          </a:p>
        </p:txBody>
      </p:sp>
      <p:pic>
        <p:nvPicPr>
          <p:cNvPr id="4100" name="Picture 9" descr="logo-um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900104"/>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3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24328" y="2014404"/>
            <a:ext cx="12668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4638"/>
            <a:ext cx="8229600" cy="939800"/>
          </a:xfrm>
        </p:spPr>
        <p:txBody>
          <a:bodyPr/>
          <a:lstStyle/>
          <a:p>
            <a:pPr eaLnBrk="1" hangingPunct="1"/>
            <a:r>
              <a:rPr lang="en-US" dirty="0" smtClean="0">
                <a:effectLst>
                  <a:outerShdw blurRad="38100" dist="38100" dir="2700000" algn="tl">
                    <a:srgbClr val="000000">
                      <a:alpha val="43137"/>
                    </a:srgbClr>
                  </a:outerShdw>
                </a:effectLst>
              </a:rPr>
              <a:t>Anthropologist from Mars</a:t>
            </a:r>
          </a:p>
        </p:txBody>
      </p:sp>
      <p:sp>
        <p:nvSpPr>
          <p:cNvPr id="14340" name="TextBox 1"/>
          <p:cNvSpPr txBox="1">
            <a:spLocks noChangeArrowheads="1"/>
          </p:cNvSpPr>
          <p:nvPr/>
        </p:nvSpPr>
        <p:spPr bwMode="auto">
          <a:xfrm>
            <a:off x="346745" y="1196753"/>
            <a:ext cx="868975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    Times New Roman CE"/>
              </a:defRPr>
            </a:lvl1pPr>
            <a:lvl2pPr marL="742950" indent="-285750" eaLnBrk="0" hangingPunct="0">
              <a:defRPr sz="2000">
                <a:solidFill>
                  <a:schemeClr val="tx1"/>
                </a:solidFill>
                <a:latin typeface="    Times New Roman CE"/>
              </a:defRPr>
            </a:lvl2pPr>
            <a:lvl3pPr marL="1143000" indent="-228600" eaLnBrk="0" hangingPunct="0">
              <a:defRPr sz="2000">
                <a:solidFill>
                  <a:schemeClr val="tx1"/>
                </a:solidFill>
                <a:latin typeface="    Times New Roman CE"/>
              </a:defRPr>
            </a:lvl3pPr>
            <a:lvl4pPr marL="1600200" indent="-228600" eaLnBrk="0" hangingPunct="0">
              <a:defRPr sz="2000">
                <a:solidFill>
                  <a:schemeClr val="tx1"/>
                </a:solidFill>
                <a:latin typeface="    Times New Roman CE"/>
              </a:defRPr>
            </a:lvl4pPr>
            <a:lvl5pPr marL="2057400" indent="-228600" eaLnBrk="0" hangingPunct="0">
              <a:defRPr sz="2000">
                <a:solidFill>
                  <a:schemeClr val="tx1"/>
                </a:solidFill>
                <a:latin typeface="    Times New Roman CE"/>
              </a:defRPr>
            </a:lvl5pPr>
            <a:lvl6pPr marL="2514600" indent="-228600" algn="just" eaLnBrk="0" fontAlgn="base" hangingPunct="0">
              <a:spcBef>
                <a:spcPct val="0"/>
              </a:spcBef>
              <a:spcAft>
                <a:spcPct val="0"/>
              </a:spcAft>
              <a:buClr>
                <a:schemeClr val="tx2"/>
              </a:buClr>
              <a:buSzPct val="115000"/>
              <a:defRPr sz="2000">
                <a:solidFill>
                  <a:schemeClr val="tx1"/>
                </a:solidFill>
                <a:latin typeface="    Times New Roman CE"/>
              </a:defRPr>
            </a:lvl6pPr>
            <a:lvl7pPr marL="2971800" indent="-228600" algn="just" eaLnBrk="0" fontAlgn="base" hangingPunct="0">
              <a:spcBef>
                <a:spcPct val="0"/>
              </a:spcBef>
              <a:spcAft>
                <a:spcPct val="0"/>
              </a:spcAft>
              <a:buClr>
                <a:schemeClr val="tx2"/>
              </a:buClr>
              <a:buSzPct val="115000"/>
              <a:defRPr sz="2000">
                <a:solidFill>
                  <a:schemeClr val="tx1"/>
                </a:solidFill>
                <a:latin typeface="    Times New Roman CE"/>
              </a:defRPr>
            </a:lvl7pPr>
            <a:lvl8pPr marL="3429000" indent="-228600" algn="just" eaLnBrk="0" fontAlgn="base" hangingPunct="0">
              <a:spcBef>
                <a:spcPct val="0"/>
              </a:spcBef>
              <a:spcAft>
                <a:spcPct val="0"/>
              </a:spcAft>
              <a:buClr>
                <a:schemeClr val="tx2"/>
              </a:buClr>
              <a:buSzPct val="115000"/>
              <a:defRPr sz="2000">
                <a:solidFill>
                  <a:schemeClr val="tx1"/>
                </a:solidFill>
                <a:latin typeface="    Times New Roman CE"/>
              </a:defRPr>
            </a:lvl8pPr>
            <a:lvl9pPr marL="3886200" indent="-228600" algn="just" eaLnBrk="0" fontAlgn="base" hangingPunct="0">
              <a:spcBef>
                <a:spcPct val="0"/>
              </a:spcBef>
              <a:spcAft>
                <a:spcPct val="0"/>
              </a:spcAft>
              <a:buClr>
                <a:schemeClr val="tx2"/>
              </a:buClr>
              <a:buSzPct val="115000"/>
              <a:defRPr sz="2000">
                <a:solidFill>
                  <a:schemeClr val="tx1"/>
                </a:solidFill>
                <a:latin typeface="    Times New Roman CE"/>
              </a:defRPr>
            </a:lvl9pPr>
          </a:lstStyle>
          <a:p>
            <a:pPr algn="ctr" eaLnBrk="1" hangingPunct="1"/>
            <a:r>
              <a:rPr lang="en-US" dirty="0">
                <a:solidFill>
                  <a:schemeClr val="bg1"/>
                </a:solidFill>
              </a:rPr>
              <a:t>Temple </a:t>
            </a:r>
            <a:r>
              <a:rPr lang="en-US" dirty="0" err="1" smtClean="0">
                <a:solidFill>
                  <a:schemeClr val="bg1"/>
                </a:solidFill>
              </a:rPr>
              <a:t>Grandin</a:t>
            </a:r>
            <a:r>
              <a:rPr lang="en-US" dirty="0">
                <a:solidFill>
                  <a:schemeClr val="bg1"/>
                </a:solidFill>
              </a:rPr>
              <a:t>, </a:t>
            </a:r>
            <a:r>
              <a:rPr lang="en-US" dirty="0" smtClean="0">
                <a:solidFill>
                  <a:schemeClr val="bg1"/>
                </a:solidFill>
              </a:rPr>
              <a:t>"</a:t>
            </a:r>
            <a:r>
              <a:rPr lang="en-US" dirty="0">
                <a:solidFill>
                  <a:schemeClr val="bg1"/>
                </a:solidFill>
              </a:rPr>
              <a:t>The Woman Who Thinks Like a </a:t>
            </a:r>
            <a:r>
              <a:rPr lang="en-US" dirty="0" smtClean="0">
                <a:solidFill>
                  <a:schemeClr val="bg1"/>
                </a:solidFill>
              </a:rPr>
              <a:t>Cow”(</a:t>
            </a:r>
            <a:r>
              <a:rPr lang="en-US" dirty="0">
                <a:solidFill>
                  <a:schemeClr val="bg1"/>
                </a:solidFill>
              </a:rPr>
              <a:t>BBC </a:t>
            </a:r>
            <a:r>
              <a:rPr lang="en-US" dirty="0" smtClean="0">
                <a:solidFill>
                  <a:schemeClr val="bg1"/>
                </a:solidFill>
              </a:rPr>
              <a:t>special)</a:t>
            </a:r>
            <a:br>
              <a:rPr lang="en-US" dirty="0" smtClean="0">
                <a:solidFill>
                  <a:schemeClr val="bg1"/>
                </a:solidFill>
              </a:rPr>
            </a:br>
            <a:r>
              <a:rPr lang="pl-PL" dirty="0">
                <a:hlinkClick r:id="rId3"/>
              </a:rPr>
              <a:t>http://templegrandin.com/</a:t>
            </a:r>
            <a:endParaRPr lang="en-US" dirty="0" smtClean="0">
              <a:solidFill>
                <a:schemeClr val="bg1"/>
              </a:solidFill>
            </a:endParaRPr>
          </a:p>
          <a:p>
            <a:pPr eaLnBrk="1" hangingPunct="1"/>
            <a:endParaRPr lang="pl-PL" dirty="0">
              <a:solidFill>
                <a:schemeClr val="bg1"/>
              </a:solidFill>
            </a:endParaRPr>
          </a:p>
        </p:txBody>
      </p:sp>
      <p:pic>
        <p:nvPicPr>
          <p:cNvPr id="31748" name="Picture 4" descr="Dr. Temple Grandin Libr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2180021"/>
            <a:ext cx="4057650" cy="4486276"/>
          </a:xfrm>
          <a:prstGeom prst="rect">
            <a:avLst/>
          </a:prstGeom>
          <a:noFill/>
          <a:extLst>
            <a:ext uri="{909E8E84-426E-40DD-AFC4-6F175D3DCCD1}">
              <a14:hiddenFill xmlns:a14="http://schemas.microsoft.com/office/drawing/2010/main">
                <a:solidFill>
                  <a:srgbClr val="FFFFFF"/>
                </a:solidFill>
              </a14:hiddenFill>
            </a:ext>
          </a:extLst>
        </p:spPr>
      </p:pic>
      <p:pic>
        <p:nvPicPr>
          <p:cNvPr id="31752" name="Picture 8" descr="Temple Grandin | HBO | Award Winning DVD | B0038M2AZ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2522921"/>
            <a:ext cx="2667000" cy="3800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996798"/>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274638"/>
            <a:ext cx="8229600" cy="939800"/>
          </a:xfrm>
        </p:spPr>
        <p:txBody>
          <a:bodyPr/>
          <a:lstStyle/>
          <a:p>
            <a:pPr eaLnBrk="1" hangingPunct="1"/>
            <a:r>
              <a:rPr lang="en-US" dirty="0" smtClean="0">
                <a:effectLst>
                  <a:outerShdw blurRad="38100" dist="38100" dir="2700000" algn="tl">
                    <a:srgbClr val="000000">
                      <a:alpha val="43137"/>
                    </a:srgbClr>
                  </a:outerShdw>
                </a:effectLst>
              </a:rPr>
              <a:t>Reading intentions</a:t>
            </a:r>
          </a:p>
        </p:txBody>
      </p:sp>
      <p:sp>
        <p:nvSpPr>
          <p:cNvPr id="16387" name="Rectangle 3"/>
          <p:cNvSpPr>
            <a:spLocks noGrp="1" noChangeArrowheads="1"/>
          </p:cNvSpPr>
          <p:nvPr>
            <p:ph idx="1"/>
          </p:nvPr>
        </p:nvSpPr>
        <p:spPr>
          <a:xfrm>
            <a:off x="3132138" y="1700213"/>
            <a:ext cx="5654675" cy="2016819"/>
          </a:xfrm>
        </p:spPr>
        <p:txBody>
          <a:bodyPr/>
          <a:lstStyle/>
          <a:p>
            <a:pPr marL="0" indent="0" eaLnBrk="1" hangingPunct="1">
              <a:buFont typeface="Arial" pitchFamily="34" charset="0"/>
              <a:buNone/>
            </a:pPr>
            <a:r>
              <a:rPr lang="en-US" sz="2000" dirty="0" smtClean="0"/>
              <a:t>Animation shows the circle as a victim,</a:t>
            </a:r>
          </a:p>
          <a:p>
            <a:pPr marL="0" indent="0" eaLnBrk="1" hangingPunct="1">
              <a:buFont typeface="Arial" pitchFamily="34" charset="0"/>
              <a:buNone/>
            </a:pPr>
            <a:r>
              <a:rPr lang="en-US" sz="2000" dirty="0" smtClean="0"/>
              <a:t>Small triangle tries to help, big one is aggressive.</a:t>
            </a:r>
            <a:br>
              <a:rPr lang="en-US" sz="2000" dirty="0" smtClean="0"/>
            </a:br>
            <a:endParaRPr lang="en-US" sz="1000" dirty="0" smtClean="0"/>
          </a:p>
          <a:p>
            <a:pPr marL="0" indent="0" eaLnBrk="1" hangingPunct="1">
              <a:buFont typeface="Arial" pitchFamily="34" charset="0"/>
              <a:buNone/>
            </a:pPr>
            <a:r>
              <a:rPr lang="en-US" sz="2000" dirty="0" smtClean="0"/>
              <a:t>Autism, Asperger syndrome and brain mechanisms for the attribution of mental states to animated shapes. F. </a:t>
            </a:r>
            <a:r>
              <a:rPr lang="en-US" sz="2000" dirty="0" err="1" smtClean="0"/>
              <a:t>Castelli</a:t>
            </a:r>
            <a:r>
              <a:rPr lang="en-US" sz="2000" dirty="0" smtClean="0"/>
              <a:t> &amp; et al. Brain 2002, 125 : 1839-49</a:t>
            </a:r>
          </a:p>
        </p:txBody>
      </p:sp>
      <p:pic>
        <p:nvPicPr>
          <p:cNvPr id="1638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20638"/>
            <a:ext cx="1825625" cy="198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4" descr="CASTELFig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131888"/>
            <a:ext cx="2827338"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5" descr="CASTELFig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5000625"/>
            <a:ext cx="20891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3" descr="CastelliFig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1413" y="5006975"/>
            <a:ext cx="2087562"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6" descr="CastelliFig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860800"/>
            <a:ext cx="45720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0001296"/>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3"/>
          <a:srcRect/>
          <a:stretch>
            <a:fillRect/>
          </a:stretch>
        </p:blipFill>
        <p:spPr bwMode="auto">
          <a:xfrm>
            <a:off x="1258888" y="225072"/>
            <a:ext cx="7629525" cy="6162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2" name="TextBox 1"/>
          <p:cNvSpPr txBox="1"/>
          <p:nvPr/>
        </p:nvSpPr>
        <p:spPr>
          <a:xfrm>
            <a:off x="5364163" y="6381750"/>
            <a:ext cx="3529012" cy="400050"/>
          </a:xfrm>
          <a:prstGeom prst="rect">
            <a:avLst/>
          </a:prstGeom>
          <a:noFill/>
        </p:spPr>
        <p:txBody>
          <a:bodyPr>
            <a:spAutoFit/>
          </a:bodyPr>
          <a:lstStyle/>
          <a:p>
            <a:pPr>
              <a:defRPr/>
            </a:pPr>
            <a:r>
              <a:rPr lang="en-US" dirty="0">
                <a:solidFill>
                  <a:srgbClr val="F8F8F8"/>
                </a:solidFill>
                <a:latin typeface="+mn-lt"/>
              </a:rPr>
              <a:t>Source: Bruno Wicker (CNRS)</a:t>
            </a:r>
          </a:p>
        </p:txBody>
      </p:sp>
    </p:spTree>
    <p:extLst>
      <p:ext uri="{BB962C8B-B14F-4D97-AF65-F5344CB8AC3E}">
        <p14:creationId xmlns:p14="http://schemas.microsoft.com/office/powerpoint/2010/main" val="2615408045"/>
      </p:ext>
    </p:extLst>
  </p:cSld>
  <p:clrMapOvr>
    <a:masterClrMapping/>
  </p:clrMapOvr>
  <p:transition>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939800"/>
          </a:xfrm>
        </p:spPr>
        <p:txBody>
          <a:bodyPr/>
          <a:lstStyle/>
          <a:p>
            <a:pPr eaLnBrk="1" hangingPunct="1"/>
            <a:r>
              <a:rPr lang="en-US" dirty="0" smtClean="0">
                <a:effectLst>
                  <a:outerShdw blurRad="38100" dist="38100" dir="2700000" algn="tl">
                    <a:srgbClr val="000000">
                      <a:alpha val="43137"/>
                    </a:srgbClr>
                  </a:outerShdw>
                </a:effectLst>
              </a:rPr>
              <a:t>Theories, theories </a:t>
            </a:r>
            <a:endParaRPr lang="pl-PL" dirty="0" smtClean="0">
              <a:effectLst>
                <a:outerShdw blurRad="38100" dist="38100" dir="2700000" algn="tl">
                  <a:srgbClr val="000000">
                    <a:alpha val="43137"/>
                  </a:srgbClr>
                </a:outerShdw>
              </a:effectLst>
            </a:endParaRPr>
          </a:p>
        </p:txBody>
      </p:sp>
      <p:sp>
        <p:nvSpPr>
          <p:cNvPr id="10243" name="Rectangle 3"/>
          <p:cNvSpPr>
            <a:spLocks noGrp="1" noChangeArrowheads="1"/>
          </p:cNvSpPr>
          <p:nvPr>
            <p:ph idx="1"/>
          </p:nvPr>
        </p:nvSpPr>
        <p:spPr>
          <a:xfrm>
            <a:off x="457200" y="1357313"/>
            <a:ext cx="8229600" cy="5384055"/>
          </a:xfrm>
        </p:spPr>
        <p:txBody>
          <a:bodyPr rtlCol="0">
            <a:normAutofit lnSpcReduction="10000"/>
          </a:bodyPr>
          <a:lstStyle/>
          <a:p>
            <a:pPr eaLnBrk="1" fontAlgn="auto" hangingPunct="1">
              <a:lnSpc>
                <a:spcPct val="110000"/>
              </a:lnSpc>
              <a:spcBef>
                <a:spcPts val="0"/>
              </a:spcBef>
              <a:spcAft>
                <a:spcPts val="600"/>
              </a:spcAft>
              <a:buFont typeface="Arial" pitchFamily="34" charset="0"/>
              <a:buNone/>
              <a:defRPr/>
            </a:pPr>
            <a:r>
              <a:rPr lang="en-US" sz="2000" dirty="0" smtClean="0"/>
              <a:t>Best book on ASD so far: </a:t>
            </a:r>
          </a:p>
          <a:p>
            <a:pPr eaLnBrk="1" fontAlgn="auto" hangingPunct="1">
              <a:spcBef>
                <a:spcPts val="0"/>
              </a:spcBef>
              <a:spcAft>
                <a:spcPts val="600"/>
              </a:spcAft>
              <a:defRPr/>
            </a:pPr>
            <a:r>
              <a:rPr lang="en-US" sz="2000" dirty="0" smtClean="0"/>
              <a:t>Andrew W. </a:t>
            </a:r>
            <a:r>
              <a:rPr lang="en-US" sz="2000" dirty="0"/>
              <a:t>Zimmerman (</a:t>
            </a:r>
            <a:r>
              <a:rPr lang="en-US" sz="2000" dirty="0" smtClean="0"/>
              <a:t>Ed.)  </a:t>
            </a:r>
            <a:br>
              <a:rPr lang="en-US" sz="2000" dirty="0" smtClean="0"/>
            </a:br>
            <a:r>
              <a:rPr lang="en-US" sz="2000" dirty="0" smtClean="0"/>
              <a:t>Autism; current theories and evidence. </a:t>
            </a:r>
            <a:br>
              <a:rPr lang="en-US" sz="2000" dirty="0" smtClean="0"/>
            </a:br>
            <a:r>
              <a:rPr lang="en-US" sz="2000" dirty="0" smtClean="0"/>
              <a:t>Humana Press 2008.</a:t>
            </a:r>
          </a:p>
          <a:p>
            <a:pPr marL="0" indent="0" eaLnBrk="1" fontAlgn="auto" hangingPunct="1">
              <a:lnSpc>
                <a:spcPct val="110000"/>
              </a:lnSpc>
              <a:spcBef>
                <a:spcPts val="0"/>
              </a:spcBef>
              <a:spcAft>
                <a:spcPts val="600"/>
              </a:spcAft>
              <a:buNone/>
              <a:defRPr/>
            </a:pPr>
            <a:r>
              <a:rPr lang="en-US" sz="2000" dirty="0" smtClean="0"/>
              <a:t>20 chapters divided into six sections:</a:t>
            </a:r>
            <a:endParaRPr lang="en-US" sz="1400" dirty="0" smtClean="0"/>
          </a:p>
          <a:p>
            <a:pPr eaLnBrk="1" fontAlgn="auto" hangingPunct="1">
              <a:lnSpc>
                <a:spcPct val="110000"/>
              </a:lnSpc>
              <a:spcBef>
                <a:spcPts val="0"/>
              </a:spcBef>
              <a:spcAft>
                <a:spcPts val="600"/>
              </a:spcAft>
              <a:defRPr/>
            </a:pPr>
            <a:r>
              <a:rPr lang="en-US" sz="2000" dirty="0" smtClean="0"/>
              <a:t>Molecular and Clinical Genetics (4 chapters);</a:t>
            </a:r>
          </a:p>
          <a:p>
            <a:pPr eaLnBrk="1" fontAlgn="auto" hangingPunct="1">
              <a:lnSpc>
                <a:spcPct val="110000"/>
              </a:lnSpc>
              <a:spcBef>
                <a:spcPts val="0"/>
              </a:spcBef>
              <a:spcAft>
                <a:spcPts val="600"/>
              </a:spcAft>
              <a:defRPr/>
            </a:pPr>
            <a:r>
              <a:rPr lang="en-US" sz="2000" dirty="0" smtClean="0"/>
              <a:t>Neurotransmitters and Cell Signaling (3 chapters); </a:t>
            </a:r>
          </a:p>
          <a:p>
            <a:pPr eaLnBrk="1" fontAlgn="auto" hangingPunct="1">
              <a:lnSpc>
                <a:spcPct val="110000"/>
              </a:lnSpc>
              <a:spcBef>
                <a:spcPts val="0"/>
              </a:spcBef>
              <a:spcAft>
                <a:spcPts val="600"/>
              </a:spcAft>
              <a:defRPr/>
            </a:pPr>
            <a:r>
              <a:rPr lang="en-US" sz="2000" dirty="0" smtClean="0"/>
              <a:t>Endocrinology, Growth, and Metabolism (4 chapters); </a:t>
            </a:r>
          </a:p>
          <a:p>
            <a:pPr eaLnBrk="1" fontAlgn="auto" hangingPunct="1">
              <a:lnSpc>
                <a:spcPct val="110000"/>
              </a:lnSpc>
              <a:spcBef>
                <a:spcPts val="0"/>
              </a:spcBef>
              <a:spcAft>
                <a:spcPts val="600"/>
              </a:spcAft>
              <a:defRPr/>
            </a:pPr>
            <a:r>
              <a:rPr lang="en-US" sz="2000" dirty="0" smtClean="0"/>
              <a:t>Immunology, Maternal-Fetal Effects, and </a:t>
            </a:r>
            <a:r>
              <a:rPr lang="en-US" sz="2000" dirty="0" err="1" smtClean="0"/>
              <a:t>Neuroinflammation</a:t>
            </a:r>
            <a:r>
              <a:rPr lang="en-US" sz="2000" dirty="0" smtClean="0"/>
              <a:t> (4 chapters); </a:t>
            </a:r>
          </a:p>
          <a:p>
            <a:pPr eaLnBrk="1" fontAlgn="auto" hangingPunct="1">
              <a:lnSpc>
                <a:spcPct val="110000"/>
              </a:lnSpc>
              <a:spcBef>
                <a:spcPts val="0"/>
              </a:spcBef>
              <a:spcAft>
                <a:spcPts val="600"/>
              </a:spcAft>
              <a:defRPr/>
            </a:pPr>
            <a:r>
              <a:rPr lang="en-US" sz="2000" dirty="0" err="1" smtClean="0"/>
              <a:t>Neuroanatomy</a:t>
            </a:r>
            <a:r>
              <a:rPr lang="en-US" sz="2000" dirty="0" smtClean="0"/>
              <a:t>,  Imaging, and </a:t>
            </a:r>
            <a:r>
              <a:rPr lang="en-US" sz="2000" dirty="0" smtClean="0">
                <a:solidFill>
                  <a:srgbClr val="FFC000"/>
                </a:solidFill>
              </a:rPr>
              <a:t>Neural Networks</a:t>
            </a:r>
            <a:r>
              <a:rPr lang="en-US" sz="2000" dirty="0" smtClean="0"/>
              <a:t> (3 chapters); </a:t>
            </a:r>
          </a:p>
          <a:p>
            <a:pPr eaLnBrk="1" fontAlgn="auto" hangingPunct="1">
              <a:lnSpc>
                <a:spcPct val="110000"/>
              </a:lnSpc>
              <a:spcBef>
                <a:spcPts val="0"/>
              </a:spcBef>
              <a:spcAft>
                <a:spcPts val="600"/>
              </a:spcAft>
              <a:defRPr/>
            </a:pPr>
            <a:r>
              <a:rPr lang="en-US" sz="2000" dirty="0" smtClean="0"/>
              <a:t>Environmental Mechanisms and Models (2 chapters).</a:t>
            </a:r>
          </a:p>
          <a:p>
            <a:pPr marL="0" indent="0" eaLnBrk="1" fontAlgn="auto" hangingPunct="1">
              <a:lnSpc>
                <a:spcPct val="110000"/>
              </a:lnSpc>
              <a:spcBef>
                <a:spcPts val="0"/>
              </a:spcBef>
              <a:spcAft>
                <a:spcPts val="600"/>
              </a:spcAft>
              <a:buNone/>
              <a:defRPr/>
            </a:pPr>
            <a:r>
              <a:rPr lang="en-US" sz="2000" dirty="0" smtClean="0"/>
              <a:t>Other: Grossberg ART model. At which level can we understand not just correlations, but real mechanisms responsible for behavioral symptoms? </a:t>
            </a:r>
          </a:p>
          <a:p>
            <a:pPr marL="0" indent="0" algn="ctr" eaLnBrk="1" fontAlgn="auto" hangingPunct="1">
              <a:lnSpc>
                <a:spcPct val="110000"/>
              </a:lnSpc>
              <a:spcBef>
                <a:spcPts val="0"/>
              </a:spcBef>
              <a:spcAft>
                <a:spcPts val="600"/>
              </a:spcAft>
              <a:buNone/>
              <a:defRPr/>
            </a:pPr>
            <a:r>
              <a:rPr lang="en-US" sz="2000" dirty="0" smtClean="0">
                <a:solidFill>
                  <a:srgbClr val="FFC000"/>
                </a:solidFill>
              </a:rPr>
              <a:t>(genes, proteins, biochemistry, ion channels, synapses, membranes) </a:t>
            </a:r>
            <a:br>
              <a:rPr lang="en-US" sz="2000" dirty="0" smtClean="0">
                <a:solidFill>
                  <a:srgbClr val="FFC000"/>
                </a:solidFill>
              </a:rPr>
            </a:br>
            <a:r>
              <a:rPr lang="en-US" sz="2000" dirty="0" smtClean="0">
                <a:solidFill>
                  <a:srgbClr val="FFC000"/>
                </a:solidFill>
                <a:sym typeface="Wingdings" pitchFamily="2" charset="2"/>
              </a:rPr>
              <a:t> (neural properties, networks)  (behavior, syndromes, disease). </a:t>
            </a:r>
            <a:endParaRPr lang="en-US" sz="2000" dirty="0" smtClean="0">
              <a:solidFill>
                <a:srgbClr val="FFC000"/>
              </a:solidFill>
            </a:endParaRPr>
          </a:p>
        </p:txBody>
      </p:sp>
      <p:pic>
        <p:nvPicPr>
          <p:cNvPr id="922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6404" y="96872"/>
            <a:ext cx="24003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9335814"/>
      </p:ext>
    </p:extLst>
  </p:cSld>
  <p:clrMapOvr>
    <a:masterClrMapping/>
  </p:clrMapOvr>
  <p:transition spd="slow">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4638"/>
            <a:ext cx="8229600" cy="939800"/>
          </a:xfrm>
        </p:spPr>
        <p:txBody>
          <a:bodyPr/>
          <a:lstStyle/>
          <a:p>
            <a:pPr eaLnBrk="1" hangingPunct="1"/>
            <a:r>
              <a:rPr lang="en-US" dirty="0" smtClean="0">
                <a:effectLst>
                  <a:outerShdw blurRad="38100" dist="38100" dir="2700000" algn="tl">
                    <a:srgbClr val="000000">
                      <a:alpha val="43137"/>
                    </a:srgbClr>
                  </a:outerShdw>
                </a:effectLst>
              </a:rPr>
              <a:t>Mirror Neuron System</a:t>
            </a:r>
            <a:endParaRPr lang="pl-PL" dirty="0" smtClean="0">
              <a:effectLst>
                <a:outerShdw blurRad="38100" dist="38100" dir="2700000" algn="tl">
                  <a:srgbClr val="000000">
                    <a:alpha val="43137"/>
                  </a:srgbClr>
                </a:outerShdw>
              </a:effectLst>
            </a:endParaRPr>
          </a:p>
        </p:txBody>
      </p:sp>
      <p:sp>
        <p:nvSpPr>
          <p:cNvPr id="10243" name="Rectangle 3"/>
          <p:cNvSpPr>
            <a:spLocks noGrp="1" noChangeArrowheads="1"/>
          </p:cNvSpPr>
          <p:nvPr>
            <p:ph idx="1"/>
          </p:nvPr>
        </p:nvSpPr>
        <p:spPr>
          <a:xfrm>
            <a:off x="457200" y="1357313"/>
            <a:ext cx="8401050" cy="5357812"/>
          </a:xfrm>
        </p:spPr>
        <p:txBody>
          <a:bodyPr/>
          <a:lstStyle/>
          <a:p>
            <a:pPr eaLnBrk="1" hangingPunct="1">
              <a:spcBef>
                <a:spcPts val="1200"/>
              </a:spcBef>
            </a:pPr>
            <a:r>
              <a:rPr lang="en-US" sz="2000" dirty="0" smtClean="0"/>
              <a:t>MNS:  observing action elicits similar motor activations as if it had been performed by oneself;  </a:t>
            </a:r>
            <a:r>
              <a:rPr lang="en-US" sz="2000" dirty="0" err="1" smtClean="0"/>
              <a:t>visuo</a:t>
            </a:r>
            <a:r>
              <a:rPr lang="en-US" sz="2000" dirty="0" smtClean="0"/>
              <a:t>-motor neurons. </a:t>
            </a:r>
          </a:p>
          <a:p>
            <a:pPr eaLnBrk="1" hangingPunct="1">
              <a:spcBef>
                <a:spcPts val="1200"/>
              </a:spcBef>
            </a:pPr>
            <a:r>
              <a:rPr lang="en-US" sz="2000" dirty="0" smtClean="0"/>
              <a:t>This helps to understand actions of others, modeling behavior via embodied simulation of their actions, intentions, and emotions.</a:t>
            </a:r>
          </a:p>
          <a:p>
            <a:pPr eaLnBrk="1" hangingPunct="1">
              <a:spcBef>
                <a:spcPts val="1200"/>
              </a:spcBef>
            </a:pPr>
            <a:r>
              <a:rPr lang="en-US" sz="2000" dirty="0" smtClean="0"/>
              <a:t>MNS theory of autism (Williams et al, 2001): distortion in the development of the MNS interferes with the ability to imitate, leads to social impairment and communication difficulties. </a:t>
            </a:r>
          </a:p>
          <a:p>
            <a:pPr eaLnBrk="1" hangingPunct="1">
              <a:spcBef>
                <a:spcPts val="1200"/>
              </a:spcBef>
            </a:pPr>
            <a:r>
              <a:rPr lang="en-US" sz="2000" dirty="0" smtClean="0"/>
              <a:t>Correlations between reduced MNS activity and severity of ASD are strong.</a:t>
            </a:r>
          </a:p>
          <a:p>
            <a:pPr marL="0" indent="0" eaLnBrk="1" hangingPunct="1">
              <a:spcBef>
                <a:spcPts val="1200"/>
              </a:spcBef>
              <a:buNone/>
            </a:pPr>
            <a:r>
              <a:rPr lang="en-US" sz="2000" dirty="0" smtClean="0"/>
              <a:t>Problems: </a:t>
            </a:r>
          </a:p>
          <a:p>
            <a:pPr eaLnBrk="1" hangingPunct="1">
              <a:spcBef>
                <a:spcPts val="1200"/>
              </a:spcBef>
            </a:pPr>
            <a:r>
              <a:rPr lang="en-US" sz="2000" dirty="0" smtClean="0"/>
              <a:t>In ASD abnormal brain activation is seen in many other circuits; performance of autistic children on various imitation tasks may be normal.</a:t>
            </a:r>
          </a:p>
          <a:p>
            <a:pPr eaLnBrk="1" hangingPunct="1">
              <a:spcBef>
                <a:spcPts val="1200"/>
              </a:spcBef>
            </a:pPr>
            <a:r>
              <a:rPr lang="en-US" sz="2000" dirty="0" smtClean="0"/>
              <a:t>MNS is used to explain almost everything in social </a:t>
            </a:r>
            <a:r>
              <a:rPr lang="en-US" sz="2000" dirty="0"/>
              <a:t>neuroscience, but </a:t>
            </a:r>
            <a:r>
              <a:rPr lang="en-US" sz="2000" dirty="0" smtClean="0">
                <a:solidFill>
                  <a:srgbClr val="FFC000"/>
                </a:solidFill>
              </a:rPr>
              <a:t>MNS is </a:t>
            </a:r>
            <a:r>
              <a:rPr lang="en-US" sz="2000" dirty="0">
                <a:solidFill>
                  <a:srgbClr val="FFC000"/>
                </a:solidFill>
              </a:rPr>
              <a:t>not really a special </a:t>
            </a:r>
            <a:r>
              <a:rPr lang="en-US" sz="2000" dirty="0" smtClean="0">
                <a:solidFill>
                  <a:srgbClr val="FFC000"/>
                </a:solidFill>
              </a:rPr>
              <a:t>subsystem, just multimodal neurons.</a:t>
            </a:r>
          </a:p>
        </p:txBody>
      </p:sp>
      <p:pic>
        <p:nvPicPr>
          <p:cNvPr id="102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0525" y="142875"/>
            <a:ext cx="11334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4638"/>
            <a:ext cx="8229600" cy="939800"/>
          </a:xfrm>
        </p:spPr>
        <p:txBody>
          <a:bodyPr/>
          <a:lstStyle/>
          <a:p>
            <a:pPr eaLnBrk="1" hangingPunct="1"/>
            <a:r>
              <a:rPr lang="en-US" sz="3600" dirty="0" smtClean="0">
                <a:effectLst>
                  <a:outerShdw blurRad="38100" dist="38100" dir="2700000" algn="tl">
                    <a:srgbClr val="000000">
                      <a:alpha val="43137"/>
                    </a:srgbClr>
                  </a:outerShdw>
                </a:effectLst>
              </a:rPr>
              <a:t>MNS EEG</a:t>
            </a:r>
            <a:endParaRPr lang="pl-PL" sz="3600" dirty="0" smtClean="0">
              <a:effectLst>
                <a:outerShdw blurRad="38100" dist="38100" dir="2700000" algn="tl">
                  <a:srgbClr val="000000">
                    <a:alpha val="43137"/>
                  </a:srgbClr>
                </a:outerShdw>
              </a:effectLst>
            </a:endParaRPr>
          </a:p>
        </p:txBody>
      </p:sp>
      <p:sp>
        <p:nvSpPr>
          <p:cNvPr id="26627" name="Rectangle 3"/>
          <p:cNvSpPr>
            <a:spLocks noGrp="1" noChangeArrowheads="1"/>
          </p:cNvSpPr>
          <p:nvPr>
            <p:ph idx="1"/>
          </p:nvPr>
        </p:nvSpPr>
        <p:spPr>
          <a:xfrm>
            <a:off x="457200" y="1214438"/>
            <a:ext cx="8229600" cy="2357437"/>
          </a:xfrm>
        </p:spPr>
        <p:txBody>
          <a:bodyPr/>
          <a:lstStyle/>
          <a:p>
            <a:pPr eaLnBrk="1" hangingPunct="1"/>
            <a:r>
              <a:rPr lang="en-US" sz="2000" smtClean="0"/>
              <a:t>EEG on controls and autistics on 4 different tasks, comparing </a:t>
            </a:r>
            <a:r>
              <a:rPr lang="en-US" sz="2000" smtClean="0">
                <a:hlinkClick r:id="rId3"/>
              </a:rPr>
              <a:t>mu rhythms</a:t>
            </a:r>
            <a:r>
              <a:rPr lang="en-US" sz="2000" smtClean="0"/>
              <a:t>. Baseline: large amplitude mu oscillations in synchrony. Seeing an action causes mu rhythms to fire asynchronously resulting in mu suppression. </a:t>
            </a:r>
          </a:p>
          <a:p>
            <a:pPr eaLnBrk="1" hangingPunct="1"/>
            <a:r>
              <a:rPr lang="en-US" sz="2000" smtClean="0"/>
              <a:t>Mu wave suppression reflects activity of the mirror neuron system. </a:t>
            </a:r>
          </a:p>
          <a:p>
            <a:pPr eaLnBrk="1" hangingPunct="1"/>
            <a:r>
              <a:rPr lang="en-US" sz="2000" smtClean="0"/>
              <a:t>In autistics mu is suppressed for own hand movements (Oberman 2005), but not for the observed hand movements of others (hand vs. move).</a:t>
            </a:r>
          </a:p>
        </p:txBody>
      </p:sp>
      <p:pic>
        <p:nvPicPr>
          <p:cNvPr id="26628" name="Picture 4" descr="C:\Documents and Settings\HP_Owner\Desktop\pict, graph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3443288"/>
            <a:ext cx="7696200" cy="341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0"/>
            <a:ext cx="19050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5748790"/>
      </p:ext>
    </p:extLst>
  </p:cSld>
  <p:clrMapOvr>
    <a:masterClrMapping/>
  </p:clrMapOvr>
  <p:transition spd="slow">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7615238" cy="939800"/>
          </a:xfrm>
        </p:spPr>
        <p:txBody>
          <a:bodyPr/>
          <a:lstStyle/>
          <a:p>
            <a:pPr eaLnBrk="1" hangingPunct="1"/>
            <a:r>
              <a:rPr lang="en-US" dirty="0" smtClean="0">
                <a:effectLst>
                  <a:outerShdw blurRad="38100" dist="38100" dir="2700000" algn="tl">
                    <a:srgbClr val="000000">
                      <a:alpha val="43137"/>
                    </a:srgbClr>
                  </a:outerShdw>
                </a:effectLst>
              </a:rPr>
              <a:t>Reduced functional connectivity</a:t>
            </a:r>
            <a:endParaRPr lang="pl-PL" dirty="0" smtClean="0">
              <a:effectLst>
                <a:outerShdw blurRad="38100" dist="38100" dir="2700000" algn="tl">
                  <a:srgbClr val="000000">
                    <a:alpha val="43137"/>
                  </a:srgbClr>
                </a:outerShdw>
              </a:effectLst>
            </a:endParaRPr>
          </a:p>
        </p:txBody>
      </p:sp>
      <p:sp>
        <p:nvSpPr>
          <p:cNvPr id="10243" name="Rectangle 3"/>
          <p:cNvSpPr>
            <a:spLocks noGrp="1" noChangeArrowheads="1"/>
          </p:cNvSpPr>
          <p:nvPr>
            <p:ph idx="1"/>
          </p:nvPr>
        </p:nvSpPr>
        <p:spPr>
          <a:xfrm>
            <a:off x="457200" y="1357313"/>
            <a:ext cx="8229600" cy="5143500"/>
          </a:xfrm>
        </p:spPr>
        <p:txBody>
          <a:bodyPr rtlCol="0">
            <a:normAutofit lnSpcReduction="10000"/>
          </a:bodyPr>
          <a:lstStyle/>
          <a:p>
            <a:pPr eaLnBrk="1" fontAlgn="auto" hangingPunct="1">
              <a:spcAft>
                <a:spcPts val="0"/>
              </a:spcAft>
              <a:buFont typeface="Arial" pitchFamily="34" charset="0"/>
              <a:buNone/>
              <a:defRPr/>
            </a:pPr>
            <a:r>
              <a:rPr lang="en-US" sz="2000" dirty="0" smtClean="0"/>
              <a:t>The </a:t>
            </a:r>
            <a:r>
              <a:rPr lang="en-US" sz="2000" dirty="0" err="1" smtClean="0"/>
              <a:t>underconnectivity</a:t>
            </a:r>
            <a:r>
              <a:rPr lang="en-US" sz="2000" dirty="0" smtClean="0"/>
              <a:t> theory of autism is based on the following: </a:t>
            </a:r>
          </a:p>
          <a:p>
            <a:pPr eaLnBrk="1" fontAlgn="auto" hangingPunct="1">
              <a:spcAft>
                <a:spcPts val="0"/>
              </a:spcAft>
              <a:defRPr/>
            </a:pPr>
            <a:r>
              <a:rPr lang="en-US" sz="2000" dirty="0" smtClean="0"/>
              <a:t>Excess of low-level (sensory) processes. </a:t>
            </a:r>
          </a:p>
          <a:p>
            <a:pPr eaLnBrk="1" fontAlgn="auto" hangingPunct="1">
              <a:spcAft>
                <a:spcPts val="0"/>
              </a:spcAft>
              <a:defRPr/>
            </a:pPr>
            <a:r>
              <a:rPr lang="en-US" sz="2000" b="1" dirty="0" err="1" smtClean="0">
                <a:solidFill>
                  <a:srgbClr val="FFFF00"/>
                </a:solidFill>
              </a:rPr>
              <a:t>Underfunctioning</a:t>
            </a:r>
            <a:r>
              <a:rPr lang="en-US" sz="2000" dirty="0" smtClean="0">
                <a:solidFill>
                  <a:srgbClr val="FFFF00"/>
                </a:solidFill>
              </a:rPr>
              <a:t> </a:t>
            </a:r>
            <a:r>
              <a:rPr lang="en-US" sz="2000" dirty="0" smtClean="0"/>
              <a:t>of high-level neural connections and synchronization, </a:t>
            </a:r>
          </a:p>
          <a:p>
            <a:pPr eaLnBrk="1" fontAlgn="auto" hangingPunct="1">
              <a:spcAft>
                <a:spcPts val="0"/>
              </a:spcAft>
              <a:defRPr/>
            </a:pPr>
            <a:r>
              <a:rPr lang="en-US" sz="2000" dirty="0" smtClean="0"/>
              <a:t>fMRI and EEG study suggests that adults with ASD have local </a:t>
            </a:r>
            <a:r>
              <a:rPr lang="en-US" sz="2000" dirty="0" err="1" smtClean="0"/>
              <a:t>overconnectivity</a:t>
            </a:r>
            <a:r>
              <a:rPr lang="en-US" sz="2000" dirty="0" smtClean="0"/>
              <a:t> in the cortex and weak functional connections between the frontal lobe and the rest of the cortex.</a:t>
            </a:r>
          </a:p>
          <a:p>
            <a:pPr eaLnBrk="1" fontAlgn="auto" hangingPunct="1">
              <a:spcAft>
                <a:spcPts val="0"/>
              </a:spcAft>
              <a:defRPr/>
            </a:pPr>
            <a:r>
              <a:rPr lang="en-US" sz="2000" b="1" dirty="0" err="1" smtClean="0">
                <a:solidFill>
                  <a:srgbClr val="FFFF00"/>
                </a:solidFill>
              </a:rPr>
              <a:t>Underconnectivity</a:t>
            </a:r>
            <a:r>
              <a:rPr lang="en-US" sz="2000" dirty="0" smtClean="0"/>
              <a:t> is mainly within each hemisphere of the cortex and that autism is a disorder of the association cortex. </a:t>
            </a:r>
            <a:endParaRPr lang="pl-PL" sz="2000" dirty="0" smtClean="0"/>
          </a:p>
          <a:p>
            <a:pPr eaLnBrk="1" fontAlgn="auto" hangingPunct="1">
              <a:spcAft>
                <a:spcPts val="0"/>
              </a:spcAft>
              <a:defRPr/>
            </a:pPr>
            <a:r>
              <a:rPr lang="en-US" sz="2000" dirty="0" smtClean="0"/>
              <a:t>Patterns of low function and aberrant activation in the brain differ depending on whether the brain is doing social or nonsocial tasks.</a:t>
            </a:r>
          </a:p>
          <a:p>
            <a:pPr eaLnBrk="1" fontAlgn="auto" hangingPunct="1">
              <a:spcAft>
                <a:spcPts val="0"/>
              </a:spcAft>
              <a:defRPr/>
            </a:pPr>
            <a:r>
              <a:rPr lang="en-US" sz="2000" dirty="0" smtClean="0"/>
              <a:t>“</a:t>
            </a:r>
            <a:r>
              <a:rPr lang="en-US" sz="2000" b="1" dirty="0" smtClean="0">
                <a:solidFill>
                  <a:srgbClr val="FFFF00"/>
                </a:solidFill>
              </a:rPr>
              <a:t>Default brain network</a:t>
            </a:r>
            <a:r>
              <a:rPr lang="en-US" sz="2000" dirty="0" smtClean="0"/>
              <a:t>” involves a large-scale brain network (cingulate cortex, </a:t>
            </a:r>
            <a:r>
              <a:rPr lang="en-US" sz="2000" dirty="0" err="1" smtClean="0"/>
              <a:t>mPFC</a:t>
            </a:r>
            <a:r>
              <a:rPr lang="en-US" sz="2000" dirty="0" smtClean="0"/>
              <a:t>, lateral PC), shows low activity for goal-related actions; it is active in social and emotional processing, </a:t>
            </a:r>
            <a:r>
              <a:rPr lang="en-US" sz="2000" dirty="0" err="1" smtClean="0"/>
              <a:t>mindwandering</a:t>
            </a:r>
            <a:r>
              <a:rPr lang="en-US" sz="2000" dirty="0" smtClean="0"/>
              <a:t>, daydreaming. </a:t>
            </a:r>
          </a:p>
          <a:p>
            <a:pPr eaLnBrk="1" fontAlgn="auto" hangingPunct="1">
              <a:spcAft>
                <a:spcPts val="0"/>
              </a:spcAft>
              <a:defRPr/>
            </a:pPr>
            <a:r>
              <a:rPr lang="en-US" sz="2000" dirty="0" smtClean="0"/>
              <a:t>Activity of the default network is negatively correlated with the “action network” (conscious goal-directed thinking), but this is not the case in autism – perhaps disturbance of self-referential thought? </a:t>
            </a:r>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0"/>
            <a:ext cx="15240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75" y="0"/>
            <a:ext cx="4124325"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74638"/>
            <a:ext cx="7615238" cy="939800"/>
          </a:xfrm>
        </p:spPr>
        <p:txBody>
          <a:bodyPr/>
          <a:lstStyle/>
          <a:p>
            <a:pPr eaLnBrk="1" hangingPunct="1"/>
            <a:r>
              <a:rPr lang="en-US" dirty="0" smtClean="0">
                <a:effectLst>
                  <a:outerShdw blurRad="38100" dist="38100" dir="2700000" algn="tl">
                    <a:srgbClr val="000000">
                      <a:alpha val="43137"/>
                    </a:srgbClr>
                  </a:outerShdw>
                </a:effectLst>
              </a:rPr>
              <a:t>Reduced functional connectivity</a:t>
            </a:r>
            <a:endParaRPr lang="pl-PL" dirty="0" smtClean="0">
              <a:effectLst>
                <a:outerShdw blurRad="38100" dist="38100" dir="2700000" algn="tl">
                  <a:srgbClr val="000000">
                    <a:alpha val="43137"/>
                  </a:srgbClr>
                </a:outerShdw>
              </a:effectLst>
            </a:endParaRPr>
          </a:p>
        </p:txBody>
      </p:sp>
      <p:sp>
        <p:nvSpPr>
          <p:cNvPr id="10243" name="Rectangle 3"/>
          <p:cNvSpPr>
            <a:spLocks noGrp="1" noChangeArrowheads="1"/>
          </p:cNvSpPr>
          <p:nvPr>
            <p:ph idx="1"/>
          </p:nvPr>
        </p:nvSpPr>
        <p:spPr>
          <a:xfrm>
            <a:off x="457200" y="1357313"/>
            <a:ext cx="8229600" cy="5143500"/>
          </a:xfrm>
        </p:spPr>
        <p:txBody>
          <a:bodyPr rtlCol="0">
            <a:normAutofit lnSpcReduction="10000"/>
          </a:bodyPr>
          <a:lstStyle/>
          <a:p>
            <a:pPr eaLnBrk="1" fontAlgn="auto" hangingPunct="1">
              <a:spcAft>
                <a:spcPts val="0"/>
              </a:spcAft>
              <a:buFont typeface="Arial" pitchFamily="34" charset="0"/>
              <a:buNone/>
              <a:defRPr/>
            </a:pPr>
            <a:r>
              <a:rPr lang="en-US" sz="2000" dirty="0" smtClean="0"/>
              <a:t>The </a:t>
            </a:r>
            <a:r>
              <a:rPr lang="en-US" sz="2000" dirty="0" err="1" smtClean="0"/>
              <a:t>underconnectivity</a:t>
            </a:r>
            <a:r>
              <a:rPr lang="en-US" sz="2000" dirty="0" smtClean="0"/>
              <a:t> theory of autism is based on the following: </a:t>
            </a:r>
          </a:p>
          <a:p>
            <a:pPr eaLnBrk="1" fontAlgn="auto" hangingPunct="1">
              <a:spcAft>
                <a:spcPts val="0"/>
              </a:spcAft>
              <a:defRPr/>
            </a:pPr>
            <a:r>
              <a:rPr lang="en-US" sz="2000" dirty="0" smtClean="0"/>
              <a:t>Excess of low-level (sensory) processes. </a:t>
            </a:r>
          </a:p>
          <a:p>
            <a:pPr eaLnBrk="1" fontAlgn="auto" hangingPunct="1">
              <a:spcAft>
                <a:spcPts val="0"/>
              </a:spcAft>
              <a:defRPr/>
            </a:pPr>
            <a:r>
              <a:rPr lang="en-US" sz="2000" dirty="0" err="1" smtClean="0"/>
              <a:t>Underfunctioning</a:t>
            </a:r>
            <a:r>
              <a:rPr lang="en-US" sz="2000" dirty="0" smtClean="0"/>
              <a:t> of high-level neural connections and synchronization, </a:t>
            </a:r>
          </a:p>
          <a:p>
            <a:pPr eaLnBrk="1" fontAlgn="auto" hangingPunct="1">
              <a:spcAft>
                <a:spcPts val="0"/>
              </a:spcAft>
              <a:defRPr/>
            </a:pPr>
            <a:r>
              <a:rPr lang="en-US" sz="2000" dirty="0" smtClean="0"/>
              <a:t>fMRI and EEG study suggests that adults with ASD have local </a:t>
            </a:r>
            <a:r>
              <a:rPr lang="en-US" sz="2000" dirty="0" err="1" smtClean="0"/>
              <a:t>overconnectivity</a:t>
            </a:r>
            <a:r>
              <a:rPr lang="en-US" sz="2000" dirty="0" smtClean="0"/>
              <a:t> in the cortex and weak functional connections between the frontal lobe and the rest of the cortex.</a:t>
            </a:r>
          </a:p>
          <a:p>
            <a:pPr eaLnBrk="1" fontAlgn="auto" hangingPunct="1">
              <a:spcAft>
                <a:spcPts val="0"/>
              </a:spcAft>
              <a:defRPr/>
            </a:pPr>
            <a:r>
              <a:rPr lang="en-US" sz="2000" dirty="0" err="1" smtClean="0"/>
              <a:t>Underconnectivity</a:t>
            </a:r>
            <a:r>
              <a:rPr lang="en-US" sz="2000" dirty="0" smtClean="0"/>
              <a:t> is mainly within each hemisphere of the cortex and that autism is a disorder of the association cortex. </a:t>
            </a:r>
            <a:endParaRPr lang="pl-PL" sz="2000" dirty="0" smtClean="0"/>
          </a:p>
          <a:p>
            <a:pPr eaLnBrk="1" fontAlgn="auto" hangingPunct="1">
              <a:spcAft>
                <a:spcPts val="0"/>
              </a:spcAft>
              <a:defRPr/>
            </a:pPr>
            <a:r>
              <a:rPr lang="en-US" sz="2000" dirty="0" smtClean="0"/>
              <a:t>Patterns of low function and aberrant activation in the brain differ depending on whether the brain is doing social or nonsocial tasks.</a:t>
            </a:r>
          </a:p>
          <a:p>
            <a:pPr eaLnBrk="1" fontAlgn="auto" hangingPunct="1">
              <a:spcAft>
                <a:spcPts val="0"/>
              </a:spcAft>
              <a:defRPr/>
            </a:pPr>
            <a:r>
              <a:rPr lang="en-US" sz="2000" dirty="0" smtClean="0"/>
              <a:t>“Default brain network” involves a large-scale brain network (cingulate cortex, </a:t>
            </a:r>
            <a:r>
              <a:rPr lang="en-US" sz="2000" dirty="0" err="1" smtClean="0"/>
              <a:t>mPFC</a:t>
            </a:r>
            <a:r>
              <a:rPr lang="en-US" sz="2000" dirty="0" smtClean="0"/>
              <a:t>, lateral PC), shows low activity for goal-related actions; it is active in social and emotional processing, </a:t>
            </a:r>
            <a:r>
              <a:rPr lang="en-US" sz="2000" dirty="0" err="1" smtClean="0"/>
              <a:t>mindwandering</a:t>
            </a:r>
            <a:r>
              <a:rPr lang="en-US" sz="2000" dirty="0" smtClean="0"/>
              <a:t>, daydreaming. </a:t>
            </a:r>
          </a:p>
          <a:p>
            <a:pPr eaLnBrk="1" fontAlgn="auto" hangingPunct="1">
              <a:spcAft>
                <a:spcPts val="0"/>
              </a:spcAft>
              <a:defRPr/>
            </a:pPr>
            <a:r>
              <a:rPr lang="en-US" sz="2000" dirty="0" smtClean="0"/>
              <a:t>Activity of the default network is negatively correlated with the “action network” (conscious goal-directed thinking), but this is not the case in autism – perhaps disturbance of self-referential thought? </a:t>
            </a:r>
          </a:p>
        </p:txBody>
      </p:sp>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0"/>
            <a:ext cx="15240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0"/>
            <a:ext cx="332422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23873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3"/>
          <p:cNvPicPr>
            <a:picLocks noChangeAspect="1" noChangeArrowheads="1"/>
          </p:cNvPicPr>
          <p:nvPr/>
        </p:nvPicPr>
        <p:blipFill>
          <a:blip r:embed="rId3"/>
          <a:srcRect/>
          <a:stretch>
            <a:fillRect/>
          </a:stretch>
        </p:blipFill>
        <p:spPr bwMode="auto">
          <a:xfrm>
            <a:off x="250825" y="333375"/>
            <a:ext cx="8724900" cy="6286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1496974549"/>
      </p:ext>
    </p:extLst>
  </p:cSld>
  <p:clrMapOvr>
    <a:masterClrMapping/>
  </p:clrMapOvr>
  <p:transition spd="slow">
    <p:split orient="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8229600" cy="811411"/>
          </a:xfrm>
        </p:spPr>
        <p:txBody>
          <a:bodyPr/>
          <a:lstStyle/>
          <a:p>
            <a:pPr eaLnBrk="1" hangingPunct="1"/>
            <a:r>
              <a:rPr lang="en-US" sz="3600" dirty="0" smtClean="0">
                <a:effectLst>
                  <a:outerShdw blurRad="38100" dist="38100" dir="2700000" algn="tl">
                    <a:srgbClr val="000000">
                      <a:alpha val="43137"/>
                    </a:srgbClr>
                  </a:outerShdw>
                </a:effectLst>
              </a:rPr>
              <a:t>Effective brain connections</a:t>
            </a:r>
          </a:p>
        </p:txBody>
      </p:sp>
      <p:pic>
        <p:nvPicPr>
          <p:cNvPr id="99330" name="Picture 2"/>
          <p:cNvPicPr>
            <a:picLocks noChangeAspect="1" noChangeArrowheads="1"/>
          </p:cNvPicPr>
          <p:nvPr/>
        </p:nvPicPr>
        <p:blipFill>
          <a:blip r:embed="rId3"/>
          <a:srcRect/>
          <a:stretch>
            <a:fillRect/>
          </a:stretch>
        </p:blipFill>
        <p:spPr bwMode="auto">
          <a:xfrm>
            <a:off x="2915816" y="1086049"/>
            <a:ext cx="6124575" cy="5648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29700" name="TextBox 1"/>
          <p:cNvSpPr txBox="1">
            <a:spLocks noChangeArrowheads="1"/>
          </p:cNvSpPr>
          <p:nvPr/>
        </p:nvSpPr>
        <p:spPr bwMode="auto">
          <a:xfrm>
            <a:off x="250825" y="4581525"/>
            <a:ext cx="21605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    Times New Roman CE"/>
              </a:defRPr>
            </a:lvl1pPr>
            <a:lvl2pPr marL="742950" indent="-285750" eaLnBrk="0" hangingPunct="0">
              <a:defRPr sz="2000">
                <a:solidFill>
                  <a:schemeClr val="tx1"/>
                </a:solidFill>
                <a:latin typeface="    Times New Roman CE"/>
              </a:defRPr>
            </a:lvl2pPr>
            <a:lvl3pPr marL="1143000" indent="-228600" eaLnBrk="0" hangingPunct="0">
              <a:defRPr sz="2000">
                <a:solidFill>
                  <a:schemeClr val="tx1"/>
                </a:solidFill>
                <a:latin typeface="    Times New Roman CE"/>
              </a:defRPr>
            </a:lvl3pPr>
            <a:lvl4pPr marL="1600200" indent="-228600" eaLnBrk="0" hangingPunct="0">
              <a:defRPr sz="2000">
                <a:solidFill>
                  <a:schemeClr val="tx1"/>
                </a:solidFill>
                <a:latin typeface="    Times New Roman CE"/>
              </a:defRPr>
            </a:lvl4pPr>
            <a:lvl5pPr marL="2057400" indent="-228600" eaLnBrk="0" hangingPunct="0">
              <a:defRPr sz="2000">
                <a:solidFill>
                  <a:schemeClr val="tx1"/>
                </a:solidFill>
                <a:latin typeface="    Times New Roman CE"/>
              </a:defRPr>
            </a:lvl5pPr>
            <a:lvl6pPr marL="2514600" indent="-228600" algn="just" eaLnBrk="0" fontAlgn="base" hangingPunct="0">
              <a:spcBef>
                <a:spcPct val="0"/>
              </a:spcBef>
              <a:spcAft>
                <a:spcPct val="0"/>
              </a:spcAft>
              <a:buClr>
                <a:schemeClr val="tx2"/>
              </a:buClr>
              <a:buSzPct val="115000"/>
              <a:defRPr sz="2000">
                <a:solidFill>
                  <a:schemeClr val="tx1"/>
                </a:solidFill>
                <a:latin typeface="    Times New Roman CE"/>
              </a:defRPr>
            </a:lvl6pPr>
            <a:lvl7pPr marL="2971800" indent="-228600" algn="just" eaLnBrk="0" fontAlgn="base" hangingPunct="0">
              <a:spcBef>
                <a:spcPct val="0"/>
              </a:spcBef>
              <a:spcAft>
                <a:spcPct val="0"/>
              </a:spcAft>
              <a:buClr>
                <a:schemeClr val="tx2"/>
              </a:buClr>
              <a:buSzPct val="115000"/>
              <a:defRPr sz="2000">
                <a:solidFill>
                  <a:schemeClr val="tx1"/>
                </a:solidFill>
                <a:latin typeface="    Times New Roman CE"/>
              </a:defRPr>
            </a:lvl7pPr>
            <a:lvl8pPr marL="3429000" indent="-228600" algn="just" eaLnBrk="0" fontAlgn="base" hangingPunct="0">
              <a:spcBef>
                <a:spcPct val="0"/>
              </a:spcBef>
              <a:spcAft>
                <a:spcPct val="0"/>
              </a:spcAft>
              <a:buClr>
                <a:schemeClr val="tx2"/>
              </a:buClr>
              <a:buSzPct val="115000"/>
              <a:defRPr sz="2000">
                <a:solidFill>
                  <a:schemeClr val="tx1"/>
                </a:solidFill>
                <a:latin typeface="    Times New Roman CE"/>
              </a:defRPr>
            </a:lvl8pPr>
            <a:lvl9pPr marL="3886200" indent="-228600" algn="just" eaLnBrk="0" fontAlgn="base" hangingPunct="0">
              <a:spcBef>
                <a:spcPct val="0"/>
              </a:spcBef>
              <a:spcAft>
                <a:spcPct val="0"/>
              </a:spcAft>
              <a:buClr>
                <a:schemeClr val="tx2"/>
              </a:buClr>
              <a:buSzPct val="115000"/>
              <a:defRPr sz="2000">
                <a:solidFill>
                  <a:schemeClr val="tx1"/>
                </a:solidFill>
                <a:latin typeface="    Times New Roman CE"/>
              </a:defRPr>
            </a:lvl9pPr>
          </a:lstStyle>
          <a:p>
            <a:pPr eaLnBrk="1" hangingPunct="1"/>
            <a:r>
              <a:rPr lang="en-US">
                <a:solidFill>
                  <a:schemeClr val="bg1"/>
                </a:solidFill>
              </a:rPr>
              <a:t>B. </a:t>
            </a:r>
            <a:r>
              <a:rPr lang="pl-PL">
                <a:solidFill>
                  <a:schemeClr val="bg1"/>
                </a:solidFill>
              </a:rPr>
              <a:t>Wicker et al.</a:t>
            </a:r>
          </a:p>
          <a:p>
            <a:pPr eaLnBrk="1" hangingPunct="1"/>
            <a:r>
              <a:rPr lang="en-US">
                <a:solidFill>
                  <a:schemeClr val="bg1"/>
                </a:solidFill>
              </a:rPr>
              <a:t>SCAN </a:t>
            </a:r>
            <a:r>
              <a:rPr lang="pl-PL">
                <a:solidFill>
                  <a:schemeClr val="bg1"/>
                </a:solidFill>
              </a:rPr>
              <a:t>2008</a:t>
            </a:r>
          </a:p>
        </p:txBody>
      </p:sp>
    </p:spTree>
    <p:extLst>
      <p:ext uri="{BB962C8B-B14F-4D97-AF65-F5344CB8AC3E}">
        <p14:creationId xmlns:p14="http://schemas.microsoft.com/office/powerpoint/2010/main" val="1601546986"/>
      </p:ext>
    </p:extLst>
  </p:cSld>
  <p:clrMapOvr>
    <a:masterClrMapping/>
  </p:clrMapOvr>
  <p:transition spd="slow">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8229600" cy="939800"/>
          </a:xfrm>
        </p:spPr>
        <p:txBody>
          <a:bodyPr/>
          <a:lstStyle/>
          <a:p>
            <a:pPr eaLnBrk="1" hangingPunct="1"/>
            <a:r>
              <a:rPr lang="en-US" smtClean="0"/>
              <a:t>Plan:</a:t>
            </a:r>
          </a:p>
        </p:txBody>
      </p:sp>
      <p:sp>
        <p:nvSpPr>
          <p:cNvPr id="5123" name="Rectangle 3"/>
          <p:cNvSpPr>
            <a:spLocks noGrp="1" noChangeArrowheads="1"/>
          </p:cNvSpPr>
          <p:nvPr>
            <p:ph idx="1"/>
          </p:nvPr>
        </p:nvSpPr>
        <p:spPr>
          <a:xfrm>
            <a:off x="642938" y="1357313"/>
            <a:ext cx="6450012" cy="1423987"/>
          </a:xfrm>
        </p:spPr>
        <p:txBody>
          <a:bodyPr/>
          <a:lstStyle/>
          <a:p>
            <a:pPr eaLnBrk="1" hangingPunct="1"/>
            <a:r>
              <a:rPr lang="en-US" dirty="0" smtClean="0"/>
              <a:t>How can we understand neurodegenerative disease, such as autism, ADHD or epilepsy?</a:t>
            </a:r>
          </a:p>
          <a:p>
            <a:pPr eaLnBrk="1" hangingPunct="1"/>
            <a:r>
              <a:rPr lang="en-US" dirty="0" smtClean="0"/>
              <a:t>Who is in the best position to do it</a:t>
            </a:r>
            <a:r>
              <a:rPr lang="pl-PL" dirty="0" smtClean="0"/>
              <a:t>? </a:t>
            </a:r>
          </a:p>
        </p:txBody>
      </p:sp>
      <p:sp>
        <p:nvSpPr>
          <p:cNvPr id="487430" name="Rectangle 6"/>
          <p:cNvSpPr>
            <a:spLocks noChangeArrowheads="1"/>
          </p:cNvSpPr>
          <p:nvPr/>
        </p:nvSpPr>
        <p:spPr bwMode="auto">
          <a:xfrm>
            <a:off x="642938" y="2349500"/>
            <a:ext cx="8072437" cy="4103688"/>
          </a:xfrm>
          <a:prstGeom prst="rect">
            <a:avLst/>
          </a:prstGeom>
          <a:noFill/>
          <a:ln w="9525">
            <a:noFill/>
            <a:miter lim="800000"/>
            <a:headEnd/>
            <a:tailEnd/>
          </a:ln>
          <a:effectLst/>
        </p:spPr>
        <p:txBody>
          <a:bodyPr lIns="92075" tIns="46038" rIns="92075" bIns="46038"/>
          <a:lstStyle/>
          <a:p>
            <a:pPr indent="384175" algn="l">
              <a:spcBef>
                <a:spcPct val="20000"/>
              </a:spcBef>
              <a:buClr>
                <a:schemeClr val="bg1"/>
              </a:buClr>
              <a:buSzPct val="100000"/>
              <a:buFontTx/>
              <a:buChar char="•"/>
              <a:defRPr/>
            </a:pPr>
            <a:endParaRPr lang="en-US" sz="2400" dirty="0" smtClean="0">
              <a:solidFill>
                <a:schemeClr val="bg1"/>
              </a:solidFill>
              <a:latin typeface="+mn-lt"/>
            </a:endParaRPr>
          </a:p>
          <a:p>
            <a:pPr indent="384175" algn="l">
              <a:spcBef>
                <a:spcPct val="20000"/>
              </a:spcBef>
              <a:buClr>
                <a:schemeClr val="bg1"/>
              </a:buClr>
              <a:buSzPct val="100000"/>
              <a:buFontTx/>
              <a:buChar char="•"/>
              <a:defRPr/>
            </a:pPr>
            <a:r>
              <a:rPr lang="en-US" sz="2400" dirty="0" smtClean="0">
                <a:solidFill>
                  <a:schemeClr val="bg1"/>
                </a:solidFill>
                <a:latin typeface="+mn-lt"/>
              </a:rPr>
              <a:t>Observations: what do we know?</a:t>
            </a:r>
          </a:p>
          <a:p>
            <a:pPr indent="384175" algn="l">
              <a:spcBef>
                <a:spcPct val="20000"/>
              </a:spcBef>
              <a:buClr>
                <a:schemeClr val="bg1"/>
              </a:buClr>
              <a:buSzPct val="100000"/>
              <a:buFontTx/>
              <a:buChar char="•"/>
              <a:defRPr/>
            </a:pPr>
            <a:r>
              <a:rPr lang="en-US" sz="2400" dirty="0" smtClean="0">
                <a:solidFill>
                  <a:schemeClr val="bg1"/>
                </a:solidFill>
                <a:latin typeface="+mn-lt"/>
              </a:rPr>
              <a:t>Theories: do we understand it?  </a:t>
            </a:r>
          </a:p>
          <a:p>
            <a:pPr indent="384175" algn="l">
              <a:spcBef>
                <a:spcPct val="20000"/>
              </a:spcBef>
              <a:buClr>
                <a:schemeClr val="bg1"/>
              </a:buClr>
              <a:buSzPct val="100000"/>
              <a:buFontTx/>
              <a:buChar char="•"/>
              <a:defRPr/>
            </a:pPr>
            <a:r>
              <a:rPr lang="en-US" sz="2400" dirty="0" smtClean="0">
                <a:solidFill>
                  <a:schemeClr val="bg1"/>
                </a:solidFill>
                <a:latin typeface="+mn-lt"/>
              </a:rPr>
              <a:t>Computational experiments.</a:t>
            </a:r>
          </a:p>
          <a:p>
            <a:pPr indent="384175" algn="l">
              <a:spcBef>
                <a:spcPct val="20000"/>
              </a:spcBef>
              <a:buClr>
                <a:schemeClr val="bg1"/>
              </a:buClr>
              <a:buSzPct val="100000"/>
              <a:buFontTx/>
              <a:buChar char="•"/>
              <a:defRPr/>
            </a:pPr>
            <a:r>
              <a:rPr lang="en-US" sz="2400" dirty="0" smtClean="0">
                <a:solidFill>
                  <a:schemeClr val="bg1"/>
                </a:solidFill>
                <a:latin typeface="+mn-lt"/>
              </a:rPr>
              <a:t>Mistaking symptoms for causes.</a:t>
            </a:r>
          </a:p>
          <a:p>
            <a:pPr indent="384175" algn="l">
              <a:spcBef>
                <a:spcPct val="20000"/>
              </a:spcBef>
              <a:buClr>
                <a:schemeClr val="bg1"/>
              </a:buClr>
              <a:buSzPct val="100000"/>
              <a:buFontTx/>
              <a:buChar char="•"/>
              <a:defRPr/>
            </a:pPr>
            <a:r>
              <a:rPr lang="en-US" sz="2400" dirty="0" smtClean="0">
                <a:solidFill>
                  <a:schemeClr val="bg1"/>
                </a:solidFill>
                <a:latin typeface="+mn-lt"/>
              </a:rPr>
              <a:t>Experimental evidence.</a:t>
            </a:r>
          </a:p>
          <a:p>
            <a:pPr indent="384175" algn="l">
              <a:spcBef>
                <a:spcPct val="20000"/>
              </a:spcBef>
              <a:buClr>
                <a:schemeClr val="bg1"/>
              </a:buClr>
              <a:buSzPct val="100000"/>
              <a:buFontTx/>
              <a:buChar char="•"/>
              <a:defRPr/>
            </a:pPr>
            <a:r>
              <a:rPr lang="en-US" sz="2400" dirty="0" smtClean="0">
                <a:solidFill>
                  <a:schemeClr val="bg1"/>
                </a:solidFill>
                <a:latin typeface="+mn-lt"/>
              </a:rPr>
              <a:t>Informed guesses, aka speculations</a:t>
            </a:r>
            <a:br>
              <a:rPr lang="en-US" sz="2400" dirty="0" smtClean="0">
                <a:solidFill>
                  <a:schemeClr val="bg1"/>
                </a:solidFill>
                <a:latin typeface="+mn-lt"/>
              </a:rPr>
            </a:br>
            <a:endParaRPr lang="en-US" sz="2400" dirty="0" smtClean="0">
              <a:solidFill>
                <a:schemeClr val="bg1"/>
              </a:solidFill>
              <a:latin typeface="+mn-lt"/>
            </a:endParaRPr>
          </a:p>
          <a:p>
            <a:pPr algn="l">
              <a:spcBef>
                <a:spcPct val="20000"/>
              </a:spcBef>
              <a:buClr>
                <a:schemeClr val="bg1"/>
              </a:buClr>
              <a:buSzPct val="100000"/>
              <a:defRPr/>
            </a:pPr>
            <a:r>
              <a:rPr lang="en-US" sz="2400" dirty="0" smtClean="0">
                <a:solidFill>
                  <a:schemeClr val="bg1"/>
                </a:solidFill>
                <a:latin typeface="+mn-lt"/>
              </a:rPr>
              <a:t>April is celebrated as the autism awareness month since 1970.</a:t>
            </a:r>
            <a:endParaRPr lang="en-US" sz="2400" dirty="0">
              <a:solidFill>
                <a:schemeClr val="bg1"/>
              </a:solidFill>
              <a:latin typeface="+mn-lt"/>
            </a:endParaRPr>
          </a:p>
        </p:txBody>
      </p:sp>
      <p:pic>
        <p:nvPicPr>
          <p:cNvPr id="5125" name="Picture 5" descr="C:\Documents and Settings\HP_Owner\My Documents\My Pictures\baby auti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8200" y="188913"/>
            <a:ext cx="19558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352" y="3645024"/>
            <a:ext cx="1143000" cy="1809750"/>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274638"/>
            <a:ext cx="8229600" cy="939800"/>
          </a:xfrm>
        </p:spPr>
        <p:txBody>
          <a:bodyPr/>
          <a:lstStyle/>
          <a:p>
            <a:pPr eaLnBrk="1" hangingPunct="1"/>
            <a:r>
              <a:rPr lang="en-US" dirty="0" smtClean="0">
                <a:effectLst>
                  <a:outerShdw blurRad="38100" dist="38100" dir="2700000" algn="tl">
                    <a:srgbClr val="000000">
                      <a:alpha val="43137"/>
                    </a:srgbClr>
                  </a:outerShdw>
                </a:effectLst>
              </a:rPr>
              <a:t>Executive dysfunction</a:t>
            </a:r>
            <a:endParaRPr lang="pl-PL" dirty="0" smtClean="0">
              <a:effectLst>
                <a:outerShdw blurRad="38100" dist="38100" dir="2700000" algn="tl">
                  <a:srgbClr val="000000">
                    <a:alpha val="43137"/>
                  </a:srgbClr>
                </a:outerShdw>
              </a:effectLst>
            </a:endParaRPr>
          </a:p>
        </p:txBody>
      </p:sp>
      <p:sp>
        <p:nvSpPr>
          <p:cNvPr id="10243" name="Rectangle 3"/>
          <p:cNvSpPr>
            <a:spLocks noGrp="1" noChangeArrowheads="1"/>
          </p:cNvSpPr>
          <p:nvPr>
            <p:ph idx="1"/>
          </p:nvPr>
        </p:nvSpPr>
        <p:spPr>
          <a:xfrm>
            <a:off x="457200" y="1357313"/>
            <a:ext cx="8229600" cy="5286375"/>
          </a:xfrm>
        </p:spPr>
        <p:txBody>
          <a:bodyPr rtlCol="0">
            <a:normAutofit/>
          </a:bodyPr>
          <a:lstStyle/>
          <a:p>
            <a:pPr eaLnBrk="1" fontAlgn="auto" hangingPunct="1">
              <a:spcBef>
                <a:spcPts val="0"/>
              </a:spcBef>
              <a:spcAft>
                <a:spcPts val="600"/>
              </a:spcAft>
              <a:defRPr/>
            </a:pPr>
            <a:r>
              <a:rPr lang="en-US" sz="2000" dirty="0" smtClean="0"/>
              <a:t>Hypothesis: autism results mainly from deficits in working memory, planning, inhibition, and other executive functions.</a:t>
            </a:r>
          </a:p>
          <a:p>
            <a:pPr eaLnBrk="1" fontAlgn="auto" hangingPunct="1">
              <a:spcBef>
                <a:spcPts val="0"/>
              </a:spcBef>
              <a:spcAft>
                <a:spcPts val="600"/>
              </a:spcAft>
              <a:defRPr/>
            </a:pPr>
            <a:r>
              <a:rPr lang="en-US" sz="2000" dirty="0" smtClean="0"/>
              <a:t>Executive processes do not reach typical adult levels, resulting in stereotyped behavior and narrow interests.</a:t>
            </a:r>
          </a:p>
          <a:p>
            <a:pPr eaLnBrk="1" fontAlgn="auto" hangingPunct="1">
              <a:spcBef>
                <a:spcPts val="0"/>
              </a:spcBef>
              <a:spcAft>
                <a:spcPts val="600"/>
              </a:spcAft>
              <a:defRPr/>
            </a:pPr>
            <a:r>
              <a:rPr lang="en-US" sz="2000" dirty="0" smtClean="0">
                <a:solidFill>
                  <a:srgbClr val="FFC000"/>
                </a:solidFill>
              </a:rPr>
              <a:t>But executive function deficits have not been found in young autistic children</a:t>
            </a:r>
            <a:r>
              <a:rPr lang="en-US" sz="2000" dirty="0" smtClean="0"/>
              <a:t>.</a:t>
            </a:r>
          </a:p>
          <a:p>
            <a:pPr eaLnBrk="1" fontAlgn="auto" hangingPunct="1">
              <a:spcBef>
                <a:spcPts val="0"/>
              </a:spcBef>
              <a:spcAft>
                <a:spcPts val="600"/>
              </a:spcAft>
              <a:defRPr/>
            </a:pPr>
            <a:r>
              <a:rPr lang="en-US" sz="2000" dirty="0" smtClean="0"/>
              <a:t>Weak central coherence theory hypothesizes that a limited ability to see the big picture underlies the central disturbance in autism. </a:t>
            </a:r>
          </a:p>
          <a:p>
            <a:pPr eaLnBrk="1" fontAlgn="auto" hangingPunct="1">
              <a:spcBef>
                <a:spcPts val="0"/>
              </a:spcBef>
              <a:spcAft>
                <a:spcPts val="600"/>
              </a:spcAft>
              <a:defRPr/>
            </a:pPr>
            <a:r>
              <a:rPr lang="en-US" sz="2000" dirty="0" smtClean="0"/>
              <a:t>This predicts special talents in performance of autistic people.</a:t>
            </a:r>
          </a:p>
          <a:p>
            <a:pPr eaLnBrk="1" fontAlgn="auto" hangingPunct="1">
              <a:spcBef>
                <a:spcPts val="0"/>
              </a:spcBef>
              <a:spcAft>
                <a:spcPts val="600"/>
              </a:spcAft>
              <a:defRPr/>
            </a:pPr>
            <a:r>
              <a:rPr lang="en-US" sz="2000" dirty="0" smtClean="0"/>
              <a:t>Enhanced perceptual functioning theory focuses more on the superiority of locally oriented and perceptual operations in autistic individuals. </a:t>
            </a:r>
          </a:p>
          <a:p>
            <a:pPr eaLnBrk="1" fontAlgn="auto" hangingPunct="1">
              <a:spcBef>
                <a:spcPts val="0"/>
              </a:spcBef>
              <a:spcAft>
                <a:spcPts val="600"/>
              </a:spcAft>
              <a:defRPr/>
            </a:pPr>
            <a:r>
              <a:rPr lang="en-US" sz="2000" dirty="0" smtClean="0"/>
              <a:t>These theories agree </a:t>
            </a:r>
            <a:r>
              <a:rPr lang="pl-PL" sz="2000" dirty="0" smtClean="0"/>
              <a:t>with </a:t>
            </a:r>
            <a:r>
              <a:rPr lang="en-US" sz="2000" dirty="0" smtClean="0"/>
              <a:t>the </a:t>
            </a:r>
            <a:r>
              <a:rPr lang="en-US" sz="2000" dirty="0" err="1" smtClean="0"/>
              <a:t>underconnectivity</a:t>
            </a:r>
            <a:r>
              <a:rPr lang="en-US" sz="2000" dirty="0" smtClean="0"/>
              <a:t> theory of autism.</a:t>
            </a:r>
          </a:p>
          <a:p>
            <a:pPr eaLnBrk="1" fontAlgn="auto" hangingPunct="1">
              <a:spcBef>
                <a:spcPts val="0"/>
              </a:spcBef>
              <a:spcAft>
                <a:spcPts val="600"/>
              </a:spcAft>
              <a:defRPr/>
            </a:pPr>
            <a:r>
              <a:rPr lang="en-US" sz="2000" dirty="0" smtClean="0">
                <a:solidFill>
                  <a:srgbClr val="FFC000"/>
                </a:solidFill>
              </a:rPr>
              <a:t>Social cognition theories poorly address autism's rigid and repetitive behaviors, while the nonsocial theories have difficulty explaining social impairment and communication difficulties. </a:t>
            </a:r>
            <a:endParaRPr lang="pl-PL" sz="2000" dirty="0" smtClean="0">
              <a:solidFill>
                <a:srgbClr val="FFC000"/>
              </a:solidFill>
            </a:endParaRPr>
          </a:p>
        </p:txBody>
      </p:sp>
      <p:pic>
        <p:nvPicPr>
          <p:cNvPr id="307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2438" y="0"/>
            <a:ext cx="118903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2463604"/>
      </p:ext>
    </p:extLst>
  </p:cSld>
  <p:clrMapOvr>
    <a:masterClrMapping/>
  </p:clrMapOvr>
  <p:transition spd="slow">
    <p:split orient="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74638"/>
            <a:ext cx="8229600" cy="939800"/>
          </a:xfrm>
        </p:spPr>
        <p:txBody>
          <a:bodyPr/>
          <a:lstStyle/>
          <a:p>
            <a:pPr eaLnBrk="1" hangingPunct="1"/>
            <a:r>
              <a:rPr lang="en-US" dirty="0" smtClean="0">
                <a:effectLst>
                  <a:outerShdw blurRad="38100" dist="38100" dir="2700000" algn="tl">
                    <a:srgbClr val="000000">
                      <a:alpha val="43137"/>
                    </a:srgbClr>
                  </a:outerShdw>
                </a:effectLst>
              </a:rPr>
              <a:t>Function connectivity theory</a:t>
            </a:r>
            <a:endParaRPr lang="pl-PL" dirty="0" smtClean="0">
              <a:effectLst>
                <a:outerShdw blurRad="38100" dist="38100" dir="2700000" algn="tl">
                  <a:srgbClr val="000000">
                    <a:alpha val="43137"/>
                  </a:srgbClr>
                </a:outerShdw>
              </a:effectLst>
            </a:endParaRPr>
          </a:p>
        </p:txBody>
      </p:sp>
      <p:sp>
        <p:nvSpPr>
          <p:cNvPr id="31747" name="Rectangle 3"/>
          <p:cNvSpPr>
            <a:spLocks noGrp="1" noChangeArrowheads="1"/>
          </p:cNvSpPr>
          <p:nvPr>
            <p:ph idx="1"/>
          </p:nvPr>
        </p:nvSpPr>
        <p:spPr>
          <a:xfrm>
            <a:off x="457200" y="1357313"/>
            <a:ext cx="8229600" cy="5357812"/>
          </a:xfrm>
        </p:spPr>
        <p:txBody>
          <a:bodyPr/>
          <a:lstStyle/>
          <a:p>
            <a:pPr marL="0" indent="0" eaLnBrk="1" hangingPunct="1">
              <a:buFont typeface="Arial" pitchFamily="34" charset="0"/>
              <a:buNone/>
            </a:pPr>
            <a:r>
              <a:rPr lang="en-US" sz="2000" smtClean="0"/>
              <a:t>Model developed over 20 years (Nancy J. Minshew): autism as widespread disorder of association cortex, development of connectivity, only secondarily as a behavioral disorder. Fine, but still quite general. </a:t>
            </a:r>
          </a:p>
          <a:p>
            <a:pPr marL="0" indent="0" algn="ctr" eaLnBrk="1" hangingPunct="1">
              <a:buFont typeface="Arial" pitchFamily="34" charset="0"/>
              <a:buNone/>
            </a:pPr>
            <a:r>
              <a:rPr lang="en-US" sz="2000" smtClean="0"/>
              <a:t>Abnormalities in genetic code for brain development</a:t>
            </a:r>
          </a:p>
          <a:p>
            <a:pPr marL="0" indent="0" algn="ctr" eaLnBrk="1" hangingPunct="1">
              <a:buFont typeface="Arial" pitchFamily="34" charset="0"/>
              <a:buNone/>
            </a:pPr>
            <a:r>
              <a:rPr lang="en-US" sz="1400" smtClean="0">
                <a:sym typeface="Symbol" pitchFamily="18" charset="2"/>
              </a:rPr>
              <a:t></a:t>
            </a:r>
            <a:endParaRPr lang="en-US" sz="1400" smtClean="0"/>
          </a:p>
          <a:p>
            <a:pPr marL="0" indent="0" algn="ctr" eaLnBrk="1" hangingPunct="1">
              <a:buFont typeface="Arial" pitchFamily="34" charset="0"/>
              <a:buNone/>
            </a:pPr>
            <a:r>
              <a:rPr lang="en-US" sz="2000" smtClean="0"/>
              <a:t>Abnormal mechanisms of brain development</a:t>
            </a:r>
          </a:p>
          <a:p>
            <a:pPr marL="0" indent="0" algn="ctr" eaLnBrk="1" hangingPunct="1">
              <a:buFont typeface="Arial" pitchFamily="34" charset="0"/>
              <a:buNone/>
            </a:pPr>
            <a:r>
              <a:rPr lang="en-US" sz="1400" smtClean="0">
                <a:sym typeface="Symbol" pitchFamily="18" charset="2"/>
              </a:rPr>
              <a:t></a:t>
            </a:r>
            <a:endParaRPr lang="en-US" sz="2000" smtClean="0"/>
          </a:p>
          <a:p>
            <a:pPr marL="0" indent="0" algn="ctr" eaLnBrk="1" hangingPunct="1">
              <a:buFont typeface="Arial" pitchFamily="34" charset="0"/>
              <a:buNone/>
            </a:pPr>
            <a:r>
              <a:rPr lang="en-US" sz="2000" smtClean="0"/>
              <a:t>Structural and functional abnormalities of brain</a:t>
            </a:r>
          </a:p>
          <a:p>
            <a:pPr marL="0" indent="0" algn="ctr" eaLnBrk="1" hangingPunct="1">
              <a:buFont typeface="Arial" pitchFamily="34" charset="0"/>
              <a:buNone/>
            </a:pPr>
            <a:r>
              <a:rPr lang="en-US" sz="1400" smtClean="0">
                <a:sym typeface="Symbol" pitchFamily="18" charset="2"/>
              </a:rPr>
              <a:t></a:t>
            </a:r>
            <a:endParaRPr lang="en-US" sz="1400" smtClean="0"/>
          </a:p>
          <a:p>
            <a:pPr marL="0" indent="0" algn="ctr" eaLnBrk="1" hangingPunct="1">
              <a:buFont typeface="Arial" pitchFamily="34" charset="0"/>
              <a:buNone/>
            </a:pPr>
            <a:r>
              <a:rPr lang="en-US" sz="2000" smtClean="0"/>
              <a:t>Cognitive and neurologic abnormalities</a:t>
            </a:r>
          </a:p>
          <a:p>
            <a:pPr marL="0" indent="0" algn="ctr" eaLnBrk="1" hangingPunct="1">
              <a:buFont typeface="Arial" pitchFamily="34" charset="0"/>
              <a:buNone/>
            </a:pPr>
            <a:r>
              <a:rPr lang="en-US" sz="1600" smtClean="0">
                <a:sym typeface="Symbol" pitchFamily="18" charset="2"/>
              </a:rPr>
              <a:t></a:t>
            </a:r>
            <a:endParaRPr lang="en-US" sz="1600" smtClean="0"/>
          </a:p>
          <a:p>
            <a:pPr marL="0" indent="0" algn="ctr" eaLnBrk="1" hangingPunct="1">
              <a:buFont typeface="Arial" pitchFamily="34" charset="0"/>
              <a:buNone/>
            </a:pPr>
            <a:r>
              <a:rPr lang="en-US" sz="2000" smtClean="0"/>
              <a:t>Behavioral syndrome</a:t>
            </a:r>
          </a:p>
          <a:p>
            <a:pPr marL="0" indent="0" eaLnBrk="1" hangingPunct="1">
              <a:buFont typeface="Arial" pitchFamily="34" charset="0"/>
              <a:buNone/>
            </a:pPr>
            <a:r>
              <a:rPr lang="en-US" sz="2000" smtClean="0"/>
              <a:t/>
            </a:r>
            <a:br>
              <a:rPr lang="en-US" sz="2000" smtClean="0"/>
            </a:br>
            <a:r>
              <a:rPr lang="en-US" sz="2000" smtClean="0"/>
              <a:t>Goal:  understand the pathophysiology from gene to behavior, eventually the influence of etiologies on this sequence, ultimately support the development of interventions at multiple levels of the pathophysiologic sequence. </a:t>
            </a:r>
          </a:p>
        </p:txBody>
      </p:sp>
      <p:pic>
        <p:nvPicPr>
          <p:cNvPr id="31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2438" y="3071813"/>
            <a:ext cx="86677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3353093"/>
      </p:ext>
    </p:extLst>
  </p:cSld>
  <p:clrMapOvr>
    <a:masterClrMapping/>
  </p:clrMapOvr>
  <p:transition spd="slow">
    <p:split orient="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4638"/>
            <a:ext cx="8229600" cy="939800"/>
          </a:xfrm>
        </p:spPr>
        <p:txBody>
          <a:bodyPr/>
          <a:lstStyle/>
          <a:p>
            <a:pPr eaLnBrk="1" hangingPunct="1"/>
            <a:r>
              <a:rPr lang="en-US" sz="3600" dirty="0" err="1" smtClean="0">
                <a:effectLst>
                  <a:outerShdw blurRad="38100" dist="38100" dir="2700000" algn="tl">
                    <a:srgbClr val="000000">
                      <a:alpha val="43137"/>
                    </a:srgbClr>
                  </a:outerShdw>
                </a:effectLst>
              </a:rPr>
              <a:t>Temporo</a:t>
            </a:r>
            <a:r>
              <a:rPr lang="en-US" sz="3600" dirty="0" smtClean="0">
                <a:effectLst>
                  <a:outerShdw blurRad="38100" dist="38100" dir="2700000" algn="tl">
                    <a:srgbClr val="000000">
                      <a:alpha val="43137"/>
                    </a:srgbClr>
                  </a:outerShdw>
                </a:effectLst>
              </a:rPr>
              <a:t>-spatial processing disorders</a:t>
            </a:r>
          </a:p>
        </p:txBody>
      </p:sp>
      <p:sp>
        <p:nvSpPr>
          <p:cNvPr id="14339" name="TextBox 1"/>
          <p:cNvSpPr txBox="1">
            <a:spLocks noChangeArrowheads="1"/>
          </p:cNvSpPr>
          <p:nvPr/>
        </p:nvSpPr>
        <p:spPr bwMode="auto">
          <a:xfrm>
            <a:off x="539552" y="5949950"/>
            <a:ext cx="849649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    Times New Roman CE"/>
              </a:defRPr>
            </a:lvl1pPr>
            <a:lvl2pPr marL="742950" indent="-285750" eaLnBrk="0" hangingPunct="0">
              <a:defRPr sz="2000">
                <a:solidFill>
                  <a:schemeClr val="tx1"/>
                </a:solidFill>
                <a:latin typeface="    Times New Roman CE"/>
              </a:defRPr>
            </a:lvl2pPr>
            <a:lvl3pPr marL="1143000" indent="-228600" eaLnBrk="0" hangingPunct="0">
              <a:defRPr sz="2000">
                <a:solidFill>
                  <a:schemeClr val="tx1"/>
                </a:solidFill>
                <a:latin typeface="    Times New Roman CE"/>
              </a:defRPr>
            </a:lvl3pPr>
            <a:lvl4pPr marL="1600200" indent="-228600" eaLnBrk="0" hangingPunct="0">
              <a:defRPr sz="2000">
                <a:solidFill>
                  <a:schemeClr val="tx1"/>
                </a:solidFill>
                <a:latin typeface="    Times New Roman CE"/>
              </a:defRPr>
            </a:lvl4pPr>
            <a:lvl5pPr marL="2057400" indent="-228600" eaLnBrk="0" hangingPunct="0">
              <a:defRPr sz="2000">
                <a:solidFill>
                  <a:schemeClr val="tx1"/>
                </a:solidFill>
                <a:latin typeface="    Times New Roman CE"/>
              </a:defRPr>
            </a:lvl5pPr>
            <a:lvl6pPr marL="2514600" indent="-228600" algn="just" eaLnBrk="0" fontAlgn="base" hangingPunct="0">
              <a:spcBef>
                <a:spcPct val="0"/>
              </a:spcBef>
              <a:spcAft>
                <a:spcPct val="0"/>
              </a:spcAft>
              <a:buClr>
                <a:schemeClr val="tx2"/>
              </a:buClr>
              <a:buSzPct val="115000"/>
              <a:defRPr sz="2000">
                <a:solidFill>
                  <a:schemeClr val="tx1"/>
                </a:solidFill>
                <a:latin typeface="    Times New Roman CE"/>
              </a:defRPr>
            </a:lvl6pPr>
            <a:lvl7pPr marL="2971800" indent="-228600" algn="just" eaLnBrk="0" fontAlgn="base" hangingPunct="0">
              <a:spcBef>
                <a:spcPct val="0"/>
              </a:spcBef>
              <a:spcAft>
                <a:spcPct val="0"/>
              </a:spcAft>
              <a:buClr>
                <a:schemeClr val="tx2"/>
              </a:buClr>
              <a:buSzPct val="115000"/>
              <a:defRPr sz="2000">
                <a:solidFill>
                  <a:schemeClr val="tx1"/>
                </a:solidFill>
                <a:latin typeface="    Times New Roman CE"/>
              </a:defRPr>
            </a:lvl7pPr>
            <a:lvl8pPr marL="3429000" indent="-228600" algn="just" eaLnBrk="0" fontAlgn="base" hangingPunct="0">
              <a:spcBef>
                <a:spcPct val="0"/>
              </a:spcBef>
              <a:spcAft>
                <a:spcPct val="0"/>
              </a:spcAft>
              <a:buClr>
                <a:schemeClr val="tx2"/>
              </a:buClr>
              <a:buSzPct val="115000"/>
              <a:defRPr sz="2000">
                <a:solidFill>
                  <a:schemeClr val="tx1"/>
                </a:solidFill>
                <a:latin typeface="    Times New Roman CE"/>
              </a:defRPr>
            </a:lvl8pPr>
            <a:lvl9pPr marL="3886200" indent="-228600" algn="just" eaLnBrk="0" fontAlgn="base" hangingPunct="0">
              <a:spcBef>
                <a:spcPct val="0"/>
              </a:spcBef>
              <a:spcAft>
                <a:spcPct val="0"/>
              </a:spcAft>
              <a:buClr>
                <a:schemeClr val="tx2"/>
              </a:buClr>
              <a:buSzPct val="115000"/>
              <a:defRPr sz="2000">
                <a:solidFill>
                  <a:schemeClr val="tx1"/>
                </a:solidFill>
                <a:latin typeface="    Times New Roman CE"/>
              </a:defRPr>
            </a:lvl9pPr>
          </a:lstStyle>
          <a:p>
            <a:pPr algn="l" eaLnBrk="1" hangingPunct="1"/>
            <a:r>
              <a:rPr lang="en-US" dirty="0" smtClean="0">
                <a:solidFill>
                  <a:schemeClr val="bg1"/>
                </a:solidFill>
                <a:latin typeface="+mn-lt"/>
              </a:rPr>
              <a:t>B. Gepner, F. </a:t>
            </a:r>
            <a:r>
              <a:rPr lang="en-US" dirty="0" err="1" smtClean="0">
                <a:solidFill>
                  <a:schemeClr val="bg1"/>
                </a:solidFill>
                <a:latin typeface="+mn-lt"/>
              </a:rPr>
              <a:t>Feron</a:t>
            </a:r>
            <a:r>
              <a:rPr lang="en-US" dirty="0" smtClean="0">
                <a:solidFill>
                  <a:schemeClr val="bg1"/>
                </a:solidFill>
                <a:latin typeface="+mn-lt"/>
              </a:rPr>
              <a:t>, Autism: A world changing too fast for a </a:t>
            </a:r>
            <a:r>
              <a:rPr lang="en-US" dirty="0" err="1" smtClean="0">
                <a:solidFill>
                  <a:schemeClr val="bg1"/>
                </a:solidFill>
                <a:latin typeface="+mn-lt"/>
              </a:rPr>
              <a:t>mis</a:t>
            </a:r>
            <a:r>
              <a:rPr lang="en-US" dirty="0" smtClean="0">
                <a:solidFill>
                  <a:schemeClr val="bg1"/>
                </a:solidFill>
                <a:latin typeface="+mn-lt"/>
              </a:rPr>
              <a:t>-wired brain? Neuroscience and </a:t>
            </a:r>
            <a:r>
              <a:rPr lang="en-US" dirty="0" err="1" smtClean="0">
                <a:solidFill>
                  <a:schemeClr val="bg1"/>
                </a:solidFill>
                <a:latin typeface="+mn-lt"/>
              </a:rPr>
              <a:t>Biobehavioral</a:t>
            </a:r>
            <a:r>
              <a:rPr lang="en-US" dirty="0" smtClean="0">
                <a:solidFill>
                  <a:schemeClr val="bg1"/>
                </a:solidFill>
                <a:latin typeface="+mn-lt"/>
              </a:rPr>
              <a:t> Reviews (2009). </a:t>
            </a:r>
            <a:endParaRPr lang="en-US" dirty="0">
              <a:solidFill>
                <a:schemeClr val="bg1"/>
              </a:solidFill>
              <a:latin typeface="+mn-lt"/>
            </a:endParaRPr>
          </a:p>
        </p:txBody>
      </p:sp>
      <p:pic>
        <p:nvPicPr>
          <p:cNvPr id="101379" name="Picture 3"/>
          <p:cNvPicPr>
            <a:picLocks noChangeAspect="1" noChangeArrowheads="1"/>
          </p:cNvPicPr>
          <p:nvPr/>
        </p:nvPicPr>
        <p:blipFill>
          <a:blip r:embed="rId3"/>
          <a:srcRect/>
          <a:stretch>
            <a:fillRect/>
          </a:stretch>
        </p:blipFill>
        <p:spPr bwMode="auto">
          <a:xfrm>
            <a:off x="1258888" y="1101725"/>
            <a:ext cx="6657975" cy="4848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8229600" cy="939800"/>
          </a:xfrm>
        </p:spPr>
        <p:txBody>
          <a:bodyPr/>
          <a:lstStyle/>
          <a:p>
            <a:pPr eaLnBrk="1" hangingPunct="1"/>
            <a:r>
              <a:rPr lang="en-US" dirty="0" smtClean="0">
                <a:effectLst>
                  <a:outerShdw blurRad="38100" dist="38100" dir="2700000" algn="tl">
                    <a:srgbClr val="000000">
                      <a:alpha val="43137"/>
                    </a:srgbClr>
                  </a:outerShdw>
                </a:effectLst>
              </a:rPr>
              <a:t>From Genes to Neurons</a:t>
            </a:r>
          </a:p>
        </p:txBody>
      </p:sp>
      <p:sp>
        <p:nvSpPr>
          <p:cNvPr id="12291" name="TextBox 1"/>
          <p:cNvSpPr txBox="1">
            <a:spLocks noChangeArrowheads="1"/>
          </p:cNvSpPr>
          <p:nvPr/>
        </p:nvSpPr>
        <p:spPr bwMode="auto">
          <a:xfrm>
            <a:off x="325438" y="5661025"/>
            <a:ext cx="87106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    Times New Roman CE"/>
              </a:defRPr>
            </a:lvl1pPr>
            <a:lvl2pPr marL="742950" indent="-285750" eaLnBrk="0" hangingPunct="0">
              <a:defRPr sz="2000">
                <a:solidFill>
                  <a:schemeClr val="tx1"/>
                </a:solidFill>
                <a:latin typeface="    Times New Roman CE"/>
              </a:defRPr>
            </a:lvl2pPr>
            <a:lvl3pPr marL="1143000" indent="-228600" eaLnBrk="0" hangingPunct="0">
              <a:defRPr sz="2000">
                <a:solidFill>
                  <a:schemeClr val="tx1"/>
                </a:solidFill>
                <a:latin typeface="    Times New Roman CE"/>
              </a:defRPr>
            </a:lvl3pPr>
            <a:lvl4pPr marL="1600200" indent="-228600" eaLnBrk="0" hangingPunct="0">
              <a:defRPr sz="2000">
                <a:solidFill>
                  <a:schemeClr val="tx1"/>
                </a:solidFill>
                <a:latin typeface="    Times New Roman CE"/>
              </a:defRPr>
            </a:lvl4pPr>
            <a:lvl5pPr marL="2057400" indent="-228600" eaLnBrk="0" hangingPunct="0">
              <a:defRPr sz="2000">
                <a:solidFill>
                  <a:schemeClr val="tx1"/>
                </a:solidFill>
                <a:latin typeface="    Times New Roman CE"/>
              </a:defRPr>
            </a:lvl5pPr>
            <a:lvl6pPr marL="2514600" indent="-228600" algn="just" eaLnBrk="0" fontAlgn="base" hangingPunct="0">
              <a:spcBef>
                <a:spcPct val="0"/>
              </a:spcBef>
              <a:spcAft>
                <a:spcPct val="0"/>
              </a:spcAft>
              <a:buClr>
                <a:schemeClr val="tx2"/>
              </a:buClr>
              <a:buSzPct val="115000"/>
              <a:defRPr sz="2000">
                <a:solidFill>
                  <a:schemeClr val="tx1"/>
                </a:solidFill>
                <a:latin typeface="    Times New Roman CE"/>
              </a:defRPr>
            </a:lvl6pPr>
            <a:lvl7pPr marL="2971800" indent="-228600" algn="just" eaLnBrk="0" fontAlgn="base" hangingPunct="0">
              <a:spcBef>
                <a:spcPct val="0"/>
              </a:spcBef>
              <a:spcAft>
                <a:spcPct val="0"/>
              </a:spcAft>
              <a:buClr>
                <a:schemeClr val="tx2"/>
              </a:buClr>
              <a:buSzPct val="115000"/>
              <a:defRPr sz="2000">
                <a:solidFill>
                  <a:schemeClr val="tx1"/>
                </a:solidFill>
                <a:latin typeface="    Times New Roman CE"/>
              </a:defRPr>
            </a:lvl7pPr>
            <a:lvl8pPr marL="3429000" indent="-228600" algn="just" eaLnBrk="0" fontAlgn="base" hangingPunct="0">
              <a:spcBef>
                <a:spcPct val="0"/>
              </a:spcBef>
              <a:spcAft>
                <a:spcPct val="0"/>
              </a:spcAft>
              <a:buClr>
                <a:schemeClr val="tx2"/>
              </a:buClr>
              <a:buSzPct val="115000"/>
              <a:defRPr sz="2000">
                <a:solidFill>
                  <a:schemeClr val="tx1"/>
                </a:solidFill>
                <a:latin typeface="    Times New Roman CE"/>
              </a:defRPr>
            </a:lvl8pPr>
            <a:lvl9pPr marL="3886200" indent="-228600" algn="just" eaLnBrk="0" fontAlgn="base" hangingPunct="0">
              <a:spcBef>
                <a:spcPct val="0"/>
              </a:spcBef>
              <a:spcAft>
                <a:spcPct val="0"/>
              </a:spcAft>
              <a:buClr>
                <a:schemeClr val="tx2"/>
              </a:buClr>
              <a:buSzPct val="115000"/>
              <a:defRPr sz="2000">
                <a:solidFill>
                  <a:schemeClr val="tx1"/>
                </a:solidFill>
                <a:latin typeface="    Times New Roman CE"/>
              </a:defRPr>
            </a:lvl9pPr>
          </a:lstStyle>
          <a:p>
            <a:pPr algn="ctr" eaLnBrk="1" hangingPunct="1"/>
            <a:r>
              <a:rPr lang="en-US" dirty="0">
                <a:solidFill>
                  <a:schemeClr val="bg1"/>
                </a:solidFill>
              </a:rPr>
              <a:t>Genes =&gt; Proteins =&gt; </a:t>
            </a:r>
            <a:r>
              <a:rPr lang="en-US" dirty="0" smtClean="0">
                <a:solidFill>
                  <a:schemeClr val="bg1"/>
                </a:solidFill>
              </a:rPr>
              <a:t>receptors, ion </a:t>
            </a:r>
            <a:r>
              <a:rPr lang="en-US" dirty="0">
                <a:solidFill>
                  <a:schemeClr val="bg1"/>
                </a:solidFill>
              </a:rPr>
              <a:t>channels, synapses </a:t>
            </a:r>
            <a:br>
              <a:rPr lang="en-US" dirty="0">
                <a:solidFill>
                  <a:schemeClr val="bg1"/>
                </a:solidFill>
              </a:rPr>
            </a:br>
            <a:r>
              <a:rPr lang="en-US" dirty="0">
                <a:solidFill>
                  <a:schemeClr val="bg1"/>
                </a:solidFill>
              </a:rPr>
              <a:t>=&gt; </a:t>
            </a:r>
            <a:r>
              <a:rPr lang="en-US" dirty="0">
                <a:solidFill>
                  <a:srgbClr val="FFC000"/>
                </a:solidFill>
              </a:rPr>
              <a:t>neuron properties, </a:t>
            </a:r>
            <a:r>
              <a:rPr lang="en-US" dirty="0" smtClean="0">
                <a:solidFill>
                  <a:srgbClr val="FFC000"/>
                </a:solidFill>
              </a:rPr>
              <a:t>networks, neurodynamics </a:t>
            </a:r>
            <a:r>
              <a:rPr lang="en-US" dirty="0" smtClean="0">
                <a:solidFill>
                  <a:schemeClr val="bg1"/>
                </a:solidFill>
              </a:rPr>
              <a:t/>
            </a:r>
            <a:br>
              <a:rPr lang="en-US" dirty="0" smtClean="0">
                <a:solidFill>
                  <a:schemeClr val="bg1"/>
                </a:solidFill>
              </a:rPr>
            </a:br>
            <a:r>
              <a:rPr lang="en-US" dirty="0" smtClean="0">
                <a:solidFill>
                  <a:schemeClr val="bg1"/>
                </a:solidFill>
              </a:rPr>
              <a:t>=&gt; cognitive phenotypes, abnormal behavior, syndromes.</a:t>
            </a:r>
            <a:endParaRPr lang="pl-PL" dirty="0">
              <a:solidFill>
                <a:schemeClr val="bg1"/>
              </a:solidFill>
            </a:endParaRPr>
          </a:p>
        </p:txBody>
      </p:sp>
      <p:pic>
        <p:nvPicPr>
          <p:cNvPr id="1146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7973" y="1556792"/>
            <a:ext cx="2857500" cy="3800475"/>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146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132856"/>
            <a:ext cx="3362325" cy="2486025"/>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2355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1742330"/>
            <a:ext cx="2857500" cy="32670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7160712"/>
      </p:ext>
    </p:extLst>
  </p:cSld>
  <p:clrMapOvr>
    <a:masterClrMapping/>
  </p:clrMapOvr>
  <p:transition spd="slow">
    <p:split orient="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4638"/>
            <a:ext cx="8229600" cy="939800"/>
          </a:xfrm>
        </p:spPr>
        <p:txBody>
          <a:bodyPr/>
          <a:lstStyle/>
          <a:p>
            <a:pPr eaLnBrk="1" hangingPunct="1"/>
            <a:r>
              <a:rPr lang="en-US" dirty="0" smtClean="0">
                <a:effectLst>
                  <a:outerShdw blurRad="38100" dist="38100" dir="2700000" algn="tl">
                    <a:srgbClr val="000000">
                      <a:alpha val="43137"/>
                    </a:srgbClr>
                  </a:outerShdw>
                </a:effectLst>
              </a:rPr>
              <a:t>From Neurons to Behavior</a:t>
            </a:r>
          </a:p>
        </p:txBody>
      </p:sp>
      <p:sp>
        <p:nvSpPr>
          <p:cNvPr id="13315" name="TextBox 1"/>
          <p:cNvSpPr txBox="1">
            <a:spLocks noChangeArrowheads="1"/>
          </p:cNvSpPr>
          <p:nvPr/>
        </p:nvSpPr>
        <p:spPr bwMode="auto">
          <a:xfrm>
            <a:off x="325438" y="5661025"/>
            <a:ext cx="87106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    Times New Roman CE"/>
              </a:defRPr>
            </a:lvl1pPr>
            <a:lvl2pPr marL="742950" indent="-285750" eaLnBrk="0" hangingPunct="0">
              <a:defRPr sz="2000">
                <a:solidFill>
                  <a:schemeClr val="tx1"/>
                </a:solidFill>
                <a:latin typeface="    Times New Roman CE"/>
              </a:defRPr>
            </a:lvl2pPr>
            <a:lvl3pPr marL="1143000" indent="-228600" eaLnBrk="0" hangingPunct="0">
              <a:defRPr sz="2000">
                <a:solidFill>
                  <a:schemeClr val="tx1"/>
                </a:solidFill>
                <a:latin typeface="    Times New Roman CE"/>
              </a:defRPr>
            </a:lvl3pPr>
            <a:lvl4pPr marL="1600200" indent="-228600" eaLnBrk="0" hangingPunct="0">
              <a:defRPr sz="2000">
                <a:solidFill>
                  <a:schemeClr val="tx1"/>
                </a:solidFill>
                <a:latin typeface="    Times New Roman CE"/>
              </a:defRPr>
            </a:lvl4pPr>
            <a:lvl5pPr marL="2057400" indent="-228600" eaLnBrk="0" hangingPunct="0">
              <a:defRPr sz="2000">
                <a:solidFill>
                  <a:schemeClr val="tx1"/>
                </a:solidFill>
                <a:latin typeface="    Times New Roman CE"/>
              </a:defRPr>
            </a:lvl5pPr>
            <a:lvl6pPr marL="2514600" indent="-228600" algn="just" eaLnBrk="0" fontAlgn="base" hangingPunct="0">
              <a:spcBef>
                <a:spcPct val="0"/>
              </a:spcBef>
              <a:spcAft>
                <a:spcPct val="0"/>
              </a:spcAft>
              <a:buClr>
                <a:schemeClr val="tx2"/>
              </a:buClr>
              <a:buSzPct val="115000"/>
              <a:defRPr sz="2000">
                <a:solidFill>
                  <a:schemeClr val="tx1"/>
                </a:solidFill>
                <a:latin typeface="    Times New Roman CE"/>
              </a:defRPr>
            </a:lvl6pPr>
            <a:lvl7pPr marL="2971800" indent="-228600" algn="just" eaLnBrk="0" fontAlgn="base" hangingPunct="0">
              <a:spcBef>
                <a:spcPct val="0"/>
              </a:spcBef>
              <a:spcAft>
                <a:spcPct val="0"/>
              </a:spcAft>
              <a:buClr>
                <a:schemeClr val="tx2"/>
              </a:buClr>
              <a:buSzPct val="115000"/>
              <a:defRPr sz="2000">
                <a:solidFill>
                  <a:schemeClr val="tx1"/>
                </a:solidFill>
                <a:latin typeface="    Times New Roman CE"/>
              </a:defRPr>
            </a:lvl7pPr>
            <a:lvl8pPr marL="3429000" indent="-228600" algn="just" eaLnBrk="0" fontAlgn="base" hangingPunct="0">
              <a:spcBef>
                <a:spcPct val="0"/>
              </a:spcBef>
              <a:spcAft>
                <a:spcPct val="0"/>
              </a:spcAft>
              <a:buClr>
                <a:schemeClr val="tx2"/>
              </a:buClr>
              <a:buSzPct val="115000"/>
              <a:defRPr sz="2000">
                <a:solidFill>
                  <a:schemeClr val="tx1"/>
                </a:solidFill>
                <a:latin typeface="    Times New Roman CE"/>
              </a:defRPr>
            </a:lvl8pPr>
            <a:lvl9pPr marL="3886200" indent="-228600" algn="just" eaLnBrk="0" fontAlgn="base" hangingPunct="0">
              <a:spcBef>
                <a:spcPct val="0"/>
              </a:spcBef>
              <a:spcAft>
                <a:spcPct val="0"/>
              </a:spcAft>
              <a:buClr>
                <a:schemeClr val="tx2"/>
              </a:buClr>
              <a:buSzPct val="115000"/>
              <a:defRPr sz="2000">
                <a:solidFill>
                  <a:schemeClr val="tx1"/>
                </a:solidFill>
                <a:latin typeface="    Times New Roman CE"/>
              </a:defRPr>
            </a:lvl9pPr>
          </a:lstStyle>
          <a:p>
            <a:pPr algn="ctr" eaLnBrk="1" hangingPunct="1"/>
            <a:r>
              <a:rPr lang="en-US" dirty="0">
                <a:solidFill>
                  <a:schemeClr val="bg1"/>
                </a:solidFill>
              </a:rPr>
              <a:t>Genes =&gt; Proteins =&gt; receptors, ion channels, synapses </a:t>
            </a:r>
            <a:br>
              <a:rPr lang="en-US" dirty="0">
                <a:solidFill>
                  <a:schemeClr val="bg1"/>
                </a:solidFill>
              </a:rPr>
            </a:br>
            <a:r>
              <a:rPr lang="en-US" dirty="0">
                <a:solidFill>
                  <a:schemeClr val="bg1"/>
                </a:solidFill>
              </a:rPr>
              <a:t>=&gt; neuron properties, networks </a:t>
            </a:r>
          </a:p>
          <a:p>
            <a:pPr algn="ctr" eaLnBrk="1" hangingPunct="1"/>
            <a:r>
              <a:rPr lang="en-US" b="1" dirty="0">
                <a:solidFill>
                  <a:srgbClr val="FFC000"/>
                </a:solidFill>
              </a:rPr>
              <a:t>=&gt; neurodynamics</a:t>
            </a:r>
            <a:r>
              <a:rPr lang="en-US" dirty="0">
                <a:solidFill>
                  <a:schemeClr val="bg1"/>
                </a:solidFill>
              </a:rPr>
              <a:t> =&gt; cognitive phenotypes, abnormal behavior!</a:t>
            </a:r>
            <a:endParaRPr lang="pl-PL" dirty="0">
              <a:solidFill>
                <a:schemeClr val="bg1"/>
              </a:solidFill>
            </a:endParaRPr>
          </a:p>
        </p:txBody>
      </p:sp>
      <p:pic>
        <p:nvPicPr>
          <p:cNvPr id="11469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412776"/>
            <a:ext cx="2857500" cy="3419475"/>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1469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1052736"/>
            <a:ext cx="2857500" cy="2143125"/>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1469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3083973"/>
            <a:ext cx="2857500" cy="2600325"/>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1469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208" y="1772816"/>
            <a:ext cx="1143000" cy="2543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1470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8769" y="1772816"/>
            <a:ext cx="1447800" cy="2609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785036816"/>
      </p:ext>
    </p:extLst>
  </p:cSld>
  <p:clrMapOvr>
    <a:masterClrMapping/>
  </p:clrMapOvr>
  <p:transition spd="slow">
    <p:split orient="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39552" y="786392"/>
            <a:ext cx="4474840" cy="1083816"/>
          </a:xfrm>
        </p:spPr>
        <p:txBody>
          <a:bodyPr/>
          <a:lstStyle/>
          <a:p>
            <a:pPr algn="l" eaLnBrk="1" hangingPunct="1"/>
            <a:r>
              <a:rPr lang="en-US" sz="3600" dirty="0">
                <a:effectLst>
                  <a:outerShdw blurRad="38100" dist="38100" dir="2700000" algn="tl">
                    <a:srgbClr val="000000">
                      <a:alpha val="43137"/>
                    </a:srgbClr>
                  </a:outerShdw>
                </a:effectLst>
              </a:rPr>
              <a:t>Neuropsychiatric</a:t>
            </a:r>
            <a:r>
              <a:rPr lang="en-US" sz="3600" dirty="0" smtClean="0">
                <a:effectLst>
                  <a:outerShdw blurRad="38100" dist="38100" dir="2700000" algn="tl">
                    <a:srgbClr val="000000">
                      <a:alpha val="43137"/>
                    </a:srgbClr>
                  </a:outerShdw>
                </a:effectLst>
              </a:rPr>
              <a:t/>
            </a:r>
            <a:br>
              <a:rPr lang="en-US" sz="36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Phenomics Levels</a:t>
            </a:r>
            <a:endParaRPr lang="pl-PL" sz="3600" dirty="0" smtClean="0">
              <a:effectLst>
                <a:outerShdw blurRad="38100" dist="38100" dir="2700000" algn="tl">
                  <a:srgbClr val="000000">
                    <a:alpha val="43137"/>
                  </a:srgbClr>
                </a:outerShdw>
              </a:effectLst>
            </a:endParaRPr>
          </a:p>
        </p:txBody>
      </p:sp>
      <p:sp>
        <p:nvSpPr>
          <p:cNvPr id="10243" name="Rectangle 3"/>
          <p:cNvSpPr>
            <a:spLocks noGrp="1" noChangeArrowheads="1"/>
          </p:cNvSpPr>
          <p:nvPr>
            <p:ph idx="1"/>
          </p:nvPr>
        </p:nvSpPr>
        <p:spPr>
          <a:xfrm>
            <a:off x="467544" y="2060848"/>
            <a:ext cx="4546848" cy="3888432"/>
          </a:xfrm>
        </p:spPr>
        <p:txBody>
          <a:bodyPr rtlCol="0">
            <a:noAutofit/>
          </a:bodyPr>
          <a:lstStyle/>
          <a:p>
            <a:pPr marL="0" indent="0" eaLnBrk="1" fontAlgn="auto" hangingPunct="1">
              <a:lnSpc>
                <a:spcPct val="110000"/>
              </a:lnSpc>
              <a:spcBef>
                <a:spcPts val="0"/>
              </a:spcBef>
              <a:spcAft>
                <a:spcPts val="600"/>
              </a:spcAft>
              <a:buNone/>
              <a:defRPr/>
            </a:pPr>
            <a:r>
              <a:rPr lang="en-US" sz="2000" dirty="0" smtClean="0"/>
              <a:t>According to</a:t>
            </a:r>
            <a:br>
              <a:rPr lang="en-US" sz="2000" dirty="0" smtClean="0"/>
            </a:br>
            <a:r>
              <a:rPr lang="en-US" sz="2000" dirty="0" smtClean="0"/>
              <a:t>The </a:t>
            </a:r>
            <a:r>
              <a:rPr lang="en-US" sz="2000" dirty="0"/>
              <a:t>Consortium for Neuropsychiatric Phenomics (CNP)</a:t>
            </a:r>
            <a:br>
              <a:rPr lang="en-US" sz="2000" dirty="0"/>
            </a:br>
            <a:r>
              <a:rPr lang="en-US" sz="2000" dirty="0">
                <a:hlinkClick r:id="rId3"/>
              </a:rPr>
              <a:t>http://</a:t>
            </a:r>
            <a:r>
              <a:rPr lang="en-US" sz="2000" dirty="0" smtClean="0">
                <a:hlinkClick r:id="rId3"/>
              </a:rPr>
              <a:t>www.phenomics.ucla.edu</a:t>
            </a:r>
            <a:r>
              <a:rPr lang="en-US" sz="2000" dirty="0" smtClean="0"/>
              <a:t> </a:t>
            </a:r>
          </a:p>
          <a:p>
            <a:pPr marL="0" indent="0" eaLnBrk="1" fontAlgn="auto" hangingPunct="1">
              <a:lnSpc>
                <a:spcPct val="110000"/>
              </a:lnSpc>
              <a:spcBef>
                <a:spcPts val="0"/>
              </a:spcBef>
              <a:spcAft>
                <a:spcPts val="600"/>
              </a:spcAft>
              <a:buNone/>
              <a:defRPr/>
            </a:pPr>
            <a:endParaRPr lang="en-US" sz="2000" dirty="0"/>
          </a:p>
          <a:p>
            <a:pPr marL="0" indent="0" eaLnBrk="1" fontAlgn="auto" hangingPunct="1">
              <a:lnSpc>
                <a:spcPct val="110000"/>
              </a:lnSpc>
              <a:spcBef>
                <a:spcPts val="0"/>
              </a:spcBef>
              <a:spcAft>
                <a:spcPts val="600"/>
              </a:spcAft>
              <a:buNone/>
              <a:defRPr/>
            </a:pPr>
            <a:r>
              <a:rPr lang="en-US" sz="2000" dirty="0" smtClean="0"/>
              <a:t>From genes to molecules to neurons and their systems to tasks, cognitive subsystems and syndromes. </a:t>
            </a:r>
          </a:p>
          <a:p>
            <a:pPr marL="0" indent="0" eaLnBrk="1" fontAlgn="auto" hangingPunct="1">
              <a:lnSpc>
                <a:spcPct val="110000"/>
              </a:lnSpc>
              <a:spcBef>
                <a:spcPts val="0"/>
              </a:spcBef>
              <a:spcAft>
                <a:spcPts val="600"/>
              </a:spcAft>
              <a:buNone/>
              <a:defRPr/>
            </a:pPr>
            <a:r>
              <a:rPr lang="en-US" sz="2000" dirty="0" smtClean="0"/>
              <a:t>Neurons and networks are right in the middle of this hierarchy.</a:t>
            </a:r>
            <a:endParaRPr lang="en-US" sz="2000" dirty="0"/>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692696"/>
            <a:ext cx="38100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3064634"/>
      </p:ext>
    </p:extLst>
  </p:cSld>
  <p:clrMapOvr>
    <a:masterClrMapping/>
  </p:clrMapOvr>
  <p:transition spd="slow">
    <p:split orient="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1835696" y="260648"/>
            <a:ext cx="6089873" cy="769938"/>
          </a:xfrm>
        </p:spPr>
        <p:txBody>
          <a:bodyPr/>
          <a:lstStyle/>
          <a:p>
            <a:pPr eaLnBrk="1" hangingPunct="1">
              <a:defRPr/>
            </a:pPr>
            <a:r>
              <a:rPr lang="en-US" sz="3600" dirty="0" smtClean="0">
                <a:effectLst>
                  <a:outerShdw blurRad="38100" dist="38100" dir="2700000" algn="tl">
                    <a:srgbClr val="000000">
                      <a:alpha val="43137"/>
                    </a:srgbClr>
                  </a:outerShdw>
                </a:effectLst>
              </a:rPr>
              <a:t>Neurocognitive Phenomics</a:t>
            </a:r>
          </a:p>
        </p:txBody>
      </p:sp>
      <p:sp>
        <p:nvSpPr>
          <p:cNvPr id="16387" name="Rectangle 3"/>
          <p:cNvSpPr>
            <a:spLocks noGrp="1" noChangeArrowheads="1"/>
          </p:cNvSpPr>
          <p:nvPr>
            <p:ph type="body" idx="1"/>
          </p:nvPr>
        </p:nvSpPr>
        <p:spPr>
          <a:xfrm>
            <a:off x="381000" y="1351928"/>
            <a:ext cx="3974976" cy="5245424"/>
          </a:xfrm>
        </p:spPr>
        <p:txBody>
          <a:bodyPr/>
          <a:lstStyle/>
          <a:p>
            <a:pPr marL="0" indent="0">
              <a:buNone/>
            </a:pPr>
            <a:r>
              <a:rPr lang="en-US" sz="2000" dirty="0" smtClean="0"/>
              <a:t>Phenotypes may be described on many levels, here from top down: </a:t>
            </a:r>
            <a:br>
              <a:rPr lang="en-US" sz="2000" dirty="0" smtClean="0"/>
            </a:br>
            <a:r>
              <a:rPr lang="en-US" sz="2000" dirty="0" smtClean="0"/>
              <a:t>pedagogics, </a:t>
            </a:r>
            <a:br>
              <a:rPr lang="en-US" sz="2000" dirty="0" smtClean="0"/>
            </a:br>
            <a:r>
              <a:rPr lang="en-US" sz="2000" dirty="0" smtClean="0"/>
              <a:t>psychiatry, </a:t>
            </a:r>
            <a:br>
              <a:rPr lang="en-US" sz="2000" dirty="0" smtClean="0"/>
            </a:br>
            <a:r>
              <a:rPr lang="en-US" sz="2000" dirty="0" smtClean="0"/>
              <a:t>psychology,</a:t>
            </a:r>
          </a:p>
          <a:p>
            <a:pPr marL="0" indent="0">
              <a:buNone/>
            </a:pPr>
            <a:r>
              <a:rPr lang="en-US" sz="2000" dirty="0" smtClean="0"/>
              <a:t>neurophysiology, </a:t>
            </a:r>
            <a:br>
              <a:rPr lang="en-US" sz="2000" dirty="0" smtClean="0"/>
            </a:br>
            <a:r>
              <a:rPr lang="en-US" sz="2000" dirty="0" smtClean="0"/>
              <a:t>neural networks, </a:t>
            </a:r>
          </a:p>
          <a:p>
            <a:pPr marL="0" indent="0">
              <a:buNone/>
            </a:pPr>
            <a:r>
              <a:rPr lang="en-US" sz="2000" dirty="0" smtClean="0"/>
              <a:t>biology &amp; neurobiology, </a:t>
            </a:r>
          </a:p>
          <a:p>
            <a:pPr marL="0" indent="0">
              <a:buNone/>
            </a:pPr>
            <a:r>
              <a:rPr lang="en-US" sz="2000" dirty="0" smtClean="0"/>
              <a:t>biophysics &amp; biochemistry, </a:t>
            </a:r>
            <a:br>
              <a:rPr lang="en-US" sz="2000" dirty="0" smtClean="0"/>
            </a:br>
            <a:r>
              <a:rPr lang="en-US" sz="2000" dirty="0" smtClean="0"/>
              <a:t>bioinformatics. </a:t>
            </a:r>
          </a:p>
          <a:p>
            <a:pPr marL="0" indent="0">
              <a:buNone/>
            </a:pPr>
            <a:r>
              <a:rPr lang="en-US" sz="2000" dirty="0" smtClean="0"/>
              <a:t>Neurocognitive phenomics is needed for development of learning sciences, but it is even greater challenge than neuropsychiatric phenomics, effects are more subtle. </a:t>
            </a:r>
          </a:p>
        </p:txBody>
      </p:sp>
      <p:grpSp>
        <p:nvGrpSpPr>
          <p:cNvPr id="29" name="Grupa 28"/>
          <p:cNvGrpSpPr/>
          <p:nvPr/>
        </p:nvGrpSpPr>
        <p:grpSpPr>
          <a:xfrm>
            <a:off x="4427985" y="1301571"/>
            <a:ext cx="4624014" cy="5361524"/>
            <a:chOff x="4022229" y="116632"/>
            <a:chExt cx="4794323" cy="5904656"/>
          </a:xfrm>
        </p:grpSpPr>
        <p:sp>
          <p:nvSpPr>
            <p:cNvPr id="30" name="Równoległobok 29"/>
            <p:cNvSpPr/>
            <p:nvPr/>
          </p:nvSpPr>
          <p:spPr>
            <a:xfrm>
              <a:off x="4022229" y="5301208"/>
              <a:ext cx="2016224" cy="720080"/>
            </a:xfrm>
            <a:prstGeom prst="parallelogram">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dirty="0" smtClean="0">
                <a:ln>
                  <a:noFill/>
                </a:ln>
                <a:solidFill>
                  <a:prstClr val="black"/>
                </a:solidFill>
                <a:effectLst/>
                <a:uLnTx/>
                <a:uFillTx/>
                <a:latin typeface="Calibri" pitchFamily="34" charset="0"/>
                <a:ea typeface="+mn-ea"/>
                <a:cs typeface="+mn-cs"/>
              </a:endParaRPr>
            </a:p>
          </p:txBody>
        </p:sp>
        <p:sp>
          <p:nvSpPr>
            <p:cNvPr id="31" name="Równoległobok 30"/>
            <p:cNvSpPr/>
            <p:nvPr/>
          </p:nvSpPr>
          <p:spPr>
            <a:xfrm>
              <a:off x="4139952" y="4437112"/>
              <a:ext cx="2016224" cy="720080"/>
            </a:xfrm>
            <a:prstGeom prst="parallelogram">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dirty="0" smtClean="0">
                <a:ln>
                  <a:noFill/>
                </a:ln>
                <a:solidFill>
                  <a:prstClr val="black"/>
                </a:solidFill>
                <a:effectLst/>
                <a:uLnTx/>
                <a:uFillTx/>
                <a:latin typeface="Calibri" pitchFamily="34" charset="0"/>
                <a:ea typeface="+mn-ea"/>
                <a:cs typeface="+mn-cs"/>
              </a:endParaRPr>
            </a:p>
          </p:txBody>
        </p:sp>
        <p:sp>
          <p:nvSpPr>
            <p:cNvPr id="32" name="Równoległobok 31"/>
            <p:cNvSpPr/>
            <p:nvPr/>
          </p:nvSpPr>
          <p:spPr>
            <a:xfrm>
              <a:off x="4257675" y="3573016"/>
              <a:ext cx="2016224" cy="720080"/>
            </a:xfrm>
            <a:prstGeom prst="parallelogram">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dirty="0" smtClean="0">
                <a:ln>
                  <a:noFill/>
                </a:ln>
                <a:solidFill>
                  <a:prstClr val="black"/>
                </a:solidFill>
                <a:effectLst/>
                <a:uLnTx/>
                <a:uFillTx/>
                <a:latin typeface="Calibri" pitchFamily="34" charset="0"/>
                <a:ea typeface="+mn-ea"/>
                <a:cs typeface="+mn-cs"/>
              </a:endParaRPr>
            </a:p>
          </p:txBody>
        </p:sp>
        <p:sp>
          <p:nvSpPr>
            <p:cNvPr id="33" name="Równoległobok 32"/>
            <p:cNvSpPr/>
            <p:nvPr/>
          </p:nvSpPr>
          <p:spPr>
            <a:xfrm>
              <a:off x="4375398" y="2708920"/>
              <a:ext cx="2016224" cy="720080"/>
            </a:xfrm>
            <a:prstGeom prst="parallelogram">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dirty="0" smtClean="0">
                <a:ln>
                  <a:noFill/>
                </a:ln>
                <a:solidFill>
                  <a:prstClr val="black"/>
                </a:solidFill>
                <a:effectLst/>
                <a:uLnTx/>
                <a:uFillTx/>
                <a:latin typeface="Calibri" pitchFamily="34" charset="0"/>
                <a:ea typeface="+mn-ea"/>
                <a:cs typeface="+mn-cs"/>
              </a:endParaRPr>
            </a:p>
          </p:txBody>
        </p:sp>
        <p:sp>
          <p:nvSpPr>
            <p:cNvPr id="34" name="Równoległobok 33"/>
            <p:cNvSpPr/>
            <p:nvPr/>
          </p:nvSpPr>
          <p:spPr>
            <a:xfrm>
              <a:off x="4493121" y="1844824"/>
              <a:ext cx="2016224" cy="720080"/>
            </a:xfrm>
            <a:prstGeom prst="parallelogram">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dirty="0" smtClean="0">
                <a:ln>
                  <a:noFill/>
                </a:ln>
                <a:solidFill>
                  <a:prstClr val="black"/>
                </a:solidFill>
                <a:effectLst/>
                <a:uLnTx/>
                <a:uFillTx/>
                <a:latin typeface="Calibri" pitchFamily="34" charset="0"/>
                <a:ea typeface="+mn-ea"/>
                <a:cs typeface="+mn-cs"/>
              </a:endParaRPr>
            </a:p>
          </p:txBody>
        </p:sp>
        <p:sp>
          <p:nvSpPr>
            <p:cNvPr id="35" name="Równoległobok 34"/>
            <p:cNvSpPr/>
            <p:nvPr/>
          </p:nvSpPr>
          <p:spPr>
            <a:xfrm>
              <a:off x="4610844" y="980728"/>
              <a:ext cx="2016224" cy="720080"/>
            </a:xfrm>
            <a:prstGeom prst="parallelogram">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dirty="0" smtClean="0">
                <a:ln>
                  <a:noFill/>
                </a:ln>
                <a:solidFill>
                  <a:prstClr val="black"/>
                </a:solidFill>
                <a:effectLst/>
                <a:uLnTx/>
                <a:uFillTx/>
                <a:latin typeface="Calibri" pitchFamily="34" charset="0"/>
                <a:ea typeface="+mn-ea"/>
                <a:cs typeface="+mn-cs"/>
              </a:endParaRPr>
            </a:p>
          </p:txBody>
        </p:sp>
        <p:sp>
          <p:nvSpPr>
            <p:cNvPr id="36" name="Równoległobok 35"/>
            <p:cNvSpPr/>
            <p:nvPr/>
          </p:nvSpPr>
          <p:spPr>
            <a:xfrm>
              <a:off x="4728567" y="116632"/>
              <a:ext cx="2016224" cy="720080"/>
            </a:xfrm>
            <a:prstGeom prst="parallelogram">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dirty="0" smtClean="0">
                <a:ln>
                  <a:noFill/>
                </a:ln>
                <a:solidFill>
                  <a:prstClr val="black"/>
                </a:solidFill>
                <a:effectLst/>
                <a:uLnTx/>
                <a:uFillTx/>
                <a:latin typeface="Calibri" pitchFamily="34" charset="0"/>
                <a:ea typeface="+mn-ea"/>
                <a:cs typeface="+mn-cs"/>
              </a:endParaRPr>
            </a:p>
          </p:txBody>
        </p:sp>
        <p:sp>
          <p:nvSpPr>
            <p:cNvPr id="37" name="pole tekstowe 36"/>
            <p:cNvSpPr txBox="1"/>
            <p:nvPr/>
          </p:nvSpPr>
          <p:spPr>
            <a:xfrm>
              <a:off x="6374566" y="5301069"/>
              <a:ext cx="2200227" cy="711806"/>
            </a:xfrm>
            <a:prstGeom prst="rect">
              <a:avLst/>
            </a:prstGeom>
            <a:solidFill>
              <a:sysClr val="window" lastClr="FFFFFF"/>
            </a:solid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itchFamily="34" charset="0"/>
                  <a:cs typeface="+mn-cs"/>
                </a:rPr>
                <a:t>Genes, proteins, epigenetics</a:t>
              </a:r>
            </a:p>
          </p:txBody>
        </p:sp>
        <p:sp>
          <p:nvSpPr>
            <p:cNvPr id="38" name="pole tekstowe 37"/>
            <p:cNvSpPr txBox="1"/>
            <p:nvPr/>
          </p:nvSpPr>
          <p:spPr>
            <a:xfrm>
              <a:off x="6417197" y="4663630"/>
              <a:ext cx="2202390" cy="406746"/>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itchFamily="34" charset="0"/>
                  <a:cs typeface="+mn-cs"/>
                </a:rPr>
                <a:t>Signaling pathways</a:t>
              </a:r>
            </a:p>
          </p:txBody>
        </p:sp>
        <p:sp>
          <p:nvSpPr>
            <p:cNvPr id="39" name="pole tekstowe 38"/>
            <p:cNvSpPr txBox="1"/>
            <p:nvPr/>
          </p:nvSpPr>
          <p:spPr>
            <a:xfrm>
              <a:off x="6627068" y="3646765"/>
              <a:ext cx="2073720" cy="711806"/>
            </a:xfrm>
            <a:prstGeom prst="rect">
              <a:avLst/>
            </a:prstGeom>
            <a:solidFill>
              <a:sysClr val="window" lastClr="FFFFFF"/>
            </a:solid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itchFamily="34" charset="0"/>
                  <a:cs typeface="+mn-cs"/>
                </a:rPr>
                <a:t>Synapses, neurons &amp; glia cells </a:t>
              </a:r>
            </a:p>
          </p:txBody>
        </p:sp>
        <p:sp>
          <p:nvSpPr>
            <p:cNvPr id="40" name="pole tekstowe 39"/>
            <p:cNvSpPr txBox="1"/>
            <p:nvPr/>
          </p:nvSpPr>
          <p:spPr>
            <a:xfrm>
              <a:off x="6744792" y="2871683"/>
              <a:ext cx="1955998" cy="406746"/>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itchFamily="34" charset="0"/>
                  <a:cs typeface="+mn-cs"/>
                </a:rPr>
                <a:t>Neural networks</a:t>
              </a:r>
            </a:p>
          </p:txBody>
        </p:sp>
        <p:sp>
          <p:nvSpPr>
            <p:cNvPr id="41" name="pole tekstowe 40"/>
            <p:cNvSpPr txBox="1"/>
            <p:nvPr/>
          </p:nvSpPr>
          <p:spPr>
            <a:xfrm>
              <a:off x="6744792" y="2020198"/>
              <a:ext cx="1955997" cy="406746"/>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itchFamily="34" charset="0"/>
                  <a:cs typeface="+mn-cs"/>
                </a:rPr>
                <a:t>Tasks, reactions</a:t>
              </a:r>
            </a:p>
          </p:txBody>
        </p:sp>
        <p:sp>
          <p:nvSpPr>
            <p:cNvPr id="42" name="pole tekstowe 41"/>
            <p:cNvSpPr txBox="1"/>
            <p:nvPr/>
          </p:nvSpPr>
          <p:spPr>
            <a:xfrm>
              <a:off x="6992019" y="1156102"/>
              <a:ext cx="1708770" cy="406746"/>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itchFamily="34" charset="0"/>
                  <a:cs typeface="+mn-cs"/>
                </a:rPr>
                <a:t>Cognition</a:t>
              </a:r>
            </a:p>
          </p:txBody>
        </p:sp>
        <p:sp>
          <p:nvSpPr>
            <p:cNvPr id="43" name="pole tekstowe 42"/>
            <p:cNvSpPr txBox="1"/>
            <p:nvPr/>
          </p:nvSpPr>
          <p:spPr>
            <a:xfrm>
              <a:off x="6983051" y="292005"/>
              <a:ext cx="1833501" cy="406746"/>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itchFamily="34" charset="0"/>
                  <a:cs typeface="+mn-cs"/>
                </a:rPr>
                <a:t>Learning styles</a:t>
              </a:r>
            </a:p>
          </p:txBody>
        </p:sp>
        <p:sp>
          <p:nvSpPr>
            <p:cNvPr id="44" name="pole tekstowe 43"/>
            <p:cNvSpPr txBox="1"/>
            <p:nvPr/>
          </p:nvSpPr>
          <p:spPr>
            <a:xfrm>
              <a:off x="4551982" y="3640668"/>
              <a:ext cx="1427609" cy="644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itchFamily="34" charset="0"/>
                  <a:cs typeface="+mn-cs"/>
                </a:rPr>
                <a:t>Many types of neurons</a:t>
              </a:r>
              <a:endParaRPr kumimoji="0" lang="pl-PL" sz="1600" b="0" i="0" u="none" strike="noStrike" kern="0" cap="none" spc="0" normalizeH="0" baseline="0" noProof="0" dirty="0" smtClean="0">
                <a:ln>
                  <a:noFill/>
                </a:ln>
                <a:solidFill>
                  <a:prstClr val="black"/>
                </a:solidFill>
                <a:effectLst/>
                <a:uLnTx/>
                <a:uFillTx/>
                <a:latin typeface="Calibri" pitchFamily="34" charset="0"/>
                <a:cs typeface="+mn-cs"/>
              </a:endParaRPr>
            </a:p>
          </p:txBody>
        </p:sp>
        <p:sp>
          <p:nvSpPr>
            <p:cNvPr id="45" name="pole tekstowe 44"/>
            <p:cNvSpPr txBox="1"/>
            <p:nvPr/>
          </p:nvSpPr>
          <p:spPr>
            <a:xfrm>
              <a:off x="4257676" y="4504763"/>
              <a:ext cx="1721916" cy="644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itchFamily="34" charset="0"/>
                  <a:cs typeface="+mn-cs"/>
                </a:rPr>
                <a:t>Neurotransmitters &amp; modulators</a:t>
              </a:r>
              <a:endParaRPr kumimoji="0" lang="pl-PL" sz="1600" b="0" i="0" u="none" strike="noStrike" kern="0" cap="none" spc="0" normalizeH="0" baseline="0" noProof="0" dirty="0" smtClean="0">
                <a:ln>
                  <a:noFill/>
                </a:ln>
                <a:solidFill>
                  <a:prstClr val="black"/>
                </a:solidFill>
                <a:effectLst/>
                <a:uLnTx/>
                <a:uFillTx/>
                <a:latin typeface="Calibri" pitchFamily="34" charset="0"/>
                <a:cs typeface="+mn-cs"/>
              </a:endParaRPr>
            </a:p>
          </p:txBody>
        </p:sp>
        <p:sp>
          <p:nvSpPr>
            <p:cNvPr id="46" name="pole tekstowe 45"/>
            <p:cNvSpPr txBox="1"/>
            <p:nvPr/>
          </p:nvSpPr>
          <p:spPr>
            <a:xfrm>
              <a:off x="4169667" y="5368860"/>
              <a:ext cx="1868786" cy="644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itchFamily="34" charset="0"/>
                  <a:cs typeface="+mn-cs"/>
                </a:rPr>
                <a:t>Genes &amp;</a:t>
              </a:r>
              <a:r>
                <a:rPr kumimoji="0" lang="en-US" sz="1600" b="0" i="0" u="none" strike="noStrike" kern="0" cap="none" spc="0" normalizeH="0" noProof="0" dirty="0" smtClean="0">
                  <a:ln>
                    <a:noFill/>
                  </a:ln>
                  <a:solidFill>
                    <a:prstClr val="black"/>
                  </a:solidFill>
                  <a:effectLst/>
                  <a:uLnTx/>
                  <a:uFillTx/>
                  <a:latin typeface="Calibri" pitchFamily="34" charset="0"/>
                  <a:cs typeface="+mn-cs"/>
                </a:rPr>
                <a:t> </a:t>
              </a:r>
              <a:r>
                <a:rPr kumimoji="0" lang="en-US" sz="1600" b="0" i="0" u="none" strike="noStrike" kern="0" cap="none" spc="0" normalizeH="0" baseline="0" noProof="0" dirty="0" smtClean="0">
                  <a:ln>
                    <a:noFill/>
                  </a:ln>
                  <a:solidFill>
                    <a:prstClr val="black"/>
                  </a:solidFill>
                  <a:effectLst/>
                  <a:uLnTx/>
                  <a:uFillTx/>
                  <a:latin typeface="Calibri" pitchFamily="34" charset="0"/>
                  <a:cs typeface="+mn-cs"/>
                </a:rPr>
                <a:t>proteins, brain bricks </a:t>
              </a:r>
              <a:endParaRPr kumimoji="0" lang="pl-PL" sz="1600" b="0" i="0" u="none" strike="noStrike" kern="0" cap="none" spc="0" normalizeH="0" baseline="0" noProof="0" dirty="0" smtClean="0">
                <a:ln>
                  <a:noFill/>
                </a:ln>
                <a:solidFill>
                  <a:prstClr val="black"/>
                </a:solidFill>
                <a:effectLst/>
                <a:uLnTx/>
                <a:uFillTx/>
                <a:latin typeface="Calibri" pitchFamily="34" charset="0"/>
                <a:cs typeface="+mn-cs"/>
              </a:endParaRPr>
            </a:p>
          </p:txBody>
        </p:sp>
        <p:sp>
          <p:nvSpPr>
            <p:cNvPr id="47" name="pole tekstowe 46"/>
            <p:cNvSpPr txBox="1"/>
            <p:nvPr/>
          </p:nvSpPr>
          <p:spPr>
            <a:xfrm>
              <a:off x="4493122" y="2782669"/>
              <a:ext cx="1924075" cy="644014"/>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itchFamily="34" charset="0"/>
                  <a:cs typeface="+mn-cs"/>
                </a:rPr>
                <a:t>Specialized brain areas, </a:t>
              </a:r>
              <a:r>
                <a:rPr kumimoji="0" lang="en-US" sz="1600" b="0" i="0" u="none" strike="noStrike" kern="0" cap="none" spc="0" normalizeH="0" baseline="0" noProof="0" dirty="0" err="1" smtClean="0">
                  <a:ln>
                    <a:noFill/>
                  </a:ln>
                  <a:solidFill>
                    <a:prstClr val="black"/>
                  </a:solidFill>
                  <a:effectLst/>
                  <a:uLnTx/>
                  <a:uFillTx/>
                  <a:latin typeface="Calibri" pitchFamily="34" charset="0"/>
                  <a:cs typeface="+mn-cs"/>
                </a:rPr>
                <a:t>minicolumns</a:t>
              </a:r>
              <a:endParaRPr kumimoji="0" lang="pl-PL" sz="1600" b="0" i="0" u="none" strike="noStrike" kern="0" cap="none" spc="0" normalizeH="0" baseline="0" noProof="0" dirty="0" smtClean="0">
                <a:ln>
                  <a:noFill/>
                </a:ln>
                <a:solidFill>
                  <a:prstClr val="black"/>
                </a:solidFill>
                <a:effectLst/>
                <a:uLnTx/>
                <a:uFillTx/>
                <a:latin typeface="Calibri" pitchFamily="34" charset="0"/>
                <a:cs typeface="+mn-cs"/>
              </a:endParaRPr>
            </a:p>
          </p:txBody>
        </p:sp>
        <p:sp>
          <p:nvSpPr>
            <p:cNvPr id="48" name="pole tekstowe 47"/>
            <p:cNvSpPr txBox="1"/>
            <p:nvPr/>
          </p:nvSpPr>
          <p:spPr>
            <a:xfrm>
              <a:off x="4728567" y="1912476"/>
              <a:ext cx="1643837" cy="118634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itchFamily="34" charset="0"/>
                  <a:cs typeface="+mn-cs"/>
                </a:rPr>
                <a:t>Sensory &amp; motor activity, N-back … </a:t>
              </a:r>
            </a:p>
            <a:p>
              <a:pPr marL="0" marR="0" lvl="0" indent="0" defTabSz="914400" eaLnBrk="1" fontAlgn="auto" latinLnBrk="0" hangingPunct="1">
                <a:lnSpc>
                  <a:spcPct val="100000"/>
                </a:lnSpc>
                <a:spcBef>
                  <a:spcPts val="0"/>
                </a:spcBef>
                <a:spcAft>
                  <a:spcPts val="0"/>
                </a:spcAft>
                <a:buClrTx/>
                <a:buSzTx/>
                <a:buFontTx/>
                <a:buNone/>
                <a:tabLst/>
                <a:defRPr/>
              </a:pPr>
              <a:endParaRPr kumimoji="0" lang="pl-PL" sz="1600" b="0" i="0" u="none" strike="noStrike" kern="0" cap="none" spc="0" normalizeH="0" baseline="0" noProof="0" dirty="0" smtClean="0">
                <a:ln>
                  <a:noFill/>
                </a:ln>
                <a:solidFill>
                  <a:prstClr val="black"/>
                </a:solidFill>
                <a:effectLst/>
                <a:uLnTx/>
                <a:uFillTx/>
                <a:latin typeface="Calibri" pitchFamily="34" charset="0"/>
                <a:cs typeface="+mn-cs"/>
              </a:endParaRPr>
            </a:p>
          </p:txBody>
        </p:sp>
        <p:sp>
          <p:nvSpPr>
            <p:cNvPr id="49" name="pole tekstowe 48"/>
            <p:cNvSpPr txBox="1"/>
            <p:nvPr/>
          </p:nvSpPr>
          <p:spPr>
            <a:xfrm>
              <a:off x="4787428" y="1042283"/>
              <a:ext cx="1721917" cy="644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itchFamily="34" charset="0"/>
                  <a:cs typeface="+mn-cs"/>
                </a:rPr>
                <a:t>Memory types,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itchFamily="34" charset="0"/>
                  <a:cs typeface="+mn-cs"/>
                </a:rPr>
                <a:t>attention … </a:t>
              </a:r>
            </a:p>
          </p:txBody>
        </p:sp>
        <p:sp>
          <p:nvSpPr>
            <p:cNvPr id="50" name="pole tekstowe 49"/>
            <p:cNvSpPr txBox="1"/>
            <p:nvPr/>
          </p:nvSpPr>
          <p:spPr>
            <a:xfrm>
              <a:off x="4964012" y="172090"/>
              <a:ext cx="1604193" cy="644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itchFamily="34" charset="0"/>
                  <a:cs typeface="+mn-cs"/>
                </a:rPr>
                <a:t>Learning styles, strategies</a:t>
              </a:r>
              <a:endParaRPr kumimoji="0" lang="pl-PL" sz="1600" b="0" i="0" u="none" strike="noStrike" kern="0" cap="none" spc="0" normalizeH="0" baseline="0" noProof="0" dirty="0" smtClean="0">
                <a:ln>
                  <a:noFill/>
                </a:ln>
                <a:solidFill>
                  <a:prstClr val="black"/>
                </a:solidFill>
                <a:effectLst/>
                <a:uLnTx/>
                <a:uFillTx/>
                <a:latin typeface="Calibri" pitchFamily="34" charset="0"/>
                <a:cs typeface="+mn-cs"/>
              </a:endParaRPr>
            </a:p>
          </p:txBody>
        </p:sp>
      </p:grpSp>
    </p:spTree>
    <p:extLst>
      <p:ext uri="{BB962C8B-B14F-4D97-AF65-F5344CB8AC3E}">
        <p14:creationId xmlns:p14="http://schemas.microsoft.com/office/powerpoint/2010/main" val="1927322347"/>
      </p:ext>
    </p:extLst>
  </p:cSld>
  <p:clrMapOvr>
    <a:masterClrMapping/>
  </p:clrMapOvr>
  <p:transition>
    <p:strips dir="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939800"/>
          </a:xfrm>
        </p:spPr>
        <p:txBody>
          <a:bodyPr/>
          <a:lstStyle/>
          <a:p>
            <a:pPr eaLnBrk="1" hangingPunct="1"/>
            <a:r>
              <a:rPr lang="en-US" sz="3600" dirty="0" smtClean="0">
                <a:effectLst>
                  <a:outerShdw blurRad="38100" dist="38100" dir="2700000" algn="tl">
                    <a:srgbClr val="000000">
                      <a:alpha val="43137"/>
                    </a:srgbClr>
                  </a:outerShdw>
                </a:effectLst>
              </a:rPr>
              <a:t>Neurophenomics Research Strategy </a:t>
            </a:r>
            <a:endParaRPr lang="pl-PL" sz="3600" dirty="0" smtClean="0">
              <a:effectLst>
                <a:outerShdw blurRad="38100" dist="38100" dir="2700000" algn="tl">
                  <a:srgbClr val="000000">
                    <a:alpha val="43137"/>
                  </a:srgbClr>
                </a:outerShdw>
              </a:effectLst>
            </a:endParaRPr>
          </a:p>
        </p:txBody>
      </p:sp>
      <p:sp>
        <p:nvSpPr>
          <p:cNvPr id="10243" name="Rectangle 3"/>
          <p:cNvSpPr>
            <a:spLocks noGrp="1" noChangeArrowheads="1"/>
          </p:cNvSpPr>
          <p:nvPr>
            <p:ph idx="1"/>
          </p:nvPr>
        </p:nvSpPr>
        <p:spPr>
          <a:xfrm>
            <a:off x="457200" y="1357313"/>
            <a:ext cx="8229600" cy="5384055"/>
          </a:xfrm>
        </p:spPr>
        <p:txBody>
          <a:bodyPr rtlCol="0">
            <a:normAutofit lnSpcReduction="10000"/>
          </a:bodyPr>
          <a:lstStyle/>
          <a:p>
            <a:pPr marL="0" indent="0" eaLnBrk="1" fontAlgn="auto" hangingPunct="1">
              <a:lnSpc>
                <a:spcPct val="110000"/>
              </a:lnSpc>
              <a:spcBef>
                <a:spcPts val="0"/>
              </a:spcBef>
              <a:spcAft>
                <a:spcPts val="600"/>
              </a:spcAft>
              <a:buNone/>
              <a:defRPr/>
            </a:pPr>
            <a:r>
              <a:rPr lang="en-US" sz="2000" dirty="0"/>
              <a:t>The Consortium for Neuropsychiatric </a:t>
            </a:r>
            <a:r>
              <a:rPr lang="en-US" sz="2000" dirty="0" smtClean="0"/>
              <a:t>Phenomics (2008): </a:t>
            </a:r>
            <a:br>
              <a:rPr lang="en-US" sz="2000" dirty="0" smtClean="0"/>
            </a:br>
            <a:r>
              <a:rPr lang="en-US" sz="2000" dirty="0" smtClean="0"/>
              <a:t>bridge all levels, one at </a:t>
            </a:r>
            <a:r>
              <a:rPr lang="en-US" sz="2000" dirty="0"/>
              <a:t>a </a:t>
            </a:r>
            <a:r>
              <a:rPr lang="en-US" sz="2000" dirty="0" smtClean="0"/>
              <a:t>time, from </a:t>
            </a:r>
            <a:r>
              <a:rPr lang="en-US" sz="2000" dirty="0"/>
              <a:t>environment </a:t>
            </a:r>
            <a:r>
              <a:rPr lang="en-US" sz="2000" dirty="0" smtClean="0"/>
              <a:t>to syndromes.</a:t>
            </a:r>
          </a:p>
          <a:p>
            <a:pPr marL="0" indent="0" eaLnBrk="1" fontAlgn="auto" hangingPunct="1">
              <a:lnSpc>
                <a:spcPct val="110000"/>
              </a:lnSpc>
              <a:spcBef>
                <a:spcPts val="0"/>
              </a:spcBef>
              <a:spcAft>
                <a:spcPts val="600"/>
              </a:spcAft>
              <a:buNone/>
              <a:defRPr/>
            </a:pPr>
            <a:r>
              <a:rPr lang="en-US" sz="2000" dirty="0" smtClean="0">
                <a:solidFill>
                  <a:srgbClr val="FFC000"/>
                </a:solidFill>
              </a:rPr>
              <a:t>Our strategy</a:t>
            </a:r>
            <a:r>
              <a:rPr lang="en-US" sz="2000" dirty="0" smtClean="0"/>
              <a:t>: identify </a:t>
            </a:r>
            <a:r>
              <a:rPr lang="en-US" sz="2000" dirty="0"/>
              <a:t>biophysical parameters of </a:t>
            </a:r>
            <a:r>
              <a:rPr lang="en-US" sz="2000" dirty="0" smtClean="0"/>
              <a:t>neurons </a:t>
            </a:r>
            <a:br>
              <a:rPr lang="en-US" sz="2000" dirty="0" smtClean="0"/>
            </a:br>
            <a:r>
              <a:rPr lang="en-US" sz="2000" dirty="0" smtClean="0"/>
              <a:t>required for normal neural network functions and leading </a:t>
            </a:r>
            <a:r>
              <a:rPr lang="en-US" sz="2000" dirty="0"/>
              <a:t>to </a:t>
            </a:r>
            <a:r>
              <a:rPr lang="en-US" sz="2000" dirty="0" smtClean="0"/>
              <a:t/>
            </a:r>
            <a:br>
              <a:rPr lang="en-US" sz="2000" dirty="0" smtClean="0"/>
            </a:br>
            <a:r>
              <a:rPr lang="en-US" sz="2000" dirty="0" smtClean="0"/>
              <a:t>abnormal cognitive phenotypes, symptoms and syndromes. </a:t>
            </a:r>
          </a:p>
          <a:p>
            <a:pPr eaLnBrk="1" fontAlgn="auto" hangingPunct="1">
              <a:lnSpc>
                <a:spcPct val="110000"/>
              </a:lnSpc>
              <a:spcBef>
                <a:spcPts val="0"/>
              </a:spcBef>
              <a:spcAft>
                <a:spcPts val="600"/>
              </a:spcAft>
              <a:defRPr/>
            </a:pPr>
            <a:r>
              <a:rPr lang="en-US" sz="2000" dirty="0" smtClean="0"/>
              <a:t>Start from simple neurons and networks, increase complexity.</a:t>
            </a:r>
          </a:p>
          <a:p>
            <a:pPr eaLnBrk="1" fontAlgn="auto" hangingPunct="1">
              <a:lnSpc>
                <a:spcPct val="110000"/>
              </a:lnSpc>
              <a:spcBef>
                <a:spcPts val="0"/>
              </a:spcBef>
              <a:spcAft>
                <a:spcPts val="600"/>
              </a:spcAft>
              <a:defRPr/>
            </a:pPr>
            <a:r>
              <a:rPr lang="en-US" sz="2000" dirty="0" smtClean="0"/>
              <a:t>Create models of cognitive function that may reflect some of the </a:t>
            </a:r>
            <a:br>
              <a:rPr lang="en-US" sz="2000" dirty="0" smtClean="0"/>
            </a:br>
            <a:r>
              <a:rPr lang="en-US" sz="2000" dirty="0" smtClean="0"/>
              <a:t>symptoms of the disease, for example problems with attention. </a:t>
            </a:r>
          </a:p>
          <a:p>
            <a:pPr eaLnBrk="1" fontAlgn="auto" hangingPunct="1">
              <a:lnSpc>
                <a:spcPct val="110000"/>
              </a:lnSpc>
              <a:spcBef>
                <a:spcPts val="0"/>
              </a:spcBef>
              <a:spcAft>
                <a:spcPts val="600"/>
              </a:spcAft>
              <a:defRPr/>
            </a:pPr>
            <a:r>
              <a:rPr lang="en-US" sz="2000" dirty="0" smtClean="0"/>
              <a:t>Test and calibrate the stability of these models in a normal mode.</a:t>
            </a:r>
          </a:p>
          <a:p>
            <a:pPr eaLnBrk="1" fontAlgn="auto" hangingPunct="1">
              <a:lnSpc>
                <a:spcPct val="110000"/>
              </a:lnSpc>
              <a:spcBef>
                <a:spcPts val="0"/>
              </a:spcBef>
              <a:spcAft>
                <a:spcPts val="600"/>
              </a:spcAft>
              <a:defRPr/>
            </a:pPr>
            <a:r>
              <a:rPr lang="en-US" sz="2000" dirty="0" smtClean="0"/>
              <a:t>Determine model parameter ranges that lead to similar symptoms.</a:t>
            </a:r>
          </a:p>
          <a:p>
            <a:pPr eaLnBrk="1" fontAlgn="auto" hangingPunct="1">
              <a:lnSpc>
                <a:spcPct val="110000"/>
              </a:lnSpc>
              <a:spcBef>
                <a:spcPts val="0"/>
              </a:spcBef>
              <a:spcAft>
                <a:spcPts val="600"/>
              </a:spcAft>
              <a:defRPr/>
            </a:pPr>
            <a:r>
              <a:rPr lang="en-US" sz="2000" dirty="0" smtClean="0"/>
              <a:t>Relate these parameters to the biophysical properties of neurons.</a:t>
            </a:r>
          </a:p>
          <a:p>
            <a:pPr eaLnBrk="1" fontAlgn="auto" hangingPunct="1">
              <a:lnSpc>
                <a:spcPct val="110000"/>
              </a:lnSpc>
              <a:spcBef>
                <a:spcPts val="0"/>
              </a:spcBef>
              <a:spcAft>
                <a:spcPts val="600"/>
              </a:spcAft>
              <a:defRPr/>
            </a:pPr>
            <a:endParaRPr lang="en-US" sz="1000" dirty="0" smtClean="0"/>
          </a:p>
          <a:p>
            <a:pPr marL="0" indent="0" eaLnBrk="1" fontAlgn="auto" hangingPunct="1">
              <a:lnSpc>
                <a:spcPct val="110000"/>
              </a:lnSpc>
              <a:spcBef>
                <a:spcPts val="0"/>
              </a:spcBef>
              <a:spcAft>
                <a:spcPts val="600"/>
              </a:spcAft>
              <a:buNone/>
              <a:defRPr/>
            </a:pPr>
            <a:r>
              <a:rPr lang="en-US" sz="2000" dirty="0" smtClean="0"/>
              <a:t>Result: mental events at the network level are described in the language of neurodynamics and related to low-level neural properties. </a:t>
            </a:r>
            <a:br>
              <a:rPr lang="en-US" sz="2000" dirty="0" smtClean="0"/>
            </a:br>
            <a:r>
              <a:rPr lang="en-US" sz="2000" dirty="0" smtClean="0"/>
              <a:t>Example: </a:t>
            </a:r>
            <a:r>
              <a:rPr lang="en-US" sz="2000" dirty="0"/>
              <a:t>relation </a:t>
            </a:r>
            <a:r>
              <a:rPr lang="en-US" sz="2000" dirty="0" smtClean="0"/>
              <a:t>of ASD/ADHD symptoms to neural accommodation. </a:t>
            </a:r>
            <a:endParaRPr lang="en-US" sz="2000" dirty="0" smtClean="0">
              <a:solidFill>
                <a:srgbClr val="FFC000"/>
              </a:solidFill>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5579" y="1199600"/>
            <a:ext cx="1381125"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1049784"/>
      </p:ext>
    </p:extLst>
  </p:cSld>
  <p:clrMapOvr>
    <a:masterClrMapping/>
  </p:clrMapOvr>
  <p:transition spd="slow">
    <p:split orient="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850106"/>
          </a:xfrm>
        </p:spPr>
        <p:txBody>
          <a:bodyPr/>
          <a:lstStyle/>
          <a:p>
            <a:pPr eaLnBrk="1" hangingPunct="1"/>
            <a:r>
              <a:rPr lang="en-US" sz="3600" dirty="0" smtClean="0">
                <a:effectLst>
                  <a:outerShdw blurRad="38100" dist="38100" dir="2700000" algn="tl">
                    <a:srgbClr val="000000">
                      <a:alpha val="43137"/>
                    </a:srgbClr>
                  </a:outerShdw>
                </a:effectLst>
              </a:rPr>
              <a:t>Research Group</a:t>
            </a:r>
          </a:p>
        </p:txBody>
      </p:sp>
      <p:sp>
        <p:nvSpPr>
          <p:cNvPr id="10243" name="Rectangle 3"/>
          <p:cNvSpPr>
            <a:spLocks noGrp="1" noChangeArrowheads="1"/>
          </p:cNvSpPr>
          <p:nvPr>
            <p:ph idx="1"/>
          </p:nvPr>
        </p:nvSpPr>
        <p:spPr>
          <a:xfrm>
            <a:off x="457200" y="1147763"/>
            <a:ext cx="8435280" cy="985093"/>
          </a:xfrm>
        </p:spPr>
        <p:txBody>
          <a:bodyPr rtlCol="0">
            <a:noAutofit/>
          </a:bodyPr>
          <a:lstStyle/>
          <a:p>
            <a:pPr marL="0" indent="0" eaLnBrk="1" fontAlgn="auto" hangingPunct="1">
              <a:lnSpc>
                <a:spcPct val="110000"/>
              </a:lnSpc>
              <a:spcBef>
                <a:spcPts val="0"/>
              </a:spcBef>
              <a:spcAft>
                <a:spcPts val="600"/>
              </a:spcAft>
              <a:buNone/>
              <a:defRPr/>
            </a:pPr>
            <a:r>
              <a:rPr lang="en-US" sz="2000" dirty="0" smtClean="0"/>
              <a:t>Left to right</a:t>
            </a:r>
            <a:r>
              <a:rPr lang="pl-PL" sz="2000" dirty="0" smtClean="0"/>
              <a:t>: </a:t>
            </a:r>
            <a:r>
              <a:rPr lang="en-US" sz="2000" dirty="0" smtClean="0"/>
              <a:t>Darek Mikołajewski, Ewa Ratajczak, Krzysztof Dobosz,  Grzegorz </a:t>
            </a:r>
            <a:r>
              <a:rPr lang="en-US" sz="2000" dirty="0" err="1" smtClean="0"/>
              <a:t>Markowski</a:t>
            </a:r>
            <a:r>
              <a:rPr lang="en-US" sz="2000" dirty="0" smtClean="0"/>
              <a:t>, Grzegorz Wójcik, </a:t>
            </a:r>
            <a:r>
              <a:rPr lang="en-US" sz="2000" dirty="0" err="1" smtClean="0"/>
              <a:t>Wies</a:t>
            </a:r>
            <a:r>
              <a:rPr lang="pl-PL" sz="2000" dirty="0" err="1" smtClean="0"/>
              <a:t>ła</a:t>
            </a:r>
            <a:r>
              <a:rPr lang="en-US" sz="2000" dirty="0" smtClean="0"/>
              <a:t>w Nowak, Jarek Meller, W</a:t>
            </a:r>
            <a:r>
              <a:rPr lang="pl-PL" sz="2000" dirty="0" smtClean="0"/>
              <a:t>ł</a:t>
            </a:r>
            <a:r>
              <a:rPr lang="en-US" sz="2000" dirty="0" err="1" smtClean="0"/>
              <a:t>odzis</a:t>
            </a:r>
            <a:r>
              <a:rPr lang="pl-PL" sz="2000" dirty="0" err="1" smtClean="0"/>
              <a:t>ła</a:t>
            </a:r>
            <a:r>
              <a:rPr lang="en-US" sz="2000" dirty="0" smtClean="0"/>
              <a:t>w Duch</a:t>
            </a:r>
            <a:br>
              <a:rPr lang="en-US" sz="2000" dirty="0" smtClean="0"/>
            </a:br>
            <a:r>
              <a:rPr lang="en-US" sz="2000" dirty="0" smtClean="0"/>
              <a:t>NCN (Polish National Science Foundation) Grant for pilot research. </a:t>
            </a:r>
            <a:endParaRPr lang="en-US" sz="2000" dirty="0" smtClean="0">
              <a:solidFill>
                <a:srgbClr val="FFC000"/>
              </a:solidFill>
            </a:endParaRPr>
          </a:p>
        </p:txBody>
      </p:sp>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2420888"/>
            <a:ext cx="7620000" cy="4291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5509807"/>
      </p:ext>
    </p:extLst>
  </p:cSld>
  <p:clrMapOvr>
    <a:masterClrMapping/>
  </p:clrMapOvr>
  <p:transition spd="slow">
    <p:split orient="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706090"/>
          </a:xfrm>
        </p:spPr>
        <p:txBody>
          <a:bodyPr/>
          <a:lstStyle/>
          <a:p>
            <a:pPr eaLnBrk="1" hangingPunct="1"/>
            <a:r>
              <a:rPr lang="en-US" sz="3600" dirty="0" smtClean="0">
                <a:effectLst>
                  <a:outerShdw blurRad="38100" dist="38100" dir="2700000" algn="tl">
                    <a:srgbClr val="000000">
                      <a:alpha val="43137"/>
                    </a:srgbClr>
                  </a:outerShdw>
                </a:effectLst>
              </a:rPr>
              <a:t>Computational Models</a:t>
            </a:r>
          </a:p>
        </p:txBody>
      </p:sp>
      <p:sp>
        <p:nvSpPr>
          <p:cNvPr id="2" name="Symbol zastępczy zawartości 1"/>
          <p:cNvSpPr>
            <a:spLocks noGrp="1"/>
          </p:cNvSpPr>
          <p:nvPr>
            <p:ph idx="1"/>
          </p:nvPr>
        </p:nvSpPr>
        <p:spPr>
          <a:xfrm>
            <a:off x="107504" y="1091494"/>
            <a:ext cx="4534966" cy="5741318"/>
          </a:xfrm>
        </p:spPr>
        <p:txBody>
          <a:bodyPr/>
          <a:lstStyle/>
          <a:p>
            <a:pPr marL="0" indent="0">
              <a:spcBef>
                <a:spcPts val="0"/>
              </a:spcBef>
              <a:spcAft>
                <a:spcPts val="1200"/>
              </a:spcAft>
              <a:buNone/>
              <a:defRPr/>
            </a:pPr>
            <a:r>
              <a:rPr lang="en-US" sz="2000" dirty="0">
                <a:solidFill>
                  <a:srgbClr val="FFFFFF"/>
                </a:solidFill>
              </a:rPr>
              <a:t>Models at various level of </a:t>
            </a:r>
            <a:r>
              <a:rPr lang="en-US" sz="2000" dirty="0" smtClean="0">
                <a:solidFill>
                  <a:srgbClr val="FFFFFF"/>
                </a:solidFill>
              </a:rPr>
              <a:t>detail.</a:t>
            </a:r>
          </a:p>
          <a:p>
            <a:pPr>
              <a:spcBef>
                <a:spcPts val="0"/>
              </a:spcBef>
              <a:spcAft>
                <a:spcPts val="1200"/>
              </a:spcAft>
              <a:defRPr/>
            </a:pPr>
            <a:r>
              <a:rPr lang="en-US" sz="2000" dirty="0" smtClean="0">
                <a:solidFill>
                  <a:srgbClr val="FFFFFF"/>
                </a:solidFill>
              </a:rPr>
              <a:t>Minimal </a:t>
            </a:r>
            <a:r>
              <a:rPr lang="en-US" sz="2000" dirty="0">
                <a:solidFill>
                  <a:srgbClr val="FFFFFF"/>
                </a:solidFill>
              </a:rPr>
              <a:t>model includes </a:t>
            </a:r>
            <a:r>
              <a:rPr lang="en-US" sz="2000" dirty="0" smtClean="0">
                <a:solidFill>
                  <a:srgbClr val="FFFFFF"/>
                </a:solidFill>
              </a:rPr>
              <a:t>neurons with 3 </a:t>
            </a:r>
            <a:r>
              <a:rPr lang="en-US" sz="2000" dirty="0">
                <a:solidFill>
                  <a:srgbClr val="FFFFFF"/>
                </a:solidFill>
              </a:rPr>
              <a:t>types of ion channels</a:t>
            </a:r>
            <a:r>
              <a:rPr lang="en-US" sz="2000" dirty="0" smtClean="0">
                <a:solidFill>
                  <a:srgbClr val="FFFFFF"/>
                </a:solidFill>
              </a:rPr>
              <a:t>.</a:t>
            </a:r>
            <a:endParaRPr lang="en-US" sz="1400" dirty="0">
              <a:solidFill>
                <a:srgbClr val="FFFFFF"/>
              </a:solidFill>
            </a:endParaRPr>
          </a:p>
          <a:p>
            <a:pPr marL="0" indent="0">
              <a:spcBef>
                <a:spcPts val="0"/>
              </a:spcBef>
              <a:spcAft>
                <a:spcPts val="1200"/>
              </a:spcAft>
              <a:buNone/>
              <a:defRPr/>
            </a:pPr>
            <a:r>
              <a:rPr lang="en-US" sz="2000" dirty="0">
                <a:solidFill>
                  <a:srgbClr val="FFFFFF"/>
                </a:solidFill>
              </a:rPr>
              <a:t>Models of attention: </a:t>
            </a:r>
          </a:p>
          <a:p>
            <a:pPr>
              <a:spcBef>
                <a:spcPts val="0"/>
              </a:spcBef>
              <a:spcAft>
                <a:spcPts val="1200"/>
              </a:spcAft>
              <a:defRPr/>
            </a:pPr>
            <a:r>
              <a:rPr lang="en-US" sz="2000" dirty="0">
                <a:solidFill>
                  <a:srgbClr val="FFFFFF"/>
                </a:solidFill>
              </a:rPr>
              <a:t>Posner spatial </a:t>
            </a:r>
            <a:r>
              <a:rPr lang="en-US" sz="2000" dirty="0" smtClean="0">
                <a:solidFill>
                  <a:srgbClr val="FFFFFF"/>
                </a:solidFill>
              </a:rPr>
              <a:t>attention; </a:t>
            </a:r>
          </a:p>
          <a:p>
            <a:pPr>
              <a:spcBef>
                <a:spcPts val="0"/>
              </a:spcBef>
              <a:spcAft>
                <a:spcPts val="1200"/>
              </a:spcAft>
              <a:defRPr/>
            </a:pPr>
            <a:r>
              <a:rPr lang="en-US" sz="2000" dirty="0" smtClean="0">
                <a:solidFill>
                  <a:srgbClr val="FFFFFF"/>
                </a:solidFill>
              </a:rPr>
              <a:t>attention </a:t>
            </a:r>
            <a:r>
              <a:rPr lang="en-US" sz="2000" dirty="0">
                <a:solidFill>
                  <a:srgbClr val="FFFFFF"/>
                </a:solidFill>
              </a:rPr>
              <a:t>shift between </a:t>
            </a:r>
            <a:r>
              <a:rPr lang="en-US" sz="2000" dirty="0" smtClean="0">
                <a:solidFill>
                  <a:srgbClr val="FFFFFF"/>
                </a:solidFill>
              </a:rPr>
              <a:t>visual objects. </a:t>
            </a:r>
          </a:p>
          <a:p>
            <a:pPr marL="0" indent="0">
              <a:spcBef>
                <a:spcPts val="0"/>
              </a:spcBef>
              <a:spcAft>
                <a:spcPts val="1200"/>
              </a:spcAft>
              <a:buNone/>
              <a:defRPr/>
            </a:pPr>
            <a:r>
              <a:rPr lang="en-US" sz="2000" dirty="0" smtClean="0">
                <a:solidFill>
                  <a:srgbClr val="FFFFFF"/>
                </a:solidFill>
              </a:rPr>
              <a:t>Models of word associations: </a:t>
            </a:r>
          </a:p>
          <a:p>
            <a:pPr>
              <a:spcBef>
                <a:spcPts val="0"/>
              </a:spcBef>
              <a:spcAft>
                <a:spcPts val="1200"/>
              </a:spcAft>
              <a:defRPr/>
            </a:pPr>
            <a:r>
              <a:rPr lang="en-US" sz="2000" dirty="0" smtClean="0">
                <a:solidFill>
                  <a:srgbClr val="FFFFFF"/>
                </a:solidFill>
              </a:rPr>
              <a:t>sequence of spontaneous thoughts. </a:t>
            </a:r>
          </a:p>
          <a:p>
            <a:pPr marL="0" indent="0">
              <a:spcBef>
                <a:spcPts val="0"/>
              </a:spcBef>
              <a:spcAft>
                <a:spcPts val="1200"/>
              </a:spcAft>
              <a:buNone/>
              <a:defRPr/>
            </a:pPr>
            <a:r>
              <a:rPr lang="en-US" sz="2000" dirty="0" smtClean="0">
                <a:solidFill>
                  <a:srgbClr val="FFFFFF"/>
                </a:solidFill>
              </a:rPr>
              <a:t>Models of motor control. </a:t>
            </a:r>
            <a:endParaRPr lang="en-US" sz="2000" dirty="0">
              <a:solidFill>
                <a:srgbClr val="FFFFFF"/>
              </a:solidFill>
            </a:endParaRPr>
          </a:p>
          <a:p>
            <a:pPr marL="0" indent="0">
              <a:spcBef>
                <a:spcPts val="0"/>
              </a:spcBef>
              <a:spcAft>
                <a:spcPts val="1200"/>
              </a:spcAft>
              <a:buNone/>
              <a:defRPr/>
            </a:pPr>
            <a:r>
              <a:rPr lang="en-US" sz="2000" dirty="0" smtClean="0">
                <a:solidFill>
                  <a:srgbClr val="FFFFFF"/>
                </a:solidFill>
                <a:latin typeface="Calibri" pitchFamily="34" charset="0"/>
              </a:rPr>
              <a:t>Critical: control of the </a:t>
            </a:r>
            <a:r>
              <a:rPr lang="en-US" sz="2000" dirty="0">
                <a:solidFill>
                  <a:srgbClr val="FFFFFF"/>
                </a:solidFill>
                <a:latin typeface="Calibri" pitchFamily="34" charset="0"/>
              </a:rPr>
              <a:t>increase </a:t>
            </a:r>
            <a:r>
              <a:rPr lang="en-US" sz="2000" dirty="0" smtClean="0">
                <a:solidFill>
                  <a:srgbClr val="FFFFFF"/>
                </a:solidFill>
                <a:latin typeface="Calibri" pitchFamily="34" charset="0"/>
              </a:rPr>
              <a:t>in  </a:t>
            </a:r>
            <a:r>
              <a:rPr lang="en-US" sz="2000" dirty="0">
                <a:solidFill>
                  <a:srgbClr val="FFFFFF"/>
                </a:solidFill>
                <a:latin typeface="Calibri" pitchFamily="34" charset="0"/>
              </a:rPr>
              <a:t>intracellular </a:t>
            </a:r>
            <a:r>
              <a:rPr lang="en-US" sz="2000" dirty="0" smtClean="0">
                <a:solidFill>
                  <a:srgbClr val="FFFFFF"/>
                </a:solidFill>
                <a:latin typeface="Calibri" pitchFamily="34" charset="0"/>
              </a:rPr>
              <a:t>calcium, </a:t>
            </a:r>
            <a:r>
              <a:rPr lang="en-US" sz="2000" dirty="0">
                <a:solidFill>
                  <a:srgbClr val="FFFFFF"/>
                </a:solidFill>
                <a:latin typeface="Calibri" pitchFamily="34" charset="0"/>
              </a:rPr>
              <a:t>which builds up slowly as </a:t>
            </a:r>
            <a:r>
              <a:rPr lang="pl-PL" sz="2000" dirty="0">
                <a:solidFill>
                  <a:srgbClr val="FFFFFF"/>
                </a:solidFill>
                <a:latin typeface="Calibri" pitchFamily="34" charset="0"/>
              </a:rPr>
              <a:t>a </a:t>
            </a:r>
            <a:r>
              <a:rPr lang="en-US" sz="2000" dirty="0">
                <a:solidFill>
                  <a:srgbClr val="FFFFFF"/>
                </a:solidFill>
                <a:latin typeface="Calibri" pitchFamily="34" charset="0"/>
              </a:rPr>
              <a:t>function of activation</a:t>
            </a:r>
            <a:r>
              <a:rPr lang="pl-PL" sz="2000" dirty="0">
                <a:solidFill>
                  <a:srgbClr val="FFFFFF"/>
                </a:solidFill>
                <a:latin typeface="Calibri" pitchFamily="34" charset="0"/>
              </a:rPr>
              <a:t>. </a:t>
            </a:r>
            <a:r>
              <a:rPr lang="en-US" sz="2000" dirty="0" smtClean="0">
                <a:solidFill>
                  <a:srgbClr val="FFFFFF"/>
                </a:solidFill>
                <a:latin typeface="Calibri" pitchFamily="34" charset="0"/>
              </a:rPr>
              <a:t/>
            </a:r>
            <a:br>
              <a:rPr lang="en-US" sz="2000" dirty="0" smtClean="0">
                <a:solidFill>
                  <a:srgbClr val="FFFFFF"/>
                </a:solidFill>
                <a:latin typeface="Calibri" pitchFamily="34" charset="0"/>
              </a:rPr>
            </a:br>
            <a:r>
              <a:rPr lang="en-US" sz="2000" dirty="0" smtClean="0">
                <a:solidFill>
                  <a:srgbClr val="FFFFFF"/>
                </a:solidFill>
                <a:latin typeface="Calibri" pitchFamily="34" charset="0"/>
              </a:rPr>
              <a:t>Initial </a:t>
            </a:r>
            <a:r>
              <a:rPr lang="en-US" sz="2000" dirty="0" smtClean="0">
                <a:solidFill>
                  <a:srgbClr val="FFFFFF"/>
                </a:solidFill>
              </a:rPr>
              <a:t>focus </a:t>
            </a:r>
            <a:r>
              <a:rPr lang="en-US" sz="2000" dirty="0">
                <a:solidFill>
                  <a:srgbClr val="FFFFFF"/>
                </a:solidFill>
              </a:rPr>
              <a:t>on the leak channels, </a:t>
            </a:r>
            <a:br>
              <a:rPr lang="en-US" sz="2000" dirty="0">
                <a:solidFill>
                  <a:srgbClr val="FFFFFF"/>
                </a:solidFill>
              </a:rPr>
            </a:br>
            <a:r>
              <a:rPr lang="en-US" sz="2000" dirty="0">
                <a:solidFill>
                  <a:srgbClr val="FFFFFF"/>
                </a:solidFill>
              </a:rPr>
              <a:t>2-pore K</a:t>
            </a:r>
            <a:r>
              <a:rPr lang="en-US" sz="2000" baseline="30000" dirty="0">
                <a:solidFill>
                  <a:srgbClr val="FFFFFF"/>
                </a:solidFill>
              </a:rPr>
              <a:t>+</a:t>
            </a:r>
            <a:r>
              <a:rPr lang="en-US" sz="2000" dirty="0">
                <a:solidFill>
                  <a:srgbClr val="FFFFFF"/>
                </a:solidFill>
              </a:rPr>
              <a:t>, looking for genes/proteins</a:t>
            </a:r>
            <a:r>
              <a:rPr lang="en-US" sz="2000" dirty="0" smtClean="0">
                <a:solidFill>
                  <a:srgbClr val="FFFFFF"/>
                </a:solidFill>
              </a:rPr>
              <a:t>.  </a:t>
            </a:r>
            <a:endParaRPr lang="pl-PL" sz="2000" dirty="0">
              <a:solidFill>
                <a:srgbClr val="FFFFFF"/>
              </a:solidFill>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2470" y="4415718"/>
            <a:ext cx="4438650"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2470" y="1268760"/>
            <a:ext cx="4381500"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9885501"/>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39750" y="627063"/>
            <a:ext cx="8229600" cy="939800"/>
          </a:xfrm>
        </p:spPr>
        <p:txBody>
          <a:bodyPr/>
          <a:lstStyle/>
          <a:p>
            <a:pPr eaLnBrk="1" hangingPunct="1"/>
            <a:r>
              <a:rPr lang="en-US" sz="3600" dirty="0" smtClean="0">
                <a:effectLst>
                  <a:outerShdw blurRad="38100" dist="38100" dir="2700000" algn="tl">
                    <a:srgbClr val="000000">
                      <a:alpha val="43137"/>
                    </a:srgbClr>
                  </a:outerShdw>
                </a:effectLst>
              </a:rPr>
              <a:t>Interdisciplinary Center of </a:t>
            </a:r>
            <a:br>
              <a:rPr lang="en-US" sz="36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Innovative Technologies</a:t>
            </a:r>
            <a:endParaRPr lang="pl-PL" sz="3600" dirty="0" smtClean="0">
              <a:effectLst>
                <a:outerShdw blurRad="38100" dist="38100" dir="2700000" algn="tl">
                  <a:srgbClr val="000000">
                    <a:alpha val="43137"/>
                  </a:srgbClr>
                </a:outerShdw>
              </a:effectLst>
            </a:endParaRPr>
          </a:p>
        </p:txBody>
      </p:sp>
      <p:sp>
        <p:nvSpPr>
          <p:cNvPr id="2" name="pole tekstowe 1"/>
          <p:cNvSpPr txBox="1"/>
          <p:nvPr/>
        </p:nvSpPr>
        <p:spPr>
          <a:xfrm>
            <a:off x="395288" y="1874839"/>
            <a:ext cx="3744664" cy="4555093"/>
          </a:xfrm>
          <a:prstGeom prst="rect">
            <a:avLst/>
          </a:prstGeom>
          <a:noFill/>
        </p:spPr>
        <p:txBody>
          <a:bodyPr wrap="square">
            <a:spAutoFit/>
          </a:bodyPr>
          <a:lstStyle/>
          <a:p>
            <a:pPr algn="l">
              <a:spcAft>
                <a:spcPts val="1200"/>
              </a:spcAft>
              <a:defRPr/>
            </a:pPr>
            <a:r>
              <a:rPr lang="en-US" dirty="0">
                <a:solidFill>
                  <a:schemeClr val="bg1"/>
                </a:solidFill>
                <a:latin typeface="+mn-lt"/>
              </a:rPr>
              <a:t>Why am I interested in this</a:t>
            </a:r>
            <a:r>
              <a:rPr lang="en-US" dirty="0" smtClean="0">
                <a:solidFill>
                  <a:schemeClr val="bg1"/>
                </a:solidFill>
                <a:latin typeface="+mn-lt"/>
              </a:rPr>
              <a:t>?</a:t>
            </a:r>
          </a:p>
          <a:p>
            <a:pPr algn="l">
              <a:spcAft>
                <a:spcPts val="1200"/>
              </a:spcAft>
              <a:defRPr/>
            </a:pPr>
            <a:r>
              <a:rPr lang="en-US" dirty="0" smtClean="0">
                <a:solidFill>
                  <a:schemeClr val="bg1"/>
                </a:solidFill>
                <a:latin typeface="+mn-lt"/>
              </a:rPr>
              <a:t>Science without borders …  </a:t>
            </a:r>
            <a:endParaRPr lang="en-US" dirty="0">
              <a:solidFill>
                <a:schemeClr val="bg1"/>
              </a:solidFill>
              <a:latin typeface="+mn-lt"/>
            </a:endParaRPr>
          </a:p>
          <a:p>
            <a:pPr algn="l">
              <a:spcAft>
                <a:spcPts val="1200"/>
              </a:spcAft>
              <a:defRPr/>
            </a:pPr>
            <a:r>
              <a:rPr lang="en-US" dirty="0" smtClean="0">
                <a:solidFill>
                  <a:schemeClr val="bg1"/>
                </a:solidFill>
                <a:latin typeface="+mn-lt"/>
              </a:rPr>
              <a:t>Neurocognitive </a:t>
            </a:r>
            <a:r>
              <a:rPr lang="en-US" dirty="0">
                <a:solidFill>
                  <a:schemeClr val="bg1"/>
                </a:solidFill>
                <a:latin typeface="+mn-lt"/>
              </a:rPr>
              <a:t>lab, </a:t>
            </a:r>
            <a:r>
              <a:rPr lang="en-US" dirty="0" smtClean="0">
                <a:solidFill>
                  <a:schemeClr val="bg1"/>
                </a:solidFill>
                <a:latin typeface="+mn-lt"/>
              </a:rPr>
              <a:t>including infant lab and many other projects, mostly experimental: fMRI + EEG, TMS, audiology, </a:t>
            </a:r>
            <a:r>
              <a:rPr lang="en-US" dirty="0" err="1" smtClean="0">
                <a:solidFill>
                  <a:schemeClr val="bg1"/>
                </a:solidFill>
                <a:latin typeface="+mn-lt"/>
              </a:rPr>
              <a:t>Cantab</a:t>
            </a:r>
            <a:r>
              <a:rPr lang="en-US" dirty="0" smtClean="0">
                <a:solidFill>
                  <a:schemeClr val="bg1"/>
                </a:solidFill>
                <a:latin typeface="+mn-lt"/>
              </a:rPr>
              <a:t> workstation </a:t>
            </a:r>
            <a:r>
              <a:rPr lang="en-US" dirty="0" err="1" smtClean="0">
                <a:solidFill>
                  <a:schemeClr val="bg1"/>
                </a:solidFill>
                <a:latin typeface="+mn-lt"/>
              </a:rPr>
              <a:t>etc</a:t>
            </a:r>
            <a:r>
              <a:rPr lang="en-US" dirty="0" smtClean="0">
                <a:solidFill>
                  <a:schemeClr val="bg1"/>
                </a:solidFill>
                <a:latin typeface="+mn-lt"/>
              </a:rPr>
              <a:t> ... </a:t>
            </a:r>
            <a:endParaRPr lang="en-US" dirty="0">
              <a:solidFill>
                <a:schemeClr val="bg1"/>
              </a:solidFill>
              <a:latin typeface="+mn-lt"/>
            </a:endParaRPr>
          </a:p>
          <a:p>
            <a:pPr algn="l">
              <a:spcAft>
                <a:spcPts val="1200"/>
              </a:spcAft>
              <a:defRPr/>
            </a:pPr>
            <a:r>
              <a:rPr lang="en-US" dirty="0">
                <a:solidFill>
                  <a:schemeClr val="bg1"/>
                </a:solidFill>
                <a:latin typeface="+mn-lt"/>
              </a:rPr>
              <a:t>Still waiting for some equipment and furniture</a:t>
            </a:r>
            <a:r>
              <a:rPr lang="en-US" dirty="0" smtClean="0">
                <a:solidFill>
                  <a:schemeClr val="bg1"/>
                </a:solidFill>
                <a:latin typeface="+mn-lt"/>
              </a:rPr>
              <a:t>.</a:t>
            </a:r>
            <a:endParaRPr lang="en-US" dirty="0">
              <a:solidFill>
                <a:schemeClr val="bg1"/>
              </a:solidFill>
              <a:latin typeface="+mn-lt"/>
            </a:endParaRPr>
          </a:p>
          <a:p>
            <a:pPr algn="l">
              <a:spcAft>
                <a:spcPts val="1200"/>
              </a:spcAft>
              <a:defRPr/>
            </a:pPr>
            <a:r>
              <a:rPr lang="en-US" dirty="0">
                <a:solidFill>
                  <a:schemeClr val="bg1"/>
                </a:solidFill>
                <a:latin typeface="+mn-lt"/>
              </a:rPr>
              <a:t>Understanding brain plasticity, </a:t>
            </a:r>
            <a:r>
              <a:rPr lang="en-US" dirty="0" smtClean="0">
                <a:solidFill>
                  <a:schemeClr val="bg1"/>
                </a:solidFill>
                <a:latin typeface="+mn-lt"/>
              </a:rPr>
              <a:t>development, mental states.</a:t>
            </a:r>
            <a:endParaRPr lang="en-US" dirty="0">
              <a:solidFill>
                <a:schemeClr val="bg1"/>
              </a:solidFill>
              <a:latin typeface="+mn-lt"/>
            </a:endParaRPr>
          </a:p>
          <a:p>
            <a:pPr algn="l">
              <a:spcAft>
                <a:spcPts val="1200"/>
              </a:spcAft>
              <a:defRPr/>
            </a:pPr>
            <a:r>
              <a:rPr lang="en-US" dirty="0" smtClean="0">
                <a:solidFill>
                  <a:schemeClr val="bg1"/>
                </a:solidFill>
                <a:latin typeface="+mn-lt"/>
              </a:rPr>
              <a:t>Funding &gt;1M$ for infant lab. </a:t>
            </a:r>
            <a:endParaRPr lang="en-US" dirty="0">
              <a:solidFill>
                <a:schemeClr val="bg1"/>
              </a:solidFill>
              <a:latin typeface="+mn-lt"/>
            </a:endParaRPr>
          </a:p>
        </p:txBody>
      </p:sp>
      <p:pic>
        <p:nvPicPr>
          <p:cNvPr id="6" name="Picture 2" descr="http://www.urbanity.pl/photos/13/86/813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2060848"/>
            <a:ext cx="4792036" cy="33843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ircl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274638"/>
            <a:ext cx="8229600" cy="778098"/>
          </a:xfrm>
        </p:spPr>
        <p:txBody>
          <a:bodyPr/>
          <a:lstStyle/>
          <a:p>
            <a:pPr eaLnBrk="1" hangingPunct="1"/>
            <a:r>
              <a:rPr lang="en-US" sz="3600" dirty="0" smtClean="0">
                <a:effectLst>
                  <a:outerShdw blurRad="38100" dist="38100" dir="2700000" algn="tl">
                    <a:srgbClr val="000000">
                      <a:alpha val="43137"/>
                    </a:srgbClr>
                  </a:outerShdw>
                </a:effectLst>
              </a:rPr>
              <a:t>Vision</a:t>
            </a:r>
          </a:p>
        </p:txBody>
      </p:sp>
      <p:sp>
        <p:nvSpPr>
          <p:cNvPr id="16387" name="Rectangle 3"/>
          <p:cNvSpPr>
            <a:spLocks noGrp="1" noChangeArrowheads="1"/>
          </p:cNvSpPr>
          <p:nvPr>
            <p:ph idx="1"/>
          </p:nvPr>
        </p:nvSpPr>
        <p:spPr>
          <a:xfrm>
            <a:off x="457200" y="1052513"/>
            <a:ext cx="8229600" cy="1214437"/>
          </a:xfrm>
        </p:spPr>
        <p:txBody>
          <a:bodyPr/>
          <a:lstStyle/>
          <a:p>
            <a:pPr marL="0" indent="0" eaLnBrk="1" hangingPunct="1">
              <a:buNone/>
            </a:pPr>
            <a:r>
              <a:rPr lang="en-US" sz="2000" dirty="0" smtClean="0"/>
              <a:t>From retina through lateral geniculate body, LGN</a:t>
            </a:r>
            <a:r>
              <a:rPr lang="pl-PL" sz="2000" dirty="0" smtClean="0"/>
              <a:t> (</a:t>
            </a:r>
            <a:r>
              <a:rPr lang="en-US" sz="2000" dirty="0" smtClean="0"/>
              <a:t>part of thalamus</a:t>
            </a:r>
            <a:r>
              <a:rPr lang="pl-PL" sz="2000" dirty="0" smtClean="0"/>
              <a:t>) </a:t>
            </a:r>
            <a:r>
              <a:rPr lang="en-US" sz="2000" dirty="0" smtClean="0"/>
              <a:t>information passes to the primary visual cortex </a:t>
            </a:r>
            <a:r>
              <a:rPr lang="pl-PL" sz="2000" dirty="0" smtClean="0"/>
              <a:t>V1 </a:t>
            </a:r>
            <a:r>
              <a:rPr lang="en-US" sz="2000" dirty="0" smtClean="0"/>
              <a:t>and then splits into the ventral and dorsal streams</a:t>
            </a:r>
            <a:r>
              <a:rPr lang="pl-PL" sz="2000" dirty="0" smtClean="0"/>
              <a:t>. </a:t>
            </a:r>
          </a:p>
        </p:txBody>
      </p:sp>
      <p:pic>
        <p:nvPicPr>
          <p:cNvPr id="163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43188"/>
            <a:ext cx="7116763"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9525" y="1844675"/>
            <a:ext cx="4054475"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fade">
                                      <p:cBhvr>
                                        <p:cTn id="7" dur="2000"/>
                                        <p:tgtEl>
                                          <p:spTgt spid="88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350838"/>
            <a:ext cx="7772400" cy="701898"/>
          </a:xfrm>
        </p:spPr>
        <p:txBody>
          <a:bodyPr/>
          <a:lstStyle/>
          <a:p>
            <a:pPr eaLnBrk="1" hangingPunct="1"/>
            <a:r>
              <a:rPr lang="pl-PL" sz="3600" dirty="0" smtClean="0">
                <a:effectLst>
                  <a:outerShdw blurRad="38100" dist="38100" dir="2700000" algn="tl">
                    <a:srgbClr val="000000">
                      <a:alpha val="43137"/>
                    </a:srgbClr>
                  </a:outerShdw>
                </a:effectLst>
              </a:rPr>
              <a:t>Posner</a:t>
            </a:r>
            <a:r>
              <a:rPr lang="en-US" sz="3600" dirty="0" smtClean="0">
                <a:effectLst>
                  <a:outerShdw blurRad="38100" dist="38100" dir="2700000" algn="tl">
                    <a:srgbClr val="000000">
                      <a:alpha val="43137"/>
                    </a:srgbClr>
                  </a:outerShdw>
                </a:effectLst>
              </a:rPr>
              <a:t> visual orientation task</a:t>
            </a:r>
          </a:p>
        </p:txBody>
      </p:sp>
      <p:sp>
        <p:nvSpPr>
          <p:cNvPr id="17411" name="Rectangle 3"/>
          <p:cNvSpPr>
            <a:spLocks noGrp="1" noChangeArrowheads="1"/>
          </p:cNvSpPr>
          <p:nvPr>
            <p:ph type="body" sz="half" idx="1"/>
          </p:nvPr>
        </p:nvSpPr>
        <p:spPr>
          <a:xfrm>
            <a:off x="539750" y="1198563"/>
            <a:ext cx="8424863" cy="935037"/>
          </a:xfrm>
          <a:noFill/>
        </p:spPr>
        <p:txBody>
          <a:bodyPr/>
          <a:lstStyle/>
          <a:p>
            <a:pPr marL="0" indent="0" eaLnBrk="1" hangingPunct="1">
              <a:spcBef>
                <a:spcPct val="0"/>
              </a:spcBef>
              <a:buFontTx/>
              <a:buNone/>
            </a:pPr>
            <a:r>
              <a:rPr lang="en-US" sz="2000" dirty="0" smtClean="0">
                <a:solidFill>
                  <a:srgbClr val="FFFFFF"/>
                </a:solidFill>
              </a:rPr>
              <a:t>Cue (bright box) is in the same position as target (</a:t>
            </a:r>
            <a:r>
              <a:rPr lang="en-US" sz="2000" dirty="0" smtClean="0">
                <a:solidFill>
                  <a:srgbClr val="FFFF00"/>
                </a:solidFill>
              </a:rPr>
              <a:t>valid</a:t>
            </a:r>
            <a:r>
              <a:rPr lang="en-US" sz="2000" dirty="0" smtClean="0">
                <a:solidFill>
                  <a:srgbClr val="FFFFFF"/>
                </a:solidFill>
              </a:rPr>
              <a:t> trial), or in another position (</a:t>
            </a:r>
            <a:r>
              <a:rPr lang="en-US" sz="2000" dirty="0" smtClean="0">
                <a:solidFill>
                  <a:srgbClr val="FFFF00"/>
                </a:solidFill>
              </a:rPr>
              <a:t>invalid</a:t>
            </a:r>
            <a:r>
              <a:rPr lang="en-US" sz="2000" dirty="0" smtClean="0">
                <a:solidFill>
                  <a:srgbClr val="FFFFFF"/>
                </a:solidFill>
              </a:rPr>
              <a:t> trial), or there is no cue (</a:t>
            </a:r>
            <a:r>
              <a:rPr lang="en-US" sz="2000" dirty="0" smtClean="0">
                <a:solidFill>
                  <a:srgbClr val="FFFF00"/>
                </a:solidFill>
              </a:rPr>
              <a:t>neutral</a:t>
            </a:r>
            <a:r>
              <a:rPr lang="en-US" sz="2000" dirty="0" smtClean="0">
                <a:solidFill>
                  <a:srgbClr val="FFFFFF"/>
                </a:solidFill>
              </a:rPr>
              <a:t>), just target. </a:t>
            </a:r>
          </a:p>
          <a:p>
            <a:pPr marL="0" indent="0" eaLnBrk="1" hangingPunct="1">
              <a:spcBef>
                <a:spcPct val="0"/>
              </a:spcBef>
              <a:buFontTx/>
              <a:buNone/>
            </a:pPr>
            <a:r>
              <a:rPr lang="en-US" sz="2000" dirty="0" smtClean="0">
                <a:solidFill>
                  <a:srgbClr val="FFFFFF"/>
                </a:solidFill>
              </a:rPr>
              <a:t>Test of the object recognition/localization. </a:t>
            </a:r>
            <a:endParaRPr lang="pl-PL" sz="2000" dirty="0" smtClean="0">
              <a:solidFill>
                <a:srgbClr val="FFFFFF"/>
              </a:solidFill>
            </a:endParaRPr>
          </a:p>
        </p:txBody>
      </p:sp>
      <p:pic>
        <p:nvPicPr>
          <p:cNvPr id="1741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7763" y="2628855"/>
            <a:ext cx="5456237"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419350"/>
            <a:ext cx="5387975"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strips dir="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350838"/>
            <a:ext cx="7772400" cy="563562"/>
          </a:xfrm>
        </p:spPr>
        <p:txBody>
          <a:bodyPr/>
          <a:lstStyle/>
          <a:p>
            <a:pPr eaLnBrk="1" hangingPunct="1"/>
            <a:r>
              <a:rPr lang="en-US" sz="3600" dirty="0" smtClean="0">
                <a:effectLst>
                  <a:outerShdw blurRad="38100" dist="38100" dir="2700000" algn="tl">
                    <a:srgbClr val="000000">
                      <a:alpha val="43137"/>
                    </a:srgbClr>
                  </a:outerShdw>
                </a:effectLst>
              </a:rPr>
              <a:t>Posner spatial attention</a:t>
            </a:r>
          </a:p>
        </p:txBody>
      </p:sp>
      <p:sp>
        <p:nvSpPr>
          <p:cNvPr id="18435" name="Rectangle 3"/>
          <p:cNvSpPr>
            <a:spLocks noGrp="1" noChangeArrowheads="1"/>
          </p:cNvSpPr>
          <p:nvPr>
            <p:ph type="body" sz="half" idx="1"/>
          </p:nvPr>
        </p:nvSpPr>
        <p:spPr>
          <a:xfrm>
            <a:off x="539750" y="1125538"/>
            <a:ext cx="8280400" cy="1295400"/>
          </a:xfrm>
          <a:noFill/>
        </p:spPr>
        <p:txBody>
          <a:bodyPr/>
          <a:lstStyle/>
          <a:p>
            <a:pPr marL="0" indent="0" eaLnBrk="1" hangingPunct="1">
              <a:lnSpc>
                <a:spcPct val="120000"/>
              </a:lnSpc>
              <a:spcBef>
                <a:spcPct val="0"/>
              </a:spcBef>
              <a:buFont typeface="Arial" pitchFamily="34" charset="0"/>
              <a:buNone/>
            </a:pPr>
            <a:r>
              <a:rPr lang="en-US" sz="2000" dirty="0" smtClean="0">
                <a:solidFill>
                  <a:srgbClr val="FFFFFF"/>
                </a:solidFill>
              </a:rPr>
              <a:t>Cue (bright box) is in the same position as target (valid trial), or in another position (invalid trial), or there is no cue (neutral). </a:t>
            </a:r>
            <a:endParaRPr lang="pl-PL" sz="2000" dirty="0" smtClean="0">
              <a:solidFill>
                <a:srgbClr val="FFFFFF"/>
              </a:solidFill>
            </a:endParaRPr>
          </a:p>
        </p:txBody>
      </p:sp>
      <p:pic>
        <p:nvPicPr>
          <p:cNvPr id="1843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2046288"/>
            <a:ext cx="3262313"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8438" name="Picture 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2575" y="4383088"/>
            <a:ext cx="3429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3554" name="Obraz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2149291"/>
            <a:ext cx="3635055" cy="425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trips dir="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3600" dirty="0" smtClean="0">
                <a:effectLst>
                  <a:outerShdw blurRad="38100" dist="38100" dir="2700000" algn="tl">
                    <a:srgbClr val="000000">
                      <a:alpha val="43137"/>
                    </a:srgbClr>
                  </a:outerShdw>
                </a:effectLst>
              </a:rPr>
              <a:t>Posner: </a:t>
            </a:r>
            <a:r>
              <a:rPr lang="en-US" sz="3600" dirty="0" smtClean="0">
                <a:effectLst>
                  <a:outerShdw blurRad="38100" dist="38100" dir="2700000" algn="tl">
                    <a:srgbClr val="000000">
                      <a:alpha val="43137"/>
                    </a:srgbClr>
                  </a:outerShdw>
                </a:effectLst>
              </a:rPr>
              <a:t>Spat </a:t>
            </a:r>
            <a:r>
              <a:rPr lang="en-US" sz="3600" dirty="0" smtClean="0">
                <a:effectLst>
                  <a:outerShdw blurRad="38100" dist="38100" dir="2700000" algn="tl">
                    <a:srgbClr val="000000">
                      <a:alpha val="43137"/>
                    </a:srgbClr>
                  </a:outerShdw>
                </a:effectLst>
                <a:sym typeface="Wingdings" panose="05000000000000000000" pitchFamily="2" charset="2"/>
              </a:rPr>
              <a:t> </a:t>
            </a:r>
            <a:r>
              <a:rPr lang="en-US" sz="3600" dirty="0" err="1" smtClean="0">
                <a:effectLst>
                  <a:outerShdw blurRad="38100" dist="38100" dir="2700000" algn="tl">
                    <a:srgbClr val="000000">
                      <a:alpha val="43137"/>
                    </a:srgbClr>
                  </a:outerShdw>
                </a:effectLst>
                <a:sym typeface="Wingdings" panose="05000000000000000000" pitchFamily="2" charset="2"/>
              </a:rPr>
              <a:t>Obj</a:t>
            </a:r>
            <a:endParaRPr lang="pl-PL" sz="3600"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a:xfrm>
            <a:off x="457200" y="1357299"/>
            <a:ext cx="4906888" cy="1999693"/>
          </a:xfrm>
        </p:spPr>
        <p:txBody>
          <a:bodyPr/>
          <a:lstStyle/>
          <a:p>
            <a:pPr marL="0" lvl="0" indent="0">
              <a:buNone/>
            </a:pPr>
            <a:r>
              <a:rPr lang="en-US" sz="2000" dirty="0" smtClean="0"/>
              <a:t>Relative </a:t>
            </a:r>
            <a:r>
              <a:rPr lang="en-US" sz="2000" dirty="0"/>
              <a:t>strength of the influence of spatial attention on object recognition (Spat=&gt;</a:t>
            </a:r>
            <a:r>
              <a:rPr lang="en-US" sz="2000" dirty="0" err="1"/>
              <a:t>Obj</a:t>
            </a:r>
            <a:r>
              <a:rPr lang="en-US" sz="2000" dirty="0"/>
              <a:t>) reduced to zero makes neutral and valid trial times identical, but leaves the 20 </a:t>
            </a:r>
            <a:r>
              <a:rPr lang="en-US" sz="2000" dirty="0" err="1"/>
              <a:t>ms</a:t>
            </a:r>
            <a:r>
              <a:rPr lang="en-US" sz="2000" dirty="0"/>
              <a:t> difference between valid and invalid cases (top-down modulation effect). </a:t>
            </a:r>
            <a:endParaRPr lang="en-US" sz="2000" dirty="0" smtClean="0"/>
          </a:p>
        </p:txBody>
      </p:sp>
      <p:pic>
        <p:nvPicPr>
          <p:cNvPr id="4" name="Obraz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2650" y="492753"/>
            <a:ext cx="2555776" cy="299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318" y="3509392"/>
            <a:ext cx="4556145" cy="296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ymbol zastępczy zawartości 2"/>
          <p:cNvSpPr txBox="1">
            <a:spLocks/>
          </p:cNvSpPr>
          <p:nvPr/>
        </p:nvSpPr>
        <p:spPr bwMode="auto">
          <a:xfrm>
            <a:off x="448494" y="3509392"/>
            <a:ext cx="4140824" cy="308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400" kern="1200" baseline="0">
                <a:solidFill>
                  <a:schemeClr val="bg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kern="1200" baseline="0">
                <a:solidFill>
                  <a:schemeClr val="bg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ern="1200" baseline="0">
                <a:solidFill>
                  <a:schemeClr val="bg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ern="1200" baseline="0">
                <a:solidFill>
                  <a:schemeClr val="bg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ern="1200" baseline="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pPr>
            <a:r>
              <a:rPr lang="en-US" sz="2000" dirty="0"/>
              <a:t>Increase of this relative strength leads to slow increase of all reaction </a:t>
            </a:r>
            <a:r>
              <a:rPr lang="en-US" sz="2000" dirty="0" smtClean="0"/>
              <a:t>times, </a:t>
            </a:r>
            <a:r>
              <a:rPr lang="en-US" sz="2000" dirty="0"/>
              <a:t>but the 20 </a:t>
            </a:r>
            <a:r>
              <a:rPr lang="en-US" sz="2000" dirty="0" err="1"/>
              <a:t>ms</a:t>
            </a:r>
            <a:r>
              <a:rPr lang="en-US" sz="2000" dirty="0"/>
              <a:t> differences are fairly stable between scaling from 1 to 5, with tendency to increase the invalid/neutral difference to 30 </a:t>
            </a:r>
            <a:r>
              <a:rPr lang="en-US" sz="2000" dirty="0" err="1"/>
              <a:t>ms</a:t>
            </a:r>
            <a:r>
              <a:rPr lang="en-US" sz="2000" dirty="0"/>
              <a:t> and slightly decrease of valid/neutral trials difference. </a:t>
            </a:r>
            <a:endParaRPr lang="pl-PL" sz="2000" dirty="0"/>
          </a:p>
        </p:txBody>
      </p:sp>
    </p:spTree>
    <p:extLst>
      <p:ext uri="{BB962C8B-B14F-4D97-AF65-F5344CB8AC3E}">
        <p14:creationId xmlns:p14="http://schemas.microsoft.com/office/powerpoint/2010/main" val="19719600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3600" dirty="0" smtClean="0">
                <a:effectLst>
                  <a:outerShdw blurRad="38100" dist="38100" dir="2700000" algn="tl">
                    <a:srgbClr val="000000">
                      <a:alpha val="43137"/>
                    </a:srgbClr>
                  </a:outerShdw>
                </a:effectLst>
              </a:rPr>
              <a:t>Posner: </a:t>
            </a:r>
            <a:r>
              <a:rPr lang="en-US" sz="3600" dirty="0"/>
              <a:t>V1=&gt;Spat1</a:t>
            </a:r>
            <a:endParaRPr lang="pl-PL" sz="3600"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a:xfrm>
            <a:off x="457199" y="1357299"/>
            <a:ext cx="5051745" cy="4663990"/>
          </a:xfrm>
        </p:spPr>
        <p:txBody>
          <a:bodyPr/>
          <a:lstStyle/>
          <a:p>
            <a:pPr marL="0" lvl="0" indent="0">
              <a:buNone/>
            </a:pPr>
            <a:r>
              <a:rPr lang="en-US" sz="2000" dirty="0" smtClean="0"/>
              <a:t>Decrease </a:t>
            </a:r>
            <a:r>
              <a:rPr lang="en-US" sz="2000" dirty="0"/>
              <a:t>of relative strength of the influence of V1 layer on parietal spatial attention areas </a:t>
            </a:r>
            <a:r>
              <a:rPr lang="en-US" sz="2000" dirty="0" smtClean="0"/>
              <a:t>V1=&gt;Spat1 leads </a:t>
            </a:r>
            <a:r>
              <a:rPr lang="en-US" sz="2000" dirty="0"/>
              <a:t>to sharp increase in the invalid case, attention remains fixed for a longer time on the cue. </a:t>
            </a:r>
            <a:r>
              <a:rPr lang="en-US" sz="2000" dirty="0" smtClean="0"/>
              <a:t/>
            </a:r>
            <a:br>
              <a:rPr lang="en-US" sz="2000" dirty="0" smtClean="0"/>
            </a:br>
            <a:r>
              <a:rPr lang="en-US" sz="2000" dirty="0" smtClean="0"/>
              <a:t>Decrease </a:t>
            </a:r>
            <a:r>
              <a:rPr lang="en-US" sz="2000" dirty="0"/>
              <a:t>of this parameter </a:t>
            </a:r>
            <a:r>
              <a:rPr lang="en-US" sz="2000" dirty="0" smtClean="0"/>
              <a:t>from </a:t>
            </a:r>
            <a:r>
              <a:rPr lang="en-US" sz="2000" dirty="0"/>
              <a:t>2 to </a:t>
            </a:r>
            <a:r>
              <a:rPr lang="en-US" sz="2000" dirty="0" smtClean="0"/>
              <a:t>1  </a:t>
            </a:r>
            <a:r>
              <a:rPr lang="en-US" sz="2000" dirty="0"/>
              <a:t>increases the time difference between </a:t>
            </a:r>
            <a:r>
              <a:rPr lang="en-US" sz="2000" dirty="0" smtClean="0"/>
              <a:t/>
            </a:r>
            <a:br>
              <a:rPr lang="en-US" sz="2000" dirty="0" smtClean="0"/>
            </a:br>
            <a:r>
              <a:rPr lang="en-US" sz="2000" dirty="0" smtClean="0"/>
              <a:t>neutral </a:t>
            </a:r>
            <a:r>
              <a:rPr lang="en-US" sz="2000" dirty="0"/>
              <a:t>and invalid trials </a:t>
            </a:r>
            <a:r>
              <a:rPr lang="en-US" sz="2000" dirty="0" smtClean="0"/>
              <a:t> ~3 </a:t>
            </a:r>
            <a:r>
              <a:rPr lang="en-US" sz="2000" dirty="0"/>
              <a:t>times. </a:t>
            </a:r>
            <a:r>
              <a:rPr lang="en-US" sz="2000" dirty="0" smtClean="0"/>
              <a:t/>
            </a:r>
            <a:br>
              <a:rPr lang="en-US" sz="2000" dirty="0" smtClean="0"/>
            </a:br>
            <a:r>
              <a:rPr lang="en-US" sz="2000" dirty="0" smtClean="0"/>
              <a:t>This </a:t>
            </a:r>
            <a:r>
              <a:rPr lang="en-US" sz="2000" dirty="0"/>
              <a:t>may be one of the contributing factors to the problems with attention shifts in autism. While local circuits are well developed there is some evidence that distal connections are </a:t>
            </a:r>
            <a:r>
              <a:rPr lang="en-US" sz="2000" dirty="0" smtClean="0"/>
              <a:t>weak. Functional </a:t>
            </a:r>
            <a:r>
              <a:rPr lang="en-US" sz="2000" dirty="0"/>
              <a:t>connections in autism have been linked to a variant of MET gene that shows high expression in the occipital </a:t>
            </a:r>
            <a:r>
              <a:rPr lang="en-US" sz="2000" dirty="0" smtClean="0"/>
              <a:t>cortex. </a:t>
            </a:r>
          </a:p>
        </p:txBody>
      </p:sp>
      <p:pic>
        <p:nvPicPr>
          <p:cNvPr id="4" name="Obraz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945" y="1340768"/>
            <a:ext cx="3635055" cy="425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ole tekstowe 4"/>
          <p:cNvSpPr txBox="1"/>
          <p:nvPr/>
        </p:nvSpPr>
        <p:spPr>
          <a:xfrm>
            <a:off x="482402" y="5988521"/>
            <a:ext cx="8280920" cy="707886"/>
          </a:xfrm>
          <a:prstGeom prst="rect">
            <a:avLst/>
          </a:prstGeom>
          <a:noFill/>
        </p:spPr>
        <p:txBody>
          <a:bodyPr wrap="square" rtlCol="0">
            <a:spAutoFit/>
          </a:bodyPr>
          <a:lstStyle/>
          <a:p>
            <a:r>
              <a:rPr lang="en-US" dirty="0" smtClean="0">
                <a:solidFill>
                  <a:schemeClr val="bg1"/>
                </a:solidFill>
                <a:latin typeface="+mn-lt"/>
              </a:rPr>
              <a:t>Judson M.C, </a:t>
            </a:r>
            <a:r>
              <a:rPr lang="en-US" dirty="0" err="1" smtClean="0">
                <a:solidFill>
                  <a:schemeClr val="bg1"/>
                </a:solidFill>
                <a:latin typeface="+mn-lt"/>
              </a:rPr>
              <a:t>Eagleson</a:t>
            </a:r>
            <a:r>
              <a:rPr lang="en-US" dirty="0" smtClean="0">
                <a:solidFill>
                  <a:schemeClr val="bg1"/>
                </a:solidFill>
                <a:latin typeface="+mn-lt"/>
              </a:rPr>
              <a:t> K.L, Levitt P.: A new synaptic player leading to autism risk: MET receptor tyrosine kinase. J. </a:t>
            </a:r>
            <a:r>
              <a:rPr lang="en-US" dirty="0" err="1" smtClean="0">
                <a:solidFill>
                  <a:schemeClr val="bg1"/>
                </a:solidFill>
                <a:latin typeface="+mn-lt"/>
              </a:rPr>
              <a:t>Neurodev</a:t>
            </a:r>
            <a:r>
              <a:rPr lang="en-US" dirty="0" smtClean="0">
                <a:solidFill>
                  <a:schemeClr val="bg1"/>
                </a:solidFill>
                <a:latin typeface="+mn-lt"/>
              </a:rPr>
              <a:t>. Disorders 3(3) (2011) 282–292</a:t>
            </a:r>
            <a:endParaRPr lang="en-US" dirty="0">
              <a:solidFill>
                <a:schemeClr val="bg1"/>
              </a:solidFill>
              <a:latin typeface="+mn-lt"/>
            </a:endParaRPr>
          </a:p>
        </p:txBody>
      </p:sp>
    </p:spTree>
    <p:extLst>
      <p:ext uri="{BB962C8B-B14F-4D97-AF65-F5344CB8AC3E}">
        <p14:creationId xmlns:p14="http://schemas.microsoft.com/office/powerpoint/2010/main" val="202503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3600" dirty="0" smtClean="0">
                <a:effectLst>
                  <a:outerShdw blurRad="38100" dist="38100" dir="2700000" algn="tl">
                    <a:srgbClr val="000000">
                      <a:alpha val="43137"/>
                    </a:srgbClr>
                  </a:outerShdw>
                </a:effectLst>
              </a:rPr>
              <a:t>Posner: </a:t>
            </a:r>
            <a:r>
              <a:rPr lang="en-US" sz="3600" dirty="0" smtClean="0">
                <a:effectLst>
                  <a:outerShdw blurRad="38100" dist="38100" dir="2700000" algn="tl">
                    <a:srgbClr val="000000">
                      <a:alpha val="43137"/>
                    </a:srgbClr>
                  </a:outerShdw>
                </a:effectLst>
              </a:rPr>
              <a:t>recurrence in Spat</a:t>
            </a:r>
            <a:endParaRPr lang="pl-PL" sz="3600"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a:xfrm>
            <a:off x="457200" y="1357299"/>
            <a:ext cx="8363272" cy="1639653"/>
          </a:xfrm>
        </p:spPr>
        <p:txBody>
          <a:bodyPr/>
          <a:lstStyle/>
          <a:p>
            <a:pPr marL="0" lvl="0" indent="0">
              <a:buNone/>
            </a:pPr>
            <a:r>
              <a:rPr lang="en-US" sz="2000" dirty="0" smtClean="0"/>
              <a:t>Relative </a:t>
            </a:r>
            <a:r>
              <a:rPr lang="en-US" sz="2000" dirty="0"/>
              <a:t>strength of recurrent connections in Spat1 and Spat2 layers has no influence on valid trials, weak influence on neutral, but stronger local connections significantly increase reaction times of invalid trials. </a:t>
            </a:r>
            <a:endParaRPr lang="en-US" sz="2000" dirty="0" smtClean="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7662" y="2492896"/>
            <a:ext cx="5773737" cy="375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ole tekstowe 5"/>
          <p:cNvSpPr txBox="1"/>
          <p:nvPr/>
        </p:nvSpPr>
        <p:spPr>
          <a:xfrm>
            <a:off x="539552" y="2492896"/>
            <a:ext cx="2592288" cy="3323987"/>
          </a:xfrm>
          <a:prstGeom prst="rect">
            <a:avLst/>
          </a:prstGeom>
          <a:noFill/>
        </p:spPr>
        <p:txBody>
          <a:bodyPr wrap="square" rtlCol="0">
            <a:spAutoFit/>
          </a:bodyPr>
          <a:lstStyle/>
          <a:p>
            <a:pPr lvl="0" algn="l">
              <a:spcAft>
                <a:spcPts val="1200"/>
              </a:spcAft>
            </a:pPr>
            <a:r>
              <a:rPr lang="en-US" dirty="0">
                <a:solidFill>
                  <a:schemeClr val="bg1"/>
                </a:solidFill>
                <a:latin typeface="+mn-lt"/>
              </a:rPr>
              <a:t>This mechanism may also contribute to long delays in shifts of attention. </a:t>
            </a:r>
            <a:endParaRPr lang="en-US" dirty="0" smtClean="0">
              <a:solidFill>
                <a:schemeClr val="bg1"/>
              </a:solidFill>
              <a:latin typeface="+mn-lt"/>
            </a:endParaRPr>
          </a:p>
          <a:p>
            <a:pPr lvl="0" algn="l">
              <a:spcAft>
                <a:spcPts val="1200"/>
              </a:spcAft>
            </a:pPr>
            <a:r>
              <a:rPr lang="en-US" dirty="0" smtClean="0">
                <a:solidFill>
                  <a:schemeClr val="bg1"/>
                </a:solidFill>
                <a:latin typeface="+mn-lt"/>
              </a:rPr>
              <a:t>TSC </a:t>
            </a:r>
            <a:r>
              <a:rPr lang="en-US" dirty="0">
                <a:solidFill>
                  <a:schemeClr val="bg1"/>
                </a:solidFill>
                <a:latin typeface="+mn-lt"/>
              </a:rPr>
              <a:t>gene can cause local over-connectivity in the sensory cortices (visual, auditory) reducing normal neuronal pruning</a:t>
            </a:r>
            <a:r>
              <a:rPr lang="en-US" dirty="0" smtClean="0">
                <a:solidFill>
                  <a:schemeClr val="bg1"/>
                </a:solidFill>
                <a:latin typeface="+mn-lt"/>
              </a:rPr>
              <a:t>.</a:t>
            </a:r>
            <a:endParaRPr lang="pl-PL" dirty="0">
              <a:solidFill>
                <a:schemeClr val="bg1"/>
              </a:solidFill>
              <a:latin typeface="+mn-lt"/>
            </a:endParaRPr>
          </a:p>
        </p:txBody>
      </p:sp>
    </p:spTree>
    <p:extLst>
      <p:ext uri="{BB962C8B-B14F-4D97-AF65-F5344CB8AC3E}">
        <p14:creationId xmlns:p14="http://schemas.microsoft.com/office/powerpoint/2010/main" val="16144853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effectLst>
                  <a:outerShdw blurRad="38100" dist="38100" dir="2700000" algn="tl">
                    <a:srgbClr val="000000">
                      <a:alpha val="43137"/>
                    </a:srgbClr>
                  </a:outerShdw>
                </a:effectLst>
              </a:rPr>
              <a:t>Posner: </a:t>
            </a:r>
            <a:r>
              <a:rPr lang="en-US" dirty="0" smtClean="0">
                <a:effectLst>
                  <a:outerShdw blurRad="38100" dist="38100" dir="2700000" algn="tl">
                    <a:srgbClr val="000000">
                      <a:alpha val="43137"/>
                    </a:srgbClr>
                  </a:outerShdw>
                </a:effectLst>
              </a:rPr>
              <a:t>excitation/inhibition</a:t>
            </a:r>
            <a:endParaRPr lang="pl-PL"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a:xfrm>
            <a:off x="457200" y="1357298"/>
            <a:ext cx="8579296" cy="1744677"/>
          </a:xfrm>
        </p:spPr>
        <p:txBody>
          <a:bodyPr/>
          <a:lstStyle/>
          <a:p>
            <a:pPr marL="0" lvl="0" indent="0">
              <a:spcBef>
                <a:spcPts val="0"/>
              </a:spcBef>
              <a:spcAft>
                <a:spcPts val="1200"/>
              </a:spcAft>
              <a:buNone/>
            </a:pPr>
            <a:r>
              <a:rPr lang="en-US" sz="2000" dirty="0" smtClean="0"/>
              <a:t>Increase </a:t>
            </a:r>
            <a:r>
              <a:rPr lang="en-US" sz="2000" dirty="0"/>
              <a:t>of maximal conductance for excitatory channels (mostly </a:t>
            </a:r>
            <a:r>
              <a:rPr lang="en-US" sz="2000" dirty="0" err="1"/>
              <a:t>glutamatergic</a:t>
            </a:r>
            <a:r>
              <a:rPr lang="en-US" sz="2000" dirty="0"/>
              <a:t> synaptic sodium channels) above 1 leads to sharp two-fold increase in invalid trial reaction times, and small decrease of the normal/valid trials reaction times; </a:t>
            </a:r>
            <a:endParaRPr lang="en-US" sz="2000" dirty="0" smtClean="0"/>
          </a:p>
          <a:p>
            <a:pPr marL="0" lvl="0" indent="0">
              <a:spcBef>
                <a:spcPts val="0"/>
              </a:spcBef>
              <a:spcAft>
                <a:spcPts val="1200"/>
              </a:spcAft>
              <a:buNone/>
            </a:pPr>
            <a:r>
              <a:rPr lang="en-US" sz="2000" dirty="0" smtClean="0"/>
              <a:t>decrease </a:t>
            </a:r>
            <a:r>
              <a:rPr lang="en-US" sz="2000" dirty="0"/>
              <a:t>of this parameter slows down reaction times but keeps the differences roughly constant. </a:t>
            </a:r>
            <a:endParaRPr lang="pl-PL" sz="2000" dirty="0"/>
          </a:p>
          <a:p>
            <a:pPr marL="0" lvl="0" indent="0">
              <a:spcBef>
                <a:spcPts val="0"/>
              </a:spcBef>
              <a:spcAft>
                <a:spcPts val="1200"/>
              </a:spcAft>
              <a:buNone/>
            </a:pPr>
            <a:r>
              <a:rPr lang="en-US" sz="2000" dirty="0"/>
              <a:t>Increasing maximal </a:t>
            </a:r>
            <a:r>
              <a:rPr lang="en-US" sz="2000" dirty="0" smtClean="0"/>
              <a:t/>
            </a:r>
            <a:br>
              <a:rPr lang="en-US" sz="2000" dirty="0" smtClean="0"/>
            </a:br>
            <a:r>
              <a:rPr lang="en-US" sz="2000" dirty="0" smtClean="0"/>
              <a:t>conductance </a:t>
            </a:r>
            <a:r>
              <a:rPr lang="en-US" sz="2000" dirty="0"/>
              <a:t>for inhibitory </a:t>
            </a:r>
            <a:r>
              <a:rPr lang="en-US" sz="2000" dirty="0" smtClean="0"/>
              <a:t/>
            </a:r>
            <a:br>
              <a:rPr lang="en-US" sz="2000" dirty="0" smtClean="0"/>
            </a:br>
            <a:r>
              <a:rPr lang="en-US" sz="2000" dirty="0" smtClean="0"/>
              <a:t>channels </a:t>
            </a:r>
            <a:r>
              <a:rPr lang="en-US" sz="2000" dirty="0"/>
              <a:t>quickly increases </a:t>
            </a:r>
            <a:r>
              <a:rPr lang="en-US" sz="2000" dirty="0" smtClean="0"/>
              <a:t/>
            </a:r>
            <a:br>
              <a:rPr lang="en-US" sz="2000" dirty="0" smtClean="0"/>
            </a:br>
            <a:r>
              <a:rPr lang="en-US" sz="2000" dirty="0" smtClean="0"/>
              <a:t>the </a:t>
            </a:r>
            <a:r>
              <a:rPr lang="en-US" sz="2000" dirty="0"/>
              <a:t>invalid trials reaction </a:t>
            </a:r>
            <a:r>
              <a:rPr lang="en-US" sz="2000" dirty="0" smtClean="0"/>
              <a:t/>
            </a:r>
            <a:br>
              <a:rPr lang="en-US" sz="2000" dirty="0" smtClean="0"/>
            </a:br>
            <a:r>
              <a:rPr lang="en-US" sz="2000" dirty="0" smtClean="0"/>
              <a:t>times </a:t>
            </a:r>
            <a:r>
              <a:rPr lang="en-US" sz="2000" dirty="0"/>
              <a:t>without much </a:t>
            </a:r>
            <a:r>
              <a:rPr lang="en-US" sz="2000" dirty="0" smtClean="0"/>
              <a:t/>
            </a:r>
            <a:br>
              <a:rPr lang="en-US" sz="2000" dirty="0" smtClean="0"/>
            </a:br>
            <a:r>
              <a:rPr lang="en-US" sz="2000" dirty="0" smtClean="0"/>
              <a:t>change </a:t>
            </a:r>
            <a:r>
              <a:rPr lang="en-US" sz="2000" dirty="0"/>
              <a:t>in results for </a:t>
            </a:r>
            <a:r>
              <a:rPr lang="en-US" sz="2000" dirty="0" smtClean="0"/>
              <a:t/>
            </a:r>
            <a:br>
              <a:rPr lang="en-US" sz="2000" dirty="0" smtClean="0"/>
            </a:br>
            <a:r>
              <a:rPr lang="en-US" sz="2000" dirty="0" smtClean="0"/>
              <a:t>other </a:t>
            </a:r>
            <a:r>
              <a:rPr lang="en-US" sz="2000" dirty="0"/>
              <a:t>trials; </a:t>
            </a:r>
            <a:endParaRPr lang="en-US" sz="2000" dirty="0" smtClean="0"/>
          </a:p>
          <a:p>
            <a:pPr marL="0" lvl="0" indent="0">
              <a:spcBef>
                <a:spcPts val="0"/>
              </a:spcBef>
              <a:spcAft>
                <a:spcPts val="1200"/>
              </a:spcAft>
              <a:buNone/>
            </a:pPr>
            <a:r>
              <a:rPr lang="en-US" sz="2000" dirty="0" smtClean="0"/>
              <a:t>decrease </a:t>
            </a:r>
            <a:r>
              <a:rPr lang="en-US" sz="2000" dirty="0"/>
              <a:t>has relatively </a:t>
            </a:r>
            <a:r>
              <a:rPr lang="en-US" sz="2000" dirty="0" smtClean="0"/>
              <a:t/>
            </a:r>
            <a:br>
              <a:rPr lang="en-US" sz="2000" dirty="0" smtClean="0"/>
            </a:br>
            <a:r>
              <a:rPr lang="en-US" sz="2000" dirty="0" smtClean="0"/>
              <a:t>small </a:t>
            </a:r>
            <a:r>
              <a:rPr lang="en-US" sz="2000" dirty="0"/>
              <a:t>effect. </a:t>
            </a:r>
            <a:endParaRPr lang="pl-PL" sz="2000"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0262" y="2924944"/>
            <a:ext cx="5773737" cy="375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67573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effectLst>
                  <a:outerShdw blurRad="38100" dist="38100" dir="2700000" algn="tl">
                    <a:srgbClr val="000000">
                      <a:alpha val="43137"/>
                    </a:srgbClr>
                  </a:outerShdw>
                </a:effectLst>
              </a:rPr>
              <a:t>Posner: </a:t>
            </a:r>
            <a:r>
              <a:rPr lang="en-US" dirty="0" err="1" smtClean="0">
                <a:effectLst>
                  <a:outerShdw blurRad="38100" dist="38100" dir="2700000" algn="tl">
                    <a:srgbClr val="000000">
                      <a:alpha val="43137"/>
                    </a:srgbClr>
                  </a:outerShdw>
                </a:effectLst>
              </a:rPr>
              <a:t>accomodation</a:t>
            </a:r>
            <a:endParaRPr lang="pl-PL"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a:xfrm>
            <a:off x="457200" y="1357298"/>
            <a:ext cx="4978896" cy="5024029"/>
          </a:xfrm>
        </p:spPr>
        <p:txBody>
          <a:bodyPr/>
          <a:lstStyle/>
          <a:p>
            <a:pPr marL="0" lvl="0" indent="0">
              <a:spcBef>
                <a:spcPts val="0"/>
              </a:spcBef>
              <a:spcAft>
                <a:spcPts val="1200"/>
              </a:spcAft>
              <a:buNone/>
            </a:pPr>
            <a:r>
              <a:rPr lang="en-US" sz="2000" dirty="0" smtClean="0"/>
              <a:t>Self-regulatory </a:t>
            </a:r>
            <a:r>
              <a:rPr lang="en-US" sz="2000" dirty="0"/>
              <a:t>dynamics of neurons depends on complex processes, changing conductance of the ion channels (voltage-dependent gates). </a:t>
            </a:r>
            <a:endParaRPr lang="en-US" sz="2000" dirty="0" smtClean="0"/>
          </a:p>
          <a:p>
            <a:pPr marL="0" lvl="0" indent="0">
              <a:spcBef>
                <a:spcPts val="0"/>
              </a:spcBef>
              <a:spcAft>
                <a:spcPts val="1200"/>
              </a:spcAft>
              <a:buNone/>
            </a:pPr>
            <a:r>
              <a:rPr lang="en-US" sz="2000" dirty="0" smtClean="0"/>
              <a:t>Changing </a:t>
            </a:r>
            <a:r>
              <a:rPr lang="en-US" sz="2000" dirty="0"/>
              <a:t>time constants for increases in intracellular calcium that builds up slowly as function of activation in all neurons has big influence on all reaction times, reducing the difference between all types of trials to zero and making reactions for valid trials slower than for invalid and neutral. </a:t>
            </a:r>
            <a:endParaRPr lang="en-US" sz="2000" dirty="0" smtClean="0"/>
          </a:p>
          <a:p>
            <a:pPr marL="0" lvl="0" indent="0">
              <a:spcBef>
                <a:spcPts val="0"/>
              </a:spcBef>
              <a:spcAft>
                <a:spcPts val="1200"/>
              </a:spcAft>
              <a:buNone/>
            </a:pPr>
            <a:r>
              <a:rPr lang="en-US" sz="2000" dirty="0" smtClean="0"/>
              <a:t>These </a:t>
            </a:r>
            <a:r>
              <a:rPr lang="en-US" sz="2000" dirty="0"/>
              <a:t>processes depend on many types of ion channels and thus many genes are implicated</a:t>
            </a:r>
            <a:r>
              <a:rPr lang="en-US" sz="2000" dirty="0" smtClean="0"/>
              <a:t>.</a:t>
            </a:r>
            <a:endParaRPr lang="pl-PL" sz="2000" dirty="0"/>
          </a:p>
        </p:txBody>
      </p:sp>
      <p:pic>
        <p:nvPicPr>
          <p:cNvPr id="4" name="Obraz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945" y="1340768"/>
            <a:ext cx="3635055" cy="425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1032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effectLst>
                  <a:outerShdw blurRad="38100" dist="38100" dir="2700000" algn="tl">
                    <a:srgbClr val="000000">
                      <a:alpha val="43137"/>
                    </a:srgbClr>
                  </a:outerShdw>
                </a:effectLst>
              </a:rPr>
              <a:t>Posner: </a:t>
            </a:r>
            <a:r>
              <a:rPr lang="en-US" dirty="0" smtClean="0">
                <a:effectLst>
                  <a:outerShdw blurRad="38100" dist="38100" dir="2700000" algn="tl">
                    <a:srgbClr val="000000">
                      <a:alpha val="43137"/>
                    </a:srgbClr>
                  </a:outerShdw>
                </a:effectLst>
              </a:rPr>
              <a:t>leak channels</a:t>
            </a:r>
            <a:endParaRPr lang="pl-PL"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a:xfrm>
            <a:off x="457200" y="1204898"/>
            <a:ext cx="8507288" cy="1714961"/>
          </a:xfrm>
        </p:spPr>
        <p:txBody>
          <a:bodyPr/>
          <a:lstStyle/>
          <a:p>
            <a:pPr marL="0" lvl="0" indent="0">
              <a:spcBef>
                <a:spcPts val="0"/>
              </a:spcBef>
              <a:spcAft>
                <a:spcPts val="1200"/>
              </a:spcAft>
              <a:buNone/>
            </a:pPr>
            <a:r>
              <a:rPr lang="en-US" sz="2000" dirty="0" smtClean="0"/>
              <a:t>Parameter </a:t>
            </a:r>
            <a:r>
              <a:rPr lang="en-US" sz="2000" dirty="0"/>
              <a:t>regulating maximal conductance of leak (potassium K</a:t>
            </a:r>
            <a:r>
              <a:rPr lang="en-US" sz="2000" baseline="30000" dirty="0"/>
              <a:t>+</a:t>
            </a:r>
            <a:r>
              <a:rPr lang="en-US" sz="2000" dirty="0"/>
              <a:t>) channels changed from 0.001 to 1.3 has relatively small influence on reaction </a:t>
            </a:r>
            <a:r>
              <a:rPr lang="en-US" sz="2000" dirty="0" smtClean="0"/>
              <a:t>times. Beyond </a:t>
            </a:r>
            <a:r>
              <a:rPr lang="en-US" sz="2000" dirty="0"/>
              <a:t>this value all reaction times become much </a:t>
            </a:r>
            <a:r>
              <a:rPr lang="en-US" sz="2000" dirty="0" smtClean="0"/>
              <a:t>longer. </a:t>
            </a:r>
          </a:p>
          <a:p>
            <a:pPr marL="0" lvl="0" indent="0">
              <a:spcBef>
                <a:spcPts val="0"/>
              </a:spcBef>
              <a:spcAft>
                <a:spcPts val="1200"/>
              </a:spcAft>
              <a:buNone/>
            </a:pPr>
            <a:r>
              <a:rPr lang="en-US" sz="2000" dirty="0" smtClean="0"/>
              <a:t>Strong </a:t>
            </a:r>
            <a:r>
              <a:rPr lang="en-US" sz="2000" dirty="0"/>
              <a:t>leak currents decrease membrane potentials and activation of neurons takes longer time. </a:t>
            </a:r>
            <a:r>
              <a:rPr lang="en-US" sz="2000" dirty="0" smtClean="0"/>
              <a:t>The </a:t>
            </a:r>
            <a:r>
              <a:rPr lang="en-US" sz="2000" dirty="0"/>
              <a:t>KCNK </a:t>
            </a:r>
            <a:r>
              <a:rPr lang="en-US" sz="2000" dirty="0" smtClean="0"/>
              <a:t>gene family proteins build two-pore-domain </a:t>
            </a:r>
            <a:br>
              <a:rPr lang="en-US" sz="2000" dirty="0" smtClean="0"/>
            </a:br>
            <a:r>
              <a:rPr lang="en-US" sz="2000" dirty="0" smtClean="0"/>
              <a:t>potassium </a:t>
            </a:r>
            <a:r>
              <a:rPr lang="en-US" sz="2000" dirty="0"/>
              <a:t>leak </a:t>
            </a:r>
            <a:r>
              <a:rPr lang="en-US" sz="2000" dirty="0" smtClean="0"/>
              <a:t>channels, </a:t>
            </a:r>
            <a:br>
              <a:rPr lang="en-US" sz="2000" dirty="0" smtClean="0"/>
            </a:br>
            <a:r>
              <a:rPr lang="en-US" sz="2000" dirty="0" smtClean="0"/>
              <a:t>the </a:t>
            </a:r>
            <a:r>
              <a:rPr lang="en-US" sz="2000" dirty="0"/>
              <a:t>main suspect in this </a:t>
            </a:r>
            <a:r>
              <a:rPr lang="en-US" sz="2000" dirty="0" smtClean="0"/>
              <a:t/>
            </a:r>
            <a:br>
              <a:rPr lang="en-US" sz="2000" dirty="0" smtClean="0"/>
            </a:br>
            <a:r>
              <a:rPr lang="en-US" sz="2000" dirty="0" smtClean="0"/>
              <a:t>case</a:t>
            </a:r>
            <a:r>
              <a:rPr lang="en-US" sz="2000" dirty="0"/>
              <a:t>. </a:t>
            </a:r>
            <a:endParaRPr lang="pl-PL" sz="2000"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0263" y="3072259"/>
            <a:ext cx="5773737" cy="375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149080"/>
            <a:ext cx="2381250"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4783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effectLst>
                  <a:outerShdw blurRad="38100" dist="38100" dir="2700000" algn="tl">
                    <a:srgbClr val="000000">
                      <a:alpha val="43137"/>
                    </a:srgbClr>
                  </a:outerShdw>
                </a:effectLst>
              </a:rPr>
              <a:t>Posner: </a:t>
            </a:r>
            <a:r>
              <a:rPr lang="en-US" dirty="0" smtClean="0">
                <a:effectLst>
                  <a:outerShdw blurRad="38100" dist="38100" dir="2700000" algn="tl">
                    <a:srgbClr val="000000">
                      <a:alpha val="43137"/>
                    </a:srgbClr>
                  </a:outerShdw>
                </a:effectLst>
              </a:rPr>
              <a:t>noise</a:t>
            </a:r>
            <a:endParaRPr lang="pl-PL"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a:xfrm>
            <a:off x="457200" y="1357298"/>
            <a:ext cx="4978896" cy="5168046"/>
          </a:xfrm>
        </p:spPr>
        <p:txBody>
          <a:bodyPr/>
          <a:lstStyle/>
          <a:p>
            <a:pPr marL="0" lvl="0" indent="0">
              <a:spcBef>
                <a:spcPts val="0"/>
              </a:spcBef>
              <a:spcAft>
                <a:spcPts val="1200"/>
              </a:spcAft>
              <a:buNone/>
            </a:pPr>
            <a:r>
              <a:rPr lang="en-US" sz="2000" dirty="0" smtClean="0"/>
              <a:t>Noise </a:t>
            </a:r>
            <a:r>
              <a:rPr lang="en-US" sz="2000" dirty="0"/>
              <a:t>may be included either as the variance of the value of membrane potential, or variance of the synaptic input. </a:t>
            </a:r>
            <a:endParaRPr lang="en-US" sz="2000" dirty="0" smtClean="0"/>
          </a:p>
          <a:p>
            <a:pPr marL="0" lvl="0" indent="0">
              <a:spcBef>
                <a:spcPts val="0"/>
              </a:spcBef>
              <a:spcAft>
                <a:spcPts val="1200"/>
              </a:spcAft>
              <a:buNone/>
            </a:pPr>
            <a:r>
              <a:rPr lang="en-US" sz="2000" dirty="0" smtClean="0"/>
              <a:t>The </a:t>
            </a:r>
            <a:r>
              <a:rPr lang="en-US" sz="2000" dirty="0"/>
              <a:t>first type of noise makes the switch from invalid cue to the target position faster, decreasing sharply the time for invalid trials and to a smaller degree also other times. </a:t>
            </a:r>
            <a:endParaRPr lang="en-US" sz="2000" dirty="0" smtClean="0"/>
          </a:p>
          <a:p>
            <a:pPr marL="0" lvl="0" indent="0">
              <a:spcBef>
                <a:spcPts val="0"/>
              </a:spcBef>
              <a:spcAft>
                <a:spcPts val="1200"/>
              </a:spcAft>
              <a:buNone/>
            </a:pPr>
            <a:r>
              <a:rPr lang="en-US" sz="2000" dirty="0" smtClean="0"/>
              <a:t>Attractors </a:t>
            </a:r>
            <a:r>
              <a:rPr lang="en-US" sz="2000" dirty="0"/>
              <a:t>become weaker and transitions may be made faster. </a:t>
            </a:r>
            <a:endParaRPr lang="en-US" sz="2000" dirty="0" smtClean="0"/>
          </a:p>
          <a:p>
            <a:pPr marL="0" lvl="0" indent="0">
              <a:spcBef>
                <a:spcPts val="0"/>
              </a:spcBef>
              <a:spcAft>
                <a:spcPts val="1200"/>
              </a:spcAft>
              <a:buNone/>
            </a:pPr>
            <a:r>
              <a:rPr lang="en-US" sz="2000" dirty="0" smtClean="0"/>
              <a:t>Synaptic </a:t>
            </a:r>
            <a:r>
              <a:rPr lang="en-US" sz="2000" dirty="0"/>
              <a:t>noise has the opposite effect, competition between competing patterns becomes stronger and achieving the </a:t>
            </a:r>
            <a:r>
              <a:rPr lang="en-US" sz="2000" dirty="0" smtClean="0"/>
              <a:t/>
            </a:r>
            <a:br>
              <a:rPr lang="en-US" sz="2000" dirty="0" smtClean="0"/>
            </a:br>
            <a:r>
              <a:rPr lang="en-US" sz="2000" dirty="0" smtClean="0"/>
              <a:t>threshold </a:t>
            </a:r>
            <a:r>
              <a:rPr lang="en-US" sz="2000" dirty="0"/>
              <a:t>for decision takes longer. </a:t>
            </a:r>
            <a:r>
              <a:rPr lang="en-US" sz="2000" dirty="0" smtClean="0"/>
              <a:t/>
            </a:r>
            <a:br>
              <a:rPr lang="en-US" sz="2000" dirty="0" smtClean="0"/>
            </a:br>
            <a:r>
              <a:rPr lang="en-US" sz="2000" dirty="0" smtClean="0"/>
              <a:t>High </a:t>
            </a:r>
            <a:r>
              <a:rPr lang="en-US" sz="2000" dirty="0"/>
              <a:t>density of synapses will contribute to </a:t>
            </a:r>
            <a:r>
              <a:rPr lang="en-US" sz="2000" dirty="0" smtClean="0"/>
              <a:t/>
            </a:r>
            <a:br>
              <a:rPr lang="en-US" sz="2000" dirty="0" smtClean="0"/>
            </a:br>
            <a:r>
              <a:rPr lang="en-US" sz="2000" dirty="0" smtClean="0"/>
              <a:t>the </a:t>
            </a:r>
            <a:r>
              <a:rPr lang="en-US" sz="2000" dirty="0"/>
              <a:t>“synaptic bombardment” type of noise. </a:t>
            </a:r>
            <a:endParaRPr lang="pl-PL" sz="2000" dirty="0"/>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9550" y="1340769"/>
            <a:ext cx="3874156" cy="2520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6266" y="3939530"/>
            <a:ext cx="3892003" cy="2531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22346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939800"/>
          </a:xfrm>
        </p:spPr>
        <p:txBody>
          <a:bodyPr/>
          <a:lstStyle/>
          <a:p>
            <a:pPr eaLnBrk="1" hangingPunct="1"/>
            <a:r>
              <a:rPr lang="en-US" dirty="0" smtClean="0">
                <a:effectLst>
                  <a:outerShdw blurRad="38100" dist="38100" dir="2700000" algn="tl">
                    <a:srgbClr val="000000">
                      <a:alpha val="43137"/>
                    </a:srgbClr>
                  </a:outerShdw>
                </a:effectLst>
              </a:rPr>
              <a:t>A bit of </a:t>
            </a:r>
            <a:r>
              <a:rPr lang="pl-PL" dirty="0" smtClean="0">
                <a:effectLst>
                  <a:outerShdw blurRad="38100" dist="38100" dir="2700000" algn="tl">
                    <a:srgbClr val="000000">
                      <a:alpha val="43137"/>
                    </a:srgbClr>
                  </a:outerShdw>
                </a:effectLst>
              </a:rPr>
              <a:t>ASD </a:t>
            </a:r>
            <a:r>
              <a:rPr lang="en-US" dirty="0" smtClean="0">
                <a:effectLst>
                  <a:outerShdw blurRad="38100" dist="38100" dir="2700000" algn="tl">
                    <a:srgbClr val="000000">
                      <a:alpha val="43137"/>
                    </a:srgbClr>
                  </a:outerShdw>
                </a:effectLst>
              </a:rPr>
              <a:t>history</a:t>
            </a:r>
          </a:p>
        </p:txBody>
      </p:sp>
      <p:sp>
        <p:nvSpPr>
          <p:cNvPr id="6147" name="Rectangle 3"/>
          <p:cNvSpPr>
            <a:spLocks noGrp="1" noChangeArrowheads="1"/>
          </p:cNvSpPr>
          <p:nvPr>
            <p:ph idx="1"/>
          </p:nvPr>
        </p:nvSpPr>
        <p:spPr>
          <a:xfrm>
            <a:off x="457200" y="1357313"/>
            <a:ext cx="8229600" cy="2571750"/>
          </a:xfrm>
        </p:spPr>
        <p:txBody>
          <a:bodyPr/>
          <a:lstStyle/>
          <a:p>
            <a:pPr eaLnBrk="1" hangingPunct="1">
              <a:buFont typeface="Arial" pitchFamily="34" charset="0"/>
              <a:buNone/>
            </a:pPr>
            <a:r>
              <a:rPr lang="en-US" sz="2000" dirty="0" smtClean="0"/>
              <a:t>ASD: Autism Spectrum Disorder, includes many forms of autism. </a:t>
            </a:r>
          </a:p>
          <a:p>
            <a:pPr eaLnBrk="1" hangingPunct="1">
              <a:buFont typeface="Arial" pitchFamily="34" charset="0"/>
              <a:buNone/>
            </a:pPr>
            <a:r>
              <a:rPr lang="en-US" sz="2000" dirty="0" smtClean="0"/>
              <a:t>Described for the first time in 1943 by Leo </a:t>
            </a:r>
            <a:r>
              <a:rPr lang="en-US" sz="2000" dirty="0" err="1" smtClean="0"/>
              <a:t>Kanner</a:t>
            </a:r>
            <a:r>
              <a:rPr lang="en-US" sz="2000" dirty="0" smtClean="0"/>
              <a:t>: </a:t>
            </a:r>
          </a:p>
          <a:p>
            <a:pPr eaLnBrk="1" hangingPunct="1"/>
            <a:r>
              <a:rPr lang="en-US" sz="2000" dirty="0" smtClean="0"/>
              <a:t>“extreme aloneness from the beginning of life and anxiously obsessive desire for the preservation of sameness.”</a:t>
            </a:r>
          </a:p>
          <a:p>
            <a:pPr eaLnBrk="1" hangingPunct="1"/>
            <a:r>
              <a:rPr lang="en-US" sz="2000" dirty="0" smtClean="0"/>
              <a:t>“… these children have come into the world with innate inability to form the usual, biologically provided affective contact with people … ”. </a:t>
            </a:r>
          </a:p>
        </p:txBody>
      </p:sp>
      <p:sp>
        <p:nvSpPr>
          <p:cNvPr id="15364" name="Rectangle 4"/>
          <p:cNvSpPr>
            <a:spLocks noChangeArrowheads="1"/>
          </p:cNvSpPr>
          <p:nvPr/>
        </p:nvSpPr>
        <p:spPr bwMode="auto">
          <a:xfrm>
            <a:off x="457200" y="3501008"/>
            <a:ext cx="8458200" cy="3240359"/>
          </a:xfrm>
          <a:prstGeom prst="rect">
            <a:avLst/>
          </a:prstGeom>
          <a:noFill/>
          <a:ln w="9525">
            <a:noFill/>
            <a:miter lim="800000"/>
            <a:headEnd/>
            <a:tailEnd/>
          </a:ln>
        </p:spPr>
        <p:txBody>
          <a:bodyPr lIns="92075" tIns="46038" rIns="92075" bIns="46038"/>
          <a:lstStyle/>
          <a:p>
            <a:pPr>
              <a:spcAft>
                <a:spcPts val="600"/>
              </a:spcAft>
              <a:buClr>
                <a:schemeClr val="folHlink"/>
              </a:buClr>
              <a:buSzTx/>
              <a:defRPr/>
            </a:pPr>
            <a:r>
              <a:rPr lang="en-US" dirty="0" smtClean="0">
                <a:solidFill>
                  <a:schemeClr val="bg1"/>
                </a:solidFill>
                <a:latin typeface="+mn-lt"/>
              </a:rPr>
              <a:t>Common deficit: lack of the theory of mind.</a:t>
            </a:r>
          </a:p>
          <a:p>
            <a:pPr>
              <a:spcAft>
                <a:spcPts val="600"/>
              </a:spcAft>
              <a:buClr>
                <a:schemeClr val="folHlink"/>
              </a:buClr>
              <a:buSzTx/>
              <a:defRPr/>
            </a:pPr>
            <a:r>
              <a:rPr lang="en-US" dirty="0" smtClean="0">
                <a:solidFill>
                  <a:schemeClr val="bg1"/>
                </a:solidFill>
                <a:latin typeface="+mn-lt"/>
              </a:rPr>
              <a:t>Initial theories: </a:t>
            </a:r>
          </a:p>
          <a:p>
            <a:pPr marL="342900" indent="-342900">
              <a:spcAft>
                <a:spcPts val="600"/>
              </a:spcAft>
              <a:buClr>
                <a:schemeClr val="folHlink"/>
              </a:buClr>
              <a:buSzTx/>
              <a:buFont typeface="Arial" pitchFamily="34" charset="0"/>
              <a:buChar char="•"/>
              <a:defRPr/>
            </a:pPr>
            <a:r>
              <a:rPr lang="en-US" dirty="0" smtClean="0">
                <a:solidFill>
                  <a:schemeClr val="bg1"/>
                </a:solidFill>
                <a:latin typeface="+mn-lt"/>
              </a:rPr>
              <a:t>bad </a:t>
            </a:r>
            <a:r>
              <a:rPr lang="en-US" dirty="0">
                <a:solidFill>
                  <a:schemeClr val="bg1"/>
                </a:solidFill>
                <a:latin typeface="+mn-lt"/>
              </a:rPr>
              <a:t>parents, refrigerator mothers </a:t>
            </a:r>
            <a:r>
              <a:rPr lang="en-US" dirty="0" smtClean="0">
                <a:solidFill>
                  <a:schemeClr val="bg1"/>
                </a:solidFill>
                <a:latin typeface="+mn-lt"/>
              </a:rPr>
              <a:t>...</a:t>
            </a:r>
            <a:endParaRPr lang="en-US" dirty="0">
              <a:solidFill>
                <a:schemeClr val="bg1"/>
              </a:solidFill>
              <a:latin typeface="+mn-lt"/>
            </a:endParaRPr>
          </a:p>
          <a:p>
            <a:pPr marL="342900" indent="-342900">
              <a:spcAft>
                <a:spcPts val="600"/>
              </a:spcAft>
              <a:buClr>
                <a:schemeClr val="folHlink"/>
              </a:buClr>
              <a:buSzTx/>
              <a:buFont typeface="Arial" pitchFamily="34" charset="0"/>
              <a:buChar char="•"/>
              <a:defRPr/>
            </a:pPr>
            <a:r>
              <a:rPr lang="en-US" dirty="0" smtClean="0">
                <a:solidFill>
                  <a:schemeClr val="bg1"/>
                </a:solidFill>
                <a:latin typeface="+mn-lt"/>
              </a:rPr>
              <a:t>a </a:t>
            </a:r>
            <a:r>
              <a:rPr lang="en-US" dirty="0">
                <a:solidFill>
                  <a:schemeClr val="bg1"/>
                </a:solidFill>
                <a:latin typeface="+mn-lt"/>
              </a:rPr>
              <a:t>behavioral syndrome … a developmental syndrome ... </a:t>
            </a:r>
          </a:p>
          <a:p>
            <a:pPr marL="342900" indent="-342900" algn="l">
              <a:spcAft>
                <a:spcPts val="600"/>
              </a:spcAft>
              <a:buClr>
                <a:schemeClr val="folHlink"/>
              </a:buClr>
              <a:buSzTx/>
              <a:buFont typeface="Arial" pitchFamily="34" charset="0"/>
              <a:buChar char="•"/>
              <a:defRPr/>
            </a:pPr>
            <a:r>
              <a:rPr lang="en-US" dirty="0" smtClean="0">
                <a:solidFill>
                  <a:schemeClr val="bg1"/>
                </a:solidFill>
                <a:latin typeface="+mn-lt"/>
              </a:rPr>
              <a:t>multiple </a:t>
            </a:r>
            <a:r>
              <a:rPr lang="en-US" dirty="0">
                <a:solidFill>
                  <a:schemeClr val="bg1"/>
                </a:solidFill>
                <a:latin typeface="+mn-lt"/>
              </a:rPr>
              <a:t>disease entities, multiple etiologies, including metabolic and immune system </a:t>
            </a:r>
            <a:r>
              <a:rPr lang="en-US" dirty="0" smtClean="0">
                <a:solidFill>
                  <a:schemeClr val="bg1"/>
                </a:solidFill>
                <a:latin typeface="+mn-lt"/>
              </a:rPr>
              <a:t>deregulation, genetics. </a:t>
            </a:r>
            <a:endParaRPr lang="en-US" dirty="0">
              <a:solidFill>
                <a:schemeClr val="bg1"/>
              </a:solidFill>
              <a:latin typeface="+mn-lt"/>
            </a:endParaRPr>
          </a:p>
          <a:p>
            <a:pPr>
              <a:spcAft>
                <a:spcPts val="600"/>
              </a:spcAft>
              <a:buClr>
                <a:schemeClr val="folHlink"/>
              </a:buClr>
              <a:buSzTx/>
              <a:defRPr/>
            </a:pPr>
            <a:endParaRPr lang="en-US" sz="1000" dirty="0">
              <a:solidFill>
                <a:schemeClr val="bg1"/>
              </a:solidFill>
              <a:latin typeface="+mn-lt"/>
            </a:endParaRPr>
          </a:p>
          <a:p>
            <a:pPr algn="l">
              <a:spcAft>
                <a:spcPts val="600"/>
              </a:spcAft>
              <a:buClr>
                <a:schemeClr val="folHlink"/>
              </a:buClr>
              <a:buSzTx/>
              <a:defRPr/>
            </a:pPr>
            <a:r>
              <a:rPr lang="en-US" dirty="0">
                <a:solidFill>
                  <a:schemeClr val="bg1"/>
                </a:solidFill>
                <a:latin typeface="+mn-lt"/>
              </a:rPr>
              <a:t>2008: </a:t>
            </a:r>
            <a:r>
              <a:rPr lang="en-US" dirty="0" smtClean="0">
                <a:solidFill>
                  <a:schemeClr val="bg1"/>
                </a:solidFill>
                <a:latin typeface="+mn-lt"/>
              </a:rPr>
              <a:t>	However</a:t>
            </a:r>
            <a:r>
              <a:rPr lang="en-US" dirty="0">
                <a:solidFill>
                  <a:schemeClr val="bg1"/>
                </a:solidFill>
                <a:latin typeface="+mn-lt"/>
              </a:rPr>
              <a:t>, as in many areas of neuroscience, we are ‘‘data </a:t>
            </a:r>
            <a:r>
              <a:rPr lang="en-US" dirty="0" smtClean="0">
                <a:solidFill>
                  <a:schemeClr val="bg1"/>
                </a:solidFill>
                <a:latin typeface="+mn-lt"/>
              </a:rPr>
              <a:t>rich </a:t>
            </a:r>
            <a:br>
              <a:rPr lang="en-US" dirty="0" smtClean="0">
                <a:solidFill>
                  <a:schemeClr val="bg1"/>
                </a:solidFill>
                <a:latin typeface="+mn-lt"/>
              </a:rPr>
            </a:br>
            <a:r>
              <a:rPr lang="en-US" dirty="0" smtClean="0">
                <a:solidFill>
                  <a:schemeClr val="bg1"/>
                </a:solidFill>
                <a:latin typeface="+mn-lt"/>
              </a:rPr>
              <a:t>	and </a:t>
            </a:r>
            <a:r>
              <a:rPr lang="en-US" dirty="0">
                <a:solidFill>
                  <a:schemeClr val="bg1"/>
                </a:solidFill>
                <a:latin typeface="+mn-lt"/>
              </a:rPr>
              <a:t>theory poor’’ (Zimmerman, Autism – current theories).  </a:t>
            </a:r>
          </a:p>
        </p:txBody>
      </p:sp>
      <p:pic>
        <p:nvPicPr>
          <p:cNvPr id="614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5312" y="95536"/>
            <a:ext cx="106680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5929096"/>
      </p:ext>
    </p:extLst>
  </p:cSld>
  <p:clrMapOvr>
    <a:masterClrMapping/>
  </p:clrMapOvr>
  <p:transition spd="slow">
    <p:cove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4638"/>
            <a:ext cx="8229600" cy="939800"/>
          </a:xfrm>
        </p:spPr>
        <p:txBody>
          <a:bodyPr/>
          <a:lstStyle/>
          <a:p>
            <a:pPr eaLnBrk="1" hangingPunct="1"/>
            <a:r>
              <a:rPr lang="en-US" sz="3600" dirty="0" smtClean="0">
                <a:effectLst>
                  <a:outerShdw blurRad="38100" dist="38100" dir="2700000" algn="tl">
                    <a:srgbClr val="000000">
                      <a:alpha val="43137"/>
                    </a:srgbClr>
                  </a:outerShdw>
                </a:effectLst>
              </a:rPr>
              <a:t>Posner spatial attention</a:t>
            </a:r>
            <a:endParaRPr lang="pl-PL" sz="3600" dirty="0" smtClean="0">
              <a:effectLst>
                <a:outerShdw blurRad="38100" dist="38100" dir="2700000" algn="tl">
                  <a:srgbClr val="000000">
                    <a:alpha val="43137"/>
                  </a:srgbClr>
                </a:outerShdw>
              </a:effectLst>
            </a:endParaRPr>
          </a:p>
        </p:txBody>
      </p:sp>
      <p:sp>
        <p:nvSpPr>
          <p:cNvPr id="19459" name="Rectangle 3"/>
          <p:cNvSpPr>
            <a:spLocks noGrp="1" noChangeArrowheads="1"/>
          </p:cNvSpPr>
          <p:nvPr>
            <p:ph idx="1"/>
          </p:nvPr>
        </p:nvSpPr>
        <p:spPr>
          <a:xfrm>
            <a:off x="457200" y="1235074"/>
            <a:ext cx="8472488" cy="4698629"/>
          </a:xfrm>
        </p:spPr>
        <p:txBody>
          <a:bodyPr/>
          <a:lstStyle/>
          <a:p>
            <a:pPr eaLnBrk="1" hangingPunct="1"/>
            <a:r>
              <a:rPr lang="en-US" sz="2000" dirty="0" smtClean="0"/>
              <a:t>More complex cue = stronger local attractor =&gt; can bind ASD longer?</a:t>
            </a:r>
          </a:p>
          <a:p>
            <a:pPr eaLnBrk="1" hangingPunct="1"/>
            <a:r>
              <a:rPr lang="en-US" sz="2000" dirty="0" smtClean="0"/>
              <a:t>Cue pulsating with different frequencies may create resonances? </a:t>
            </a:r>
          </a:p>
          <a:p>
            <a:pPr eaLnBrk="1" hangingPunct="1"/>
            <a:r>
              <a:rPr lang="en-US" sz="2000" dirty="0" smtClean="0"/>
              <a:t>What changes in the network will lead to faster attention shifts? </a:t>
            </a:r>
          </a:p>
          <a:p>
            <a:pPr eaLnBrk="1" hangingPunct="1"/>
            <a:r>
              <a:rPr lang="en-US" sz="2000" dirty="0" smtClean="0"/>
              <a:t>Broadening of attractor basins =&gt;  helps to decrease symptoms? </a:t>
            </a:r>
          </a:p>
          <a:p>
            <a:pPr marL="0" indent="0" eaLnBrk="1" hangingPunct="1">
              <a:buNone/>
            </a:pPr>
            <a:endParaRPr lang="en-US" sz="2000" dirty="0" smtClean="0"/>
          </a:p>
          <a:p>
            <a:pPr eaLnBrk="1" hangingPunct="1"/>
            <a:r>
              <a:rPr lang="en-US" sz="2000" dirty="0" smtClean="0"/>
              <a:t>Diagnostic value? </a:t>
            </a:r>
          </a:p>
          <a:p>
            <a:pPr eaLnBrk="1" hangingPunct="1"/>
            <a:r>
              <a:rPr lang="en-US" sz="2000" dirty="0" smtClean="0"/>
              <a:t>Explains fever effects?</a:t>
            </a:r>
          </a:p>
          <a:p>
            <a:pPr eaLnBrk="1" hangingPunct="1"/>
            <a:r>
              <a:rPr lang="en-US" sz="2000" dirty="0" smtClean="0"/>
              <a:t>Suggest </a:t>
            </a:r>
            <a:br>
              <a:rPr lang="en-US" sz="2000" dirty="0" smtClean="0"/>
            </a:br>
            <a:r>
              <a:rPr lang="en-US" sz="2000" dirty="0" smtClean="0"/>
              <a:t>pharmacotherapy?</a:t>
            </a:r>
          </a:p>
          <a:p>
            <a:pPr eaLnBrk="1" hangingPunct="1"/>
            <a:r>
              <a:rPr lang="en-US" sz="2000" dirty="0" smtClean="0"/>
              <a:t>Need for more </a:t>
            </a:r>
            <a:br>
              <a:rPr lang="en-US" sz="2000" dirty="0" smtClean="0"/>
            </a:br>
            <a:r>
              <a:rPr lang="en-US" sz="2000" dirty="0" smtClean="0"/>
              <a:t>accurate models.</a:t>
            </a:r>
            <a:endParaRPr lang="en-US" sz="2000" dirty="0"/>
          </a:p>
          <a:p>
            <a:pPr eaLnBrk="1" hangingPunct="1"/>
            <a:r>
              <a:rPr lang="en-US" sz="2000" dirty="0" smtClean="0"/>
              <a:t>Model in GENESIS </a:t>
            </a:r>
            <a:br>
              <a:rPr lang="en-US" sz="2000" dirty="0" smtClean="0"/>
            </a:br>
            <a:r>
              <a:rPr lang="en-US" sz="2000" dirty="0" smtClean="0"/>
              <a:t>is inconclusive. </a:t>
            </a:r>
          </a:p>
        </p:txBody>
      </p:sp>
      <p:pic>
        <p:nvPicPr>
          <p:cNvPr id="136194" name="Picture 2"/>
          <p:cNvPicPr>
            <a:picLocks noChangeAspect="1" noChangeArrowheads="1"/>
          </p:cNvPicPr>
          <p:nvPr/>
        </p:nvPicPr>
        <p:blipFill>
          <a:blip r:embed="rId3"/>
          <a:srcRect/>
          <a:stretch>
            <a:fillRect/>
          </a:stretch>
        </p:blipFill>
        <p:spPr bwMode="auto">
          <a:xfrm>
            <a:off x="3295650" y="2892896"/>
            <a:ext cx="5848350" cy="3152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2" name="pole tekstowe 1"/>
          <p:cNvSpPr txBox="1"/>
          <p:nvPr/>
        </p:nvSpPr>
        <p:spPr>
          <a:xfrm>
            <a:off x="611560" y="6045671"/>
            <a:ext cx="8208912" cy="707886"/>
          </a:xfrm>
          <a:prstGeom prst="rect">
            <a:avLst/>
          </a:prstGeom>
          <a:noFill/>
        </p:spPr>
        <p:txBody>
          <a:bodyPr wrap="square" rtlCol="0">
            <a:spAutoFit/>
          </a:bodyPr>
          <a:lstStyle/>
          <a:p>
            <a:pPr algn="l"/>
            <a:r>
              <a:rPr lang="en-US" dirty="0">
                <a:solidFill>
                  <a:schemeClr val="bg1"/>
                </a:solidFill>
                <a:latin typeface="+mn-lt"/>
              </a:rPr>
              <a:t>Spatial attention shifts in Posner experiments as a function of leak channel </a:t>
            </a:r>
            <a:r>
              <a:rPr lang="en-US" dirty="0" smtClean="0">
                <a:solidFill>
                  <a:schemeClr val="bg1"/>
                </a:solidFill>
                <a:latin typeface="+mn-lt"/>
              </a:rPr>
              <a:t>conductance change between 20-120 </a:t>
            </a:r>
            <a:r>
              <a:rPr lang="en-US" dirty="0" err="1" smtClean="0">
                <a:solidFill>
                  <a:schemeClr val="bg1"/>
                </a:solidFill>
                <a:latin typeface="+mn-lt"/>
              </a:rPr>
              <a:t>ms.</a:t>
            </a:r>
            <a:endParaRPr lang="en-US" dirty="0">
              <a:solidFill>
                <a:schemeClr val="bg1"/>
              </a:solidFill>
              <a:latin typeface="+mn-lt"/>
            </a:endParaRPr>
          </a:p>
        </p:txBody>
      </p:sp>
    </p:spTree>
  </p:cSld>
  <p:clrMapOvr>
    <a:masterClrMapping/>
  </p:clrMapOvr>
  <p:transition spd="slow">
    <p:split orient="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74638"/>
            <a:ext cx="8229600" cy="939800"/>
          </a:xfrm>
        </p:spPr>
        <p:txBody>
          <a:bodyPr/>
          <a:lstStyle/>
          <a:p>
            <a:pPr eaLnBrk="1" hangingPunct="1"/>
            <a:r>
              <a:rPr lang="en-US" sz="3600" dirty="0" smtClean="0">
                <a:effectLst>
                  <a:outerShdw blurRad="38100" dist="38100" dir="2700000" algn="tl">
                    <a:srgbClr val="000000">
                      <a:alpha val="43137"/>
                    </a:srgbClr>
                  </a:outerShdw>
                </a:effectLst>
              </a:rPr>
              <a:t>Recognition of many objects</a:t>
            </a:r>
          </a:p>
        </p:txBody>
      </p:sp>
      <p:sp>
        <p:nvSpPr>
          <p:cNvPr id="20483" name="Rectangle 3"/>
          <p:cNvSpPr>
            <a:spLocks noGrp="1" noChangeArrowheads="1"/>
          </p:cNvSpPr>
          <p:nvPr>
            <p:ph idx="1"/>
          </p:nvPr>
        </p:nvSpPr>
        <p:spPr>
          <a:xfrm>
            <a:off x="428625" y="1285875"/>
            <a:ext cx="5757863" cy="928688"/>
          </a:xfrm>
        </p:spPr>
        <p:txBody>
          <a:bodyPr/>
          <a:lstStyle/>
          <a:p>
            <a:pPr eaLnBrk="1" hangingPunct="1"/>
            <a:r>
              <a:rPr lang="en-US" sz="2000" smtClean="0"/>
              <a:t>Vision model including </a:t>
            </a:r>
            <a:r>
              <a:rPr lang="pl-PL" sz="2000" smtClean="0"/>
              <a:t>LGN, V1, V2, V4/IT, V5/MT</a:t>
            </a:r>
            <a:endParaRPr lang="en-US" sz="2000" smtClean="0"/>
          </a:p>
          <a:p>
            <a:pPr eaLnBrk="1" hangingPunct="1">
              <a:buFont typeface="Arial" pitchFamily="34" charset="0"/>
              <a:buNone/>
            </a:pPr>
            <a:r>
              <a:rPr lang="en-US" sz="2000" smtClean="0"/>
              <a:t>Two objects are presented.</a:t>
            </a:r>
            <a:endParaRPr lang="pl-PL" sz="2000" smtClean="0"/>
          </a:p>
        </p:txBody>
      </p:sp>
      <p:sp>
        <p:nvSpPr>
          <p:cNvPr id="732169" name="Rectangle 9"/>
          <p:cNvSpPr>
            <a:spLocks noChangeArrowheads="1"/>
          </p:cNvSpPr>
          <p:nvPr/>
        </p:nvSpPr>
        <p:spPr bwMode="auto">
          <a:xfrm>
            <a:off x="539750" y="2214563"/>
            <a:ext cx="3317875" cy="4500562"/>
          </a:xfrm>
          <a:prstGeom prst="rect">
            <a:avLst/>
          </a:prstGeom>
          <a:noFill/>
          <a:ln w="9525">
            <a:noFill/>
            <a:miter lim="800000"/>
            <a:headEnd/>
            <a:tailEnd/>
          </a:ln>
          <a:effectLst/>
        </p:spPr>
        <p:txBody>
          <a:bodyPr/>
          <a:lstStyle/>
          <a:p>
            <a:pPr algn="l">
              <a:lnSpc>
                <a:spcPct val="120000"/>
              </a:lnSpc>
              <a:defRPr/>
            </a:pPr>
            <a:r>
              <a:rPr lang="en-US" dirty="0">
                <a:solidFill>
                  <a:srgbClr val="FFFFFF"/>
                </a:solidFill>
                <a:effectLst>
                  <a:outerShdw blurRad="38100" dist="38100" dir="2700000" algn="tl">
                    <a:srgbClr val="000000">
                      <a:alpha val="43137"/>
                    </a:srgbClr>
                  </a:outerShdw>
                </a:effectLst>
                <a:latin typeface="+mn-lt"/>
              </a:rPr>
              <a:t>Connectivity of  these layers: </a:t>
            </a:r>
            <a:r>
              <a:rPr lang="pl-PL" dirty="0">
                <a:solidFill>
                  <a:srgbClr val="FFFFFF"/>
                </a:solidFill>
                <a:effectLst>
                  <a:outerShdw blurRad="38100" dist="38100" dir="2700000" algn="tl">
                    <a:srgbClr val="000000">
                      <a:alpha val="43137"/>
                    </a:srgbClr>
                  </a:outerShdw>
                </a:effectLst>
                <a:latin typeface="+mn-lt"/>
              </a:rPr>
              <a:t> </a:t>
            </a:r>
            <a:r>
              <a:rPr lang="en-US" dirty="0">
                <a:solidFill>
                  <a:srgbClr val="FFFFFF"/>
                </a:solidFill>
                <a:effectLst>
                  <a:outerShdw blurRad="38100" dist="38100" dir="2700000" algn="tl">
                    <a:srgbClr val="000000">
                      <a:alpha val="43137"/>
                    </a:srgbClr>
                  </a:outerShdw>
                </a:effectLst>
                <a:latin typeface="+mn-lt"/>
              </a:rPr>
              <a:t/>
            </a:r>
            <a:br>
              <a:rPr lang="en-US" dirty="0">
                <a:solidFill>
                  <a:srgbClr val="FFFFFF"/>
                </a:solidFill>
                <a:effectLst>
                  <a:outerShdw blurRad="38100" dist="38100" dir="2700000" algn="tl">
                    <a:srgbClr val="000000">
                      <a:alpha val="43137"/>
                    </a:srgbClr>
                  </a:outerShdw>
                </a:effectLst>
                <a:latin typeface="+mn-lt"/>
              </a:rPr>
            </a:br>
            <a:r>
              <a:rPr lang="pl-PL" sz="1400" dirty="0">
                <a:solidFill>
                  <a:srgbClr val="FFFFFF"/>
                </a:solidFill>
                <a:effectLst>
                  <a:outerShdw blurRad="38100" dist="38100" dir="2700000" algn="tl">
                    <a:srgbClr val="000000">
                      <a:alpha val="43137"/>
                    </a:srgbClr>
                  </a:outerShdw>
                </a:effectLst>
                <a:latin typeface="+mn-lt"/>
              </a:rPr>
              <a:t/>
            </a:r>
            <a:br>
              <a:rPr lang="pl-PL" sz="1400" dirty="0">
                <a:solidFill>
                  <a:srgbClr val="FFFFFF"/>
                </a:solidFill>
                <a:effectLst>
                  <a:outerShdw blurRad="38100" dist="38100" dir="2700000" algn="tl">
                    <a:srgbClr val="000000">
                      <a:alpha val="43137"/>
                    </a:srgbClr>
                  </a:outerShdw>
                </a:effectLst>
                <a:latin typeface="+mn-lt"/>
              </a:rPr>
            </a:br>
            <a:r>
              <a:rPr lang="pl-PL" dirty="0">
                <a:solidFill>
                  <a:srgbClr val="FFFFFF"/>
                </a:solidFill>
                <a:effectLst>
                  <a:outerShdw blurRad="38100" dist="38100" dir="2700000" algn="tl">
                    <a:srgbClr val="000000">
                      <a:alpha val="43137"/>
                    </a:srgbClr>
                  </a:outerShdw>
                </a:effectLst>
                <a:latin typeface="Calibri"/>
              </a:rPr>
              <a:t>Spat1 </a:t>
            </a:r>
            <a:r>
              <a:rPr lang="en-US" dirty="0">
                <a:solidFill>
                  <a:srgbClr val="FFFFFF"/>
                </a:solidFill>
                <a:effectLst>
                  <a:outerShdw blurRad="38100" dist="38100" dir="2700000" algn="tl">
                    <a:srgbClr val="000000">
                      <a:alpha val="43137"/>
                    </a:srgbClr>
                  </a:outerShdw>
                </a:effectLst>
                <a:latin typeface="Calibri"/>
                <a:sym typeface="Wingdings" pitchFamily="2" charset="2"/>
              </a:rPr>
              <a:t></a:t>
            </a:r>
            <a:r>
              <a:rPr lang="pl-PL" dirty="0">
                <a:solidFill>
                  <a:srgbClr val="FFFFFF"/>
                </a:solidFill>
                <a:effectLst>
                  <a:outerShdw blurRad="38100" dist="38100" dir="2700000" algn="tl">
                    <a:srgbClr val="000000">
                      <a:alpha val="43137"/>
                    </a:srgbClr>
                  </a:outerShdw>
                </a:effectLst>
                <a:latin typeface="Calibri"/>
              </a:rPr>
              <a:t> V</a:t>
            </a:r>
            <a:r>
              <a:rPr lang="en-US" dirty="0">
                <a:solidFill>
                  <a:srgbClr val="FFFFFF"/>
                </a:solidFill>
                <a:effectLst>
                  <a:outerShdw blurRad="38100" dist="38100" dir="2700000" algn="tl">
                    <a:srgbClr val="000000">
                      <a:alpha val="43137"/>
                    </a:srgbClr>
                  </a:outerShdw>
                </a:effectLst>
                <a:latin typeface="Calibri"/>
              </a:rPr>
              <a:t>2, Spat 2</a:t>
            </a:r>
            <a:br>
              <a:rPr lang="en-US" dirty="0">
                <a:solidFill>
                  <a:srgbClr val="FFFFFF"/>
                </a:solidFill>
                <a:effectLst>
                  <a:outerShdw blurRad="38100" dist="38100" dir="2700000" algn="tl">
                    <a:srgbClr val="000000">
                      <a:alpha val="43137"/>
                    </a:srgbClr>
                  </a:outerShdw>
                </a:effectLst>
                <a:latin typeface="Calibri"/>
              </a:rPr>
            </a:br>
            <a:r>
              <a:rPr lang="pl-PL" dirty="0">
                <a:solidFill>
                  <a:srgbClr val="FFFFFF"/>
                </a:solidFill>
                <a:effectLst>
                  <a:outerShdw blurRad="38100" dist="38100" dir="2700000" algn="tl">
                    <a:srgbClr val="000000">
                      <a:alpha val="43137"/>
                    </a:srgbClr>
                  </a:outerShdw>
                </a:effectLst>
                <a:latin typeface="+mn-lt"/>
              </a:rPr>
              <a:t>Spat1 </a:t>
            </a:r>
            <a:r>
              <a:rPr lang="en-US" dirty="0">
                <a:solidFill>
                  <a:srgbClr val="FFFFFF"/>
                </a:solidFill>
                <a:effectLst>
                  <a:outerShdw blurRad="38100" dist="38100" dir="2700000" algn="tl">
                    <a:srgbClr val="000000">
                      <a:alpha val="43137"/>
                    </a:srgbClr>
                  </a:outerShdw>
                </a:effectLst>
                <a:latin typeface="+mn-lt"/>
                <a:sym typeface="Wingdings" pitchFamily="2" charset="2"/>
              </a:rPr>
              <a:t></a:t>
            </a:r>
            <a:r>
              <a:rPr lang="pl-PL" dirty="0">
                <a:solidFill>
                  <a:srgbClr val="FFFFFF"/>
                </a:solidFill>
                <a:effectLst>
                  <a:outerShdw blurRad="38100" dist="38100" dir="2700000" algn="tl">
                    <a:srgbClr val="000000">
                      <a:alpha val="43137"/>
                    </a:srgbClr>
                  </a:outerShdw>
                </a:effectLst>
                <a:latin typeface="+mn-lt"/>
              </a:rPr>
              <a:t> V</a:t>
            </a:r>
            <a:r>
              <a:rPr lang="en-US" dirty="0">
                <a:solidFill>
                  <a:srgbClr val="FFFFFF"/>
                </a:solidFill>
                <a:effectLst>
                  <a:outerShdw blurRad="38100" dist="38100" dir="2700000" algn="tl">
                    <a:srgbClr val="000000">
                      <a:alpha val="43137"/>
                    </a:srgbClr>
                  </a:outerShdw>
                </a:effectLst>
                <a:latin typeface="+mn-lt"/>
              </a:rPr>
              <a:t>2, Spat 2</a:t>
            </a:r>
            <a:br>
              <a:rPr lang="en-US" dirty="0">
                <a:solidFill>
                  <a:srgbClr val="FFFFFF"/>
                </a:solidFill>
                <a:effectLst>
                  <a:outerShdw blurRad="38100" dist="38100" dir="2700000" algn="tl">
                    <a:srgbClr val="000000">
                      <a:alpha val="43137"/>
                    </a:srgbClr>
                  </a:outerShdw>
                </a:effectLst>
                <a:latin typeface="+mn-lt"/>
              </a:rPr>
            </a:br>
            <a:r>
              <a:rPr lang="pl-PL" dirty="0">
                <a:solidFill>
                  <a:srgbClr val="FFFFFF"/>
                </a:solidFill>
                <a:effectLst>
                  <a:outerShdw blurRad="38100" dist="38100" dir="2700000" algn="tl">
                    <a:srgbClr val="000000">
                      <a:alpha val="43137"/>
                    </a:srgbClr>
                  </a:outerShdw>
                </a:effectLst>
                <a:latin typeface="+mn-lt"/>
              </a:rPr>
              <a:t>Spat2 </a:t>
            </a:r>
            <a:r>
              <a:rPr lang="en-US" dirty="0">
                <a:solidFill>
                  <a:srgbClr val="FFFFFF"/>
                </a:solidFill>
                <a:effectLst>
                  <a:outerShdw blurRad="38100" dist="38100" dir="2700000" algn="tl">
                    <a:srgbClr val="000000">
                      <a:alpha val="43137"/>
                    </a:srgbClr>
                  </a:outerShdw>
                </a:effectLst>
                <a:latin typeface="+mn-lt"/>
                <a:sym typeface="Wingdings" pitchFamily="2" charset="2"/>
              </a:rPr>
              <a:t> </a:t>
            </a:r>
            <a:r>
              <a:rPr lang="pl-PL" dirty="0">
                <a:solidFill>
                  <a:srgbClr val="FFFFFF"/>
                </a:solidFill>
                <a:effectLst>
                  <a:outerShdw blurRad="38100" dist="38100" dir="2700000" algn="tl">
                    <a:srgbClr val="000000">
                      <a:alpha val="43137"/>
                    </a:srgbClr>
                  </a:outerShdw>
                </a:effectLst>
                <a:latin typeface="+mn-lt"/>
              </a:rPr>
              <a:t>V2.</a:t>
            </a:r>
          </a:p>
          <a:p>
            <a:pPr algn="l">
              <a:spcAft>
                <a:spcPts val="600"/>
              </a:spcAft>
              <a:defRPr/>
            </a:pPr>
            <a:r>
              <a:rPr lang="pl-PL" dirty="0">
                <a:solidFill>
                  <a:srgbClr val="FFFFFF"/>
                </a:solidFill>
                <a:effectLst>
                  <a:outerShdw blurRad="38100" dist="38100" dir="2700000" algn="tl">
                    <a:srgbClr val="000000">
                      <a:alpha val="43137"/>
                    </a:srgbClr>
                  </a:outerShdw>
                </a:effectLst>
                <a:latin typeface="+mn-lt"/>
              </a:rPr>
              <a:t>Spat1 </a:t>
            </a:r>
            <a:r>
              <a:rPr lang="en-US" dirty="0">
                <a:solidFill>
                  <a:srgbClr val="FFFFFF"/>
                </a:solidFill>
                <a:effectLst>
                  <a:outerShdw blurRad="38100" dist="38100" dir="2700000" algn="tl">
                    <a:srgbClr val="000000">
                      <a:alpha val="43137"/>
                    </a:srgbClr>
                  </a:outerShdw>
                </a:effectLst>
                <a:latin typeface="+mn-lt"/>
              </a:rPr>
              <a:t>has recurrent activations and inhibition, focusing on a single object</a:t>
            </a:r>
            <a:r>
              <a:rPr lang="pl-PL" dirty="0">
                <a:solidFill>
                  <a:srgbClr val="FFFFFF"/>
                </a:solidFill>
                <a:effectLst>
                  <a:outerShdw blurRad="38100" dist="38100" dir="2700000" algn="tl">
                    <a:srgbClr val="000000">
                      <a:alpha val="43137"/>
                    </a:srgbClr>
                  </a:outerShdw>
                </a:effectLst>
                <a:latin typeface="+mn-lt"/>
              </a:rPr>
              <a:t>. </a:t>
            </a:r>
            <a:br>
              <a:rPr lang="pl-PL" dirty="0">
                <a:solidFill>
                  <a:srgbClr val="FFFFFF"/>
                </a:solidFill>
                <a:effectLst>
                  <a:outerShdw blurRad="38100" dist="38100" dir="2700000" algn="tl">
                    <a:srgbClr val="000000">
                      <a:alpha val="43137"/>
                    </a:srgbClr>
                  </a:outerShdw>
                </a:effectLst>
                <a:latin typeface="+mn-lt"/>
              </a:rPr>
            </a:br>
            <a:endParaRPr lang="pl-PL" sz="1000" dirty="0">
              <a:solidFill>
                <a:srgbClr val="FFFFFF"/>
              </a:solidFill>
              <a:effectLst>
                <a:outerShdw blurRad="38100" dist="38100" dir="2700000" algn="tl">
                  <a:srgbClr val="000000">
                    <a:alpha val="43137"/>
                  </a:srgbClr>
                </a:outerShdw>
              </a:effectLst>
              <a:latin typeface="+mn-lt"/>
            </a:endParaRPr>
          </a:p>
          <a:p>
            <a:pPr algn="l">
              <a:spcAft>
                <a:spcPts val="600"/>
              </a:spcAft>
              <a:defRPr/>
            </a:pPr>
            <a:r>
              <a:rPr lang="en-US" dirty="0">
                <a:solidFill>
                  <a:srgbClr val="FFFFFF"/>
                </a:solidFill>
                <a:effectLst>
                  <a:outerShdw blurRad="38100" dist="38100" dir="2700000" algn="tl">
                    <a:srgbClr val="000000">
                      <a:alpha val="43137"/>
                    </a:srgbClr>
                  </a:outerShdw>
                </a:effectLst>
                <a:latin typeface="+mn-lt"/>
              </a:rPr>
              <a:t>In normal situations neurons desynchronize and synchronize on the second object = attention shift. </a:t>
            </a:r>
            <a:endParaRPr lang="pl-PL" dirty="0">
              <a:solidFill>
                <a:srgbClr val="FFFFFF"/>
              </a:solidFill>
              <a:effectLst>
                <a:outerShdw blurRad="38100" dist="38100" dir="2700000" algn="tl">
                  <a:srgbClr val="000000">
                    <a:alpha val="43137"/>
                  </a:srgbClr>
                </a:outerShdw>
              </a:effectLst>
              <a:latin typeface="+mn-lt"/>
            </a:endParaRPr>
          </a:p>
        </p:txBody>
      </p:sp>
      <p:pic>
        <p:nvPicPr>
          <p:cNvPr id="2048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1785938"/>
            <a:ext cx="48958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350838"/>
            <a:ext cx="7772400" cy="563562"/>
          </a:xfrm>
        </p:spPr>
        <p:txBody>
          <a:bodyPr/>
          <a:lstStyle/>
          <a:p>
            <a:pPr eaLnBrk="1" hangingPunct="1"/>
            <a:r>
              <a:rPr lang="pl-PL" sz="3600" dirty="0" smtClean="0">
                <a:effectLst>
                  <a:outerShdw blurRad="38100" dist="38100" dir="2700000" algn="tl">
                    <a:srgbClr val="000000">
                      <a:alpha val="43137"/>
                    </a:srgbClr>
                  </a:outerShdw>
                </a:effectLst>
              </a:rPr>
              <a:t>Model </a:t>
            </a:r>
            <a:r>
              <a:rPr lang="en-US" sz="3600" dirty="0" smtClean="0">
                <a:effectLst>
                  <a:outerShdw blurRad="38100" dist="38100" dir="2700000" algn="tl">
                    <a:srgbClr val="000000">
                      <a:alpha val="43137"/>
                    </a:srgbClr>
                  </a:outerShdw>
                </a:effectLst>
              </a:rPr>
              <a:t>of movements</a:t>
            </a:r>
          </a:p>
        </p:txBody>
      </p:sp>
      <p:sp>
        <p:nvSpPr>
          <p:cNvPr id="21507" name="Rectangle 3"/>
          <p:cNvSpPr>
            <a:spLocks noGrp="1" noChangeArrowheads="1"/>
          </p:cNvSpPr>
          <p:nvPr>
            <p:ph type="body" sz="half" idx="1"/>
          </p:nvPr>
        </p:nvSpPr>
        <p:spPr>
          <a:xfrm>
            <a:off x="592163" y="4389425"/>
            <a:ext cx="2632050" cy="1832621"/>
          </a:xfrm>
          <a:noFill/>
        </p:spPr>
        <p:txBody>
          <a:bodyPr/>
          <a:lstStyle/>
          <a:p>
            <a:pPr marL="0" indent="0">
              <a:buNone/>
            </a:pPr>
            <a:r>
              <a:rPr lang="en-US" sz="2000" dirty="0" smtClean="0"/>
              <a:t>“</a:t>
            </a:r>
            <a:r>
              <a:rPr lang="en-US" sz="2000" dirty="0" smtClean="0">
                <a:solidFill>
                  <a:srgbClr val="FFFF00"/>
                </a:solidFill>
              </a:rPr>
              <a:t>Sliding attractors</a:t>
            </a:r>
            <a:r>
              <a:rPr lang="en-US" sz="2000" dirty="0" smtClean="0"/>
              <a:t>”</a:t>
            </a:r>
            <a:br>
              <a:rPr lang="en-US" sz="2000" dirty="0" smtClean="0"/>
            </a:br>
            <a:r>
              <a:rPr lang="en-US" sz="2000" dirty="0" smtClean="0"/>
              <a:t>are sometimes followed by irregular movements, ex. </a:t>
            </a:r>
            <a:br>
              <a:rPr lang="en-US" sz="2000" dirty="0" smtClean="0"/>
            </a:br>
            <a:r>
              <a:rPr lang="en-US" sz="2000" dirty="0" smtClean="0"/>
              <a:t>in speech, singing, </a:t>
            </a:r>
            <a:br>
              <a:rPr lang="en-US" sz="2000" dirty="0" smtClean="0"/>
            </a:br>
            <a:r>
              <a:rPr lang="en-US" sz="2000" dirty="0" smtClean="0"/>
              <a:t>gestures etc.</a:t>
            </a:r>
            <a:endParaRPr lang="pl-PL" sz="2000" dirty="0"/>
          </a:p>
        </p:txBody>
      </p:sp>
      <p:sp>
        <p:nvSpPr>
          <p:cNvPr id="21508" name="Rectangle 7"/>
          <p:cNvSpPr>
            <a:spLocks noChangeArrowheads="1"/>
          </p:cNvSpPr>
          <p:nvPr/>
        </p:nvSpPr>
        <p:spPr bwMode="auto">
          <a:xfrm>
            <a:off x="611188" y="1196975"/>
            <a:ext cx="4104828" cy="252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dirty="0">
                <a:solidFill>
                  <a:schemeClr val="bg1"/>
                </a:solidFill>
                <a:latin typeface="+mn-lt"/>
              </a:rPr>
              <a:t>Model of cyclic movements was constructed using several simple patterns representing the movement of left and right arm, hand, leg, foot,  reflected as a sequence of activations in the input layer with addition of the accommodation mechanism (i.e. neural fatigue). Output layer represents activations within the motor </a:t>
            </a:r>
            <a:r>
              <a:rPr lang="en-US" dirty="0" smtClean="0">
                <a:solidFill>
                  <a:schemeClr val="bg1"/>
                </a:solidFill>
                <a:latin typeface="+mn-lt"/>
              </a:rPr>
              <a:t>cortex (left arm).</a:t>
            </a:r>
            <a:endParaRPr lang="en-US" dirty="0">
              <a:solidFill>
                <a:schemeClr val="bg1"/>
              </a:solidFill>
              <a:latin typeface="+mn-lt"/>
            </a:endParaRPr>
          </a:p>
          <a:p>
            <a:pPr algn="l"/>
            <a:endParaRPr lang="pl-PL" dirty="0">
              <a:solidFill>
                <a:schemeClr val="bg1"/>
              </a:solidFill>
              <a:latin typeface="+mn-lt"/>
            </a:endParaRPr>
          </a:p>
        </p:txBody>
      </p:sp>
      <p:pic>
        <p:nvPicPr>
          <p:cNvPr id="1126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360" y="83724"/>
            <a:ext cx="1143000" cy="1143000"/>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8810" y="1412776"/>
            <a:ext cx="4146550" cy="2673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5603" name="Picture 3" descr="autism-cycmove-group-left_arm-FSD-2kmea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4213" y="4286597"/>
            <a:ext cx="283845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autism-cycmove-group-left_arm-R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33529" y="4293096"/>
            <a:ext cx="28511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8831367"/>
      </p:ext>
    </p:extLst>
  </p:cSld>
  <p:clrMapOvr>
    <a:masterClrMapping/>
  </p:clrMapOvr>
  <p:transition spd="slow">
    <p:cove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350838"/>
            <a:ext cx="7772400" cy="563562"/>
          </a:xfrm>
        </p:spPr>
        <p:txBody>
          <a:bodyPr/>
          <a:lstStyle/>
          <a:p>
            <a:pPr eaLnBrk="1" hangingPunct="1"/>
            <a:r>
              <a:rPr lang="pl-PL" sz="3600" dirty="0" smtClean="0">
                <a:effectLst>
                  <a:outerShdw blurRad="38100" dist="38100" dir="2700000" algn="tl">
                    <a:srgbClr val="000000">
                      <a:alpha val="43137"/>
                    </a:srgbClr>
                  </a:outerShdw>
                </a:effectLst>
              </a:rPr>
              <a:t>Model </a:t>
            </a:r>
            <a:r>
              <a:rPr lang="en-US" sz="3600" dirty="0" smtClean="0">
                <a:effectLst>
                  <a:outerShdw blurRad="38100" dist="38100" dir="2700000" algn="tl">
                    <a:srgbClr val="000000">
                      <a:alpha val="43137"/>
                    </a:srgbClr>
                  </a:outerShdw>
                </a:effectLst>
              </a:rPr>
              <a:t>of reading</a:t>
            </a:r>
          </a:p>
        </p:txBody>
      </p:sp>
      <p:sp>
        <p:nvSpPr>
          <p:cNvPr id="21507" name="Rectangle 3"/>
          <p:cNvSpPr>
            <a:spLocks noGrp="1" noChangeArrowheads="1"/>
          </p:cNvSpPr>
          <p:nvPr>
            <p:ph type="body" sz="half" idx="1"/>
          </p:nvPr>
        </p:nvSpPr>
        <p:spPr>
          <a:xfrm>
            <a:off x="642938" y="5214938"/>
            <a:ext cx="8250237" cy="1454150"/>
          </a:xfrm>
          <a:noFill/>
        </p:spPr>
        <p:txBody>
          <a:bodyPr/>
          <a:lstStyle/>
          <a:p>
            <a:pPr marL="0" indent="0">
              <a:lnSpc>
                <a:spcPct val="120000"/>
              </a:lnSpc>
              <a:buFontTx/>
              <a:buNone/>
            </a:pPr>
            <a:r>
              <a:rPr lang="en-US" sz="2000" dirty="0" smtClean="0">
                <a:solidFill>
                  <a:srgbClr val="FFFFFF"/>
                </a:solidFill>
              </a:rPr>
              <a:t>Learning: mapping one of the </a:t>
            </a:r>
            <a:r>
              <a:rPr lang="pl-PL" sz="2000" dirty="0" smtClean="0">
                <a:solidFill>
                  <a:srgbClr val="FFFFFF"/>
                </a:solidFill>
              </a:rPr>
              <a:t>3 </a:t>
            </a:r>
            <a:r>
              <a:rPr lang="en-US" sz="2000" dirty="0" smtClean="0">
                <a:solidFill>
                  <a:srgbClr val="FFFFFF"/>
                </a:solidFill>
              </a:rPr>
              <a:t>layers to the other two.</a:t>
            </a:r>
          </a:p>
          <a:p>
            <a:pPr marL="0" indent="0">
              <a:lnSpc>
                <a:spcPct val="120000"/>
              </a:lnSpc>
              <a:buFontTx/>
              <a:buNone/>
            </a:pPr>
            <a:r>
              <a:rPr lang="en-US" sz="2000" dirty="0" smtClean="0">
                <a:solidFill>
                  <a:srgbClr val="FFFFFF"/>
                </a:solidFill>
              </a:rPr>
              <a:t>Fluctuations around final configuration = attractors representing concepts.</a:t>
            </a:r>
          </a:p>
          <a:p>
            <a:pPr marL="0" indent="0">
              <a:lnSpc>
                <a:spcPct val="120000"/>
              </a:lnSpc>
              <a:buNone/>
            </a:pPr>
            <a:r>
              <a:rPr lang="en-US" sz="2000" dirty="0" smtClean="0">
                <a:solidFill>
                  <a:srgbClr val="FFFFFF"/>
                </a:solidFill>
              </a:rPr>
              <a:t>How to analyze properties of attractor basins, their relations?</a:t>
            </a:r>
          </a:p>
        </p:txBody>
      </p:sp>
      <p:sp>
        <p:nvSpPr>
          <p:cNvPr id="21508" name="Rectangle 7"/>
          <p:cNvSpPr>
            <a:spLocks noChangeArrowheads="1"/>
          </p:cNvSpPr>
          <p:nvPr/>
        </p:nvSpPr>
        <p:spPr bwMode="auto">
          <a:xfrm>
            <a:off x="611188" y="1196975"/>
            <a:ext cx="403225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lnSpc>
                <a:spcPct val="120000"/>
              </a:lnSpc>
            </a:pPr>
            <a:r>
              <a:rPr lang="en-US" dirty="0" smtClean="0">
                <a:solidFill>
                  <a:srgbClr val="FFFF00"/>
                </a:solidFill>
                <a:latin typeface="Calibri" pitchFamily="34" charset="0"/>
              </a:rPr>
              <a:t>Spontaneous transitions.</a:t>
            </a:r>
          </a:p>
          <a:p>
            <a:pPr algn="l">
              <a:lnSpc>
                <a:spcPct val="120000"/>
              </a:lnSpc>
            </a:pPr>
            <a:r>
              <a:rPr lang="en-US" dirty="0" smtClean="0">
                <a:solidFill>
                  <a:srgbClr val="FFFFFF"/>
                </a:solidFill>
                <a:latin typeface="Calibri" pitchFamily="34" charset="0"/>
              </a:rPr>
              <a:t>Emergent </a:t>
            </a:r>
            <a:r>
              <a:rPr lang="en-US" dirty="0">
                <a:solidFill>
                  <a:srgbClr val="FFFFFF"/>
                </a:solidFill>
                <a:latin typeface="Calibri" pitchFamily="34" charset="0"/>
              </a:rPr>
              <a:t>neural simulator:</a:t>
            </a:r>
          </a:p>
          <a:p>
            <a:pPr algn="l">
              <a:lnSpc>
                <a:spcPct val="120000"/>
              </a:lnSpc>
            </a:pPr>
            <a:r>
              <a:rPr lang="en-US" dirty="0" err="1" smtClean="0">
                <a:solidFill>
                  <a:srgbClr val="FFFFFF"/>
                </a:solidFill>
                <a:latin typeface="Calibri" pitchFamily="34" charset="0"/>
              </a:rPr>
              <a:t>Aisa</a:t>
            </a:r>
            <a:r>
              <a:rPr lang="en-US" dirty="0">
                <a:solidFill>
                  <a:srgbClr val="FFFFFF"/>
                </a:solidFill>
                <a:latin typeface="Calibri" pitchFamily="34" charset="0"/>
              </a:rPr>
              <a:t>, B., Mingus, B., and O'Reilly, R. The emergent neural modeling system. Neural Networks, </a:t>
            </a:r>
            <a:r>
              <a:rPr lang="en-US" dirty="0" smtClean="0">
                <a:solidFill>
                  <a:srgbClr val="FFFFFF"/>
                </a:solidFill>
                <a:latin typeface="Calibri" pitchFamily="34" charset="0"/>
              </a:rPr>
              <a:t>2008</a:t>
            </a:r>
            <a:r>
              <a:rPr lang="en-US" dirty="0">
                <a:solidFill>
                  <a:srgbClr val="FFFFFF"/>
                </a:solidFill>
                <a:latin typeface="Calibri" pitchFamily="34" charset="0"/>
              </a:rPr>
              <a:t>. </a:t>
            </a:r>
          </a:p>
          <a:p>
            <a:pPr algn="l">
              <a:lnSpc>
                <a:spcPct val="120000"/>
              </a:lnSpc>
            </a:pPr>
            <a:endParaRPr lang="en-US" sz="1000" dirty="0">
              <a:solidFill>
                <a:srgbClr val="FFFFFF"/>
              </a:solidFill>
              <a:latin typeface="Calibri" pitchFamily="34" charset="0"/>
            </a:endParaRPr>
          </a:p>
          <a:p>
            <a:pPr algn="l">
              <a:lnSpc>
                <a:spcPct val="120000"/>
              </a:lnSpc>
            </a:pPr>
            <a:r>
              <a:rPr lang="en-US" dirty="0" smtClean="0">
                <a:solidFill>
                  <a:srgbClr val="FFFFFF"/>
                </a:solidFill>
                <a:latin typeface="Calibri" pitchFamily="34" charset="0"/>
              </a:rPr>
              <a:t>3-layer </a:t>
            </a:r>
            <a:r>
              <a:rPr lang="en-US" dirty="0">
                <a:solidFill>
                  <a:srgbClr val="FFFFFF"/>
                </a:solidFill>
                <a:latin typeface="Calibri" pitchFamily="34" charset="0"/>
              </a:rPr>
              <a:t>model of reading: </a:t>
            </a:r>
          </a:p>
          <a:p>
            <a:pPr algn="l">
              <a:lnSpc>
                <a:spcPct val="120000"/>
              </a:lnSpc>
            </a:pPr>
            <a:r>
              <a:rPr lang="en-US" dirty="0" smtClean="0">
                <a:solidFill>
                  <a:srgbClr val="FFFFFF"/>
                </a:solidFill>
                <a:latin typeface="Calibri" pitchFamily="34" charset="0"/>
              </a:rPr>
              <a:t>orthography</a:t>
            </a:r>
            <a:r>
              <a:rPr lang="en-US" dirty="0">
                <a:solidFill>
                  <a:srgbClr val="FFFFFF"/>
                </a:solidFill>
                <a:latin typeface="Calibri" pitchFamily="34" charset="0"/>
              </a:rPr>
              <a:t>, phonology, semantics, or distribution of activity over 140 </a:t>
            </a:r>
            <a:r>
              <a:rPr lang="en-US" dirty="0" err="1">
                <a:solidFill>
                  <a:srgbClr val="FFFFFF"/>
                </a:solidFill>
                <a:latin typeface="Calibri" pitchFamily="34" charset="0"/>
              </a:rPr>
              <a:t>microfeatures</a:t>
            </a:r>
            <a:r>
              <a:rPr lang="en-US" dirty="0">
                <a:solidFill>
                  <a:srgbClr val="FFFFFF"/>
                </a:solidFill>
                <a:latin typeface="Calibri" pitchFamily="34" charset="0"/>
              </a:rPr>
              <a:t> of concepts. </a:t>
            </a:r>
          </a:p>
          <a:p>
            <a:pPr algn="l">
              <a:lnSpc>
                <a:spcPct val="120000"/>
              </a:lnSpc>
            </a:pPr>
            <a:r>
              <a:rPr lang="en-US" dirty="0" smtClean="0">
                <a:solidFill>
                  <a:srgbClr val="FFFFFF"/>
                </a:solidFill>
                <a:latin typeface="Calibri" pitchFamily="34" charset="0"/>
              </a:rPr>
              <a:t>Hidden </a:t>
            </a:r>
            <a:r>
              <a:rPr lang="en-US" dirty="0">
                <a:solidFill>
                  <a:srgbClr val="FFFFFF"/>
                </a:solidFill>
                <a:latin typeface="Calibri" pitchFamily="34" charset="0"/>
              </a:rPr>
              <a:t>layers in between. </a:t>
            </a:r>
            <a:endParaRPr lang="en-US" dirty="0" smtClean="0">
              <a:solidFill>
                <a:srgbClr val="FFFFFF"/>
              </a:solidFill>
              <a:latin typeface="Calibri" pitchFamily="34" charset="0"/>
            </a:endParaRPr>
          </a:p>
        </p:txBody>
      </p:sp>
      <p:pic>
        <p:nvPicPr>
          <p:cNvPr id="2150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1357313"/>
            <a:ext cx="3948112" cy="375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360" y="83724"/>
            <a:ext cx="1143000" cy="1143000"/>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cSld>
  <p:clrMapOvr>
    <a:masterClrMapping/>
  </p:clrMapOvr>
  <p:transition spd="slow">
    <p:cove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4638"/>
            <a:ext cx="8229600" cy="939800"/>
          </a:xfrm>
        </p:spPr>
        <p:txBody>
          <a:bodyPr/>
          <a:lstStyle/>
          <a:p>
            <a:pPr eaLnBrk="1" hangingPunct="1"/>
            <a:r>
              <a:rPr lang="en-US" sz="3600" dirty="0" smtClean="0">
                <a:effectLst>
                  <a:outerShdw blurRad="38100" dist="38100" dir="2700000" algn="tl">
                    <a:srgbClr val="000000">
                      <a:alpha val="43137"/>
                    </a:srgbClr>
                  </a:outerShdw>
                </a:effectLst>
              </a:rPr>
              <a:t>Fuzzy Symbolic Dynamics (FSD)</a:t>
            </a:r>
          </a:p>
        </p:txBody>
      </p:sp>
      <p:sp>
        <p:nvSpPr>
          <p:cNvPr id="22531" name="Rectangle 3"/>
          <p:cNvSpPr>
            <a:spLocks noGrp="1" noChangeArrowheads="1"/>
          </p:cNvSpPr>
          <p:nvPr>
            <p:ph type="body" idx="1"/>
          </p:nvPr>
        </p:nvSpPr>
        <p:spPr>
          <a:xfrm>
            <a:off x="457200" y="1268413"/>
            <a:ext cx="8229600" cy="1214437"/>
          </a:xfrm>
        </p:spPr>
        <p:txBody>
          <a:bodyPr/>
          <a:lstStyle/>
          <a:p>
            <a:pPr eaLnBrk="1" hangingPunct="1">
              <a:buFont typeface="Wingdings" pitchFamily="2" charset="2"/>
              <a:buNone/>
            </a:pPr>
            <a:r>
              <a:rPr lang="en-US" sz="2000" smtClean="0"/>
              <a:t>Trajectory of dynamical </a:t>
            </a:r>
            <a:r>
              <a:rPr lang="pl-PL" sz="2000" smtClean="0"/>
              <a:t>system</a:t>
            </a:r>
            <a:r>
              <a:rPr lang="en-US" sz="2000" smtClean="0"/>
              <a:t> (neural activities), using recurrent plots (RP):</a:t>
            </a:r>
          </a:p>
        </p:txBody>
      </p:sp>
      <p:sp>
        <p:nvSpPr>
          <p:cNvPr id="29708" name="Rectangle 12"/>
          <p:cNvSpPr>
            <a:spLocks noChangeArrowheads="1"/>
          </p:cNvSpPr>
          <p:nvPr/>
        </p:nvSpPr>
        <p:spPr bwMode="auto">
          <a:xfrm>
            <a:off x="463550" y="2636911"/>
            <a:ext cx="8389938" cy="1419151"/>
          </a:xfrm>
          <a:prstGeom prst="rect">
            <a:avLst/>
          </a:prstGeom>
          <a:noFill/>
          <a:ln w="9525">
            <a:noFill/>
            <a:miter lim="800000"/>
            <a:headEnd/>
            <a:tailEnd/>
          </a:ln>
          <a:effectLst/>
        </p:spPr>
        <p:txBody>
          <a:bodyPr/>
          <a:lstStyle/>
          <a:p>
            <a:pPr marL="26988" indent="-26988">
              <a:spcBef>
                <a:spcPct val="20000"/>
              </a:spcBef>
              <a:buClr>
                <a:schemeClr val="hlink"/>
              </a:buClr>
              <a:buSzPct val="80000"/>
              <a:buFont typeface="Wingdings" pitchFamily="2" charset="2"/>
              <a:buNone/>
              <a:defRPr/>
            </a:pPr>
            <a:r>
              <a:rPr lang="en-US" dirty="0">
                <a:solidFill>
                  <a:srgbClr val="F8F8F8"/>
                </a:solidFill>
                <a:latin typeface="+mn-lt"/>
              </a:rPr>
              <a:t>RP plots </a:t>
            </a:r>
            <a:r>
              <a:rPr lang="en-US" i="1" dirty="0">
                <a:solidFill>
                  <a:srgbClr val="FFFF00"/>
                </a:solidFill>
                <a:latin typeface="+mn-lt"/>
              </a:rPr>
              <a:t>S</a:t>
            </a:r>
            <a:r>
              <a:rPr lang="en-US" dirty="0">
                <a:solidFill>
                  <a:srgbClr val="FFFF00"/>
                </a:solidFill>
                <a:latin typeface="+mn-lt"/>
              </a:rPr>
              <a:t>(</a:t>
            </a:r>
            <a:r>
              <a:rPr lang="en-US" i="1" dirty="0">
                <a:solidFill>
                  <a:srgbClr val="FFFF00"/>
                </a:solidFill>
                <a:latin typeface="+mn-lt"/>
              </a:rPr>
              <a:t>t</a:t>
            </a:r>
            <a:r>
              <a:rPr lang="en-US" dirty="0">
                <a:solidFill>
                  <a:srgbClr val="FFFF00"/>
                </a:solidFill>
                <a:latin typeface="+mn-lt"/>
              </a:rPr>
              <a:t>,</a:t>
            </a:r>
            <a:r>
              <a:rPr lang="en-US" i="1" dirty="0">
                <a:solidFill>
                  <a:srgbClr val="FFFF00"/>
                </a:solidFill>
                <a:latin typeface="+mn-lt"/>
              </a:rPr>
              <a:t>t</a:t>
            </a:r>
            <a:r>
              <a:rPr lang="en-US" baseline="-25000" dirty="0">
                <a:solidFill>
                  <a:srgbClr val="FFFF00"/>
                </a:solidFill>
                <a:latin typeface="+mn-lt"/>
              </a:rPr>
              <a:t>0</a:t>
            </a:r>
            <a:r>
              <a:rPr lang="en-US" dirty="0">
                <a:solidFill>
                  <a:srgbClr val="FFFF00"/>
                </a:solidFill>
                <a:latin typeface="+mn-lt"/>
              </a:rPr>
              <a:t>)</a:t>
            </a:r>
            <a:r>
              <a:rPr lang="en-US" dirty="0">
                <a:solidFill>
                  <a:srgbClr val="F8F8F8"/>
                </a:solidFill>
                <a:latin typeface="+mn-lt"/>
              </a:rPr>
              <a:t> values as a </a:t>
            </a:r>
            <a:r>
              <a:rPr lang="en-US" dirty="0" smtClean="0">
                <a:solidFill>
                  <a:srgbClr val="F8F8F8"/>
                </a:solidFill>
                <a:latin typeface="+mn-lt"/>
              </a:rPr>
              <a:t>matrix.  </a:t>
            </a:r>
          </a:p>
          <a:p>
            <a:pPr marL="26988" indent="-26988" algn="l">
              <a:spcBef>
                <a:spcPct val="20000"/>
              </a:spcBef>
              <a:buClr>
                <a:schemeClr val="hlink"/>
              </a:buClr>
              <a:buSzPct val="80000"/>
              <a:buFont typeface="Wingdings" pitchFamily="2" charset="2"/>
              <a:buNone/>
              <a:defRPr/>
            </a:pPr>
            <a:r>
              <a:rPr lang="en-US" dirty="0" smtClean="0">
                <a:solidFill>
                  <a:srgbClr val="F8F8F8"/>
                </a:solidFill>
                <a:latin typeface="+mn-lt"/>
              </a:rPr>
              <a:t>FSD shows trajectories in 2D or 3D: find reference centers </a:t>
            </a:r>
            <a:r>
              <a:rPr lang="en-US" i="1" dirty="0">
                <a:solidFill>
                  <a:srgbClr val="FFFF00"/>
                </a:solidFill>
                <a:latin typeface="Symbol" pitchFamily="18" charset="2"/>
              </a:rPr>
              <a:t>m</a:t>
            </a:r>
            <a:r>
              <a:rPr lang="en-US" baseline="-25000" dirty="0">
                <a:solidFill>
                  <a:srgbClr val="FFFF00"/>
                </a:solidFill>
                <a:latin typeface="+mn-lt"/>
              </a:rPr>
              <a:t>1</a:t>
            </a:r>
            <a:r>
              <a:rPr lang="en-US" dirty="0">
                <a:solidFill>
                  <a:srgbClr val="FFFF00"/>
                </a:solidFill>
                <a:latin typeface="+mn-lt"/>
              </a:rPr>
              <a:t>, </a:t>
            </a:r>
            <a:r>
              <a:rPr lang="en-US" i="1" dirty="0">
                <a:solidFill>
                  <a:srgbClr val="FFFF00"/>
                </a:solidFill>
                <a:latin typeface="Symbol" pitchFamily="18" charset="2"/>
              </a:rPr>
              <a:t>m</a:t>
            </a:r>
            <a:r>
              <a:rPr lang="en-US" baseline="-25000" dirty="0">
                <a:solidFill>
                  <a:srgbClr val="FFFF00"/>
                </a:solidFill>
                <a:latin typeface="+mn-lt"/>
              </a:rPr>
              <a:t>2 </a:t>
            </a:r>
            <a:r>
              <a:rPr lang="en-US" dirty="0">
                <a:solidFill>
                  <a:srgbClr val="FFFF00"/>
                </a:solidFill>
              </a:rPr>
              <a:t>, </a:t>
            </a:r>
            <a:r>
              <a:rPr lang="en-US" i="1" dirty="0" smtClean="0">
                <a:solidFill>
                  <a:srgbClr val="FFFF00"/>
                </a:solidFill>
                <a:latin typeface="Symbol" pitchFamily="18" charset="2"/>
              </a:rPr>
              <a:t>m</a:t>
            </a:r>
            <a:r>
              <a:rPr lang="en-US" baseline="-25000" dirty="0" smtClean="0">
                <a:solidFill>
                  <a:srgbClr val="FFFF00"/>
                </a:solidFill>
              </a:rPr>
              <a:t>3 </a:t>
            </a:r>
            <a:r>
              <a:rPr lang="en-US" dirty="0">
                <a:solidFill>
                  <a:srgbClr val="F8F8F8"/>
                </a:solidFill>
                <a:latin typeface="Calibri"/>
              </a:rPr>
              <a:t> </a:t>
            </a:r>
            <a:r>
              <a:rPr lang="en-US" dirty="0" smtClean="0">
                <a:solidFill>
                  <a:srgbClr val="F8F8F8"/>
                </a:solidFill>
                <a:latin typeface="Calibri"/>
              </a:rPr>
              <a:t>on standardized data and o</a:t>
            </a:r>
            <a:r>
              <a:rPr lang="en-US" dirty="0" smtClean="0">
                <a:solidFill>
                  <a:srgbClr val="F8F8F8"/>
                </a:solidFill>
                <a:latin typeface="+mn-lt"/>
              </a:rPr>
              <a:t>ptimize their position to see clearly important features of trajectories despite reduced dimensionality.</a:t>
            </a:r>
            <a:endParaRPr lang="en-US" dirty="0">
              <a:solidFill>
                <a:srgbClr val="F8F8F8"/>
              </a:solidFill>
              <a:latin typeface="+mn-lt"/>
            </a:endParaRPr>
          </a:p>
        </p:txBody>
      </p:sp>
      <p:graphicFrame>
        <p:nvGraphicFramePr>
          <p:cNvPr id="22533" name="Object 13"/>
          <p:cNvGraphicFramePr>
            <a:graphicFrameLocks noChangeAspect="1"/>
          </p:cNvGraphicFramePr>
          <p:nvPr>
            <p:extLst>
              <p:ext uri="{D42A27DB-BD31-4B8C-83A1-F6EECF244321}">
                <p14:modId xmlns:p14="http://schemas.microsoft.com/office/powerpoint/2010/main" val="2187558554"/>
              </p:ext>
            </p:extLst>
          </p:nvPr>
        </p:nvGraphicFramePr>
        <p:xfrm>
          <a:off x="592138" y="3842412"/>
          <a:ext cx="7248525" cy="800100"/>
        </p:xfrm>
        <a:graphic>
          <a:graphicData uri="http://schemas.openxmlformats.org/presentationml/2006/ole">
            <mc:AlternateContent xmlns:mc="http://schemas.openxmlformats.org/markup-compatibility/2006">
              <mc:Choice xmlns:v="urn:schemas-microsoft-com:vml" Requires="v">
                <p:oleObj spid="_x0000_s22628" name="Equation" r:id="rId4" imgW="3022600" imgH="355600" progId="Equation.DSMT4">
                  <p:embed/>
                </p:oleObj>
              </mc:Choice>
              <mc:Fallback>
                <p:oleObj name="Equation" r:id="rId4" imgW="3022600" imgH="355600" progId="Equation.DSMT4">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138" y="3842412"/>
                        <a:ext cx="72485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12"/>
          <p:cNvSpPr>
            <a:spLocks noChangeArrowheads="1"/>
          </p:cNvSpPr>
          <p:nvPr/>
        </p:nvSpPr>
        <p:spPr bwMode="auto">
          <a:xfrm>
            <a:off x="571500" y="4581128"/>
            <a:ext cx="8175625" cy="2160239"/>
          </a:xfrm>
          <a:prstGeom prst="rect">
            <a:avLst/>
          </a:prstGeom>
          <a:noFill/>
          <a:ln w="9525">
            <a:noFill/>
            <a:miter lim="800000"/>
            <a:headEnd/>
            <a:tailEnd/>
          </a:ln>
          <a:effectLst/>
        </p:spPr>
        <p:txBody>
          <a:bodyPr/>
          <a:lstStyle/>
          <a:p>
            <a:pPr marL="342900" indent="-342900">
              <a:spcBef>
                <a:spcPct val="20000"/>
              </a:spcBef>
              <a:buClr>
                <a:schemeClr val="hlink"/>
              </a:buClr>
              <a:buSzPct val="80000"/>
              <a:buFont typeface="Wingdings" pitchFamily="2" charset="2"/>
              <a:buNone/>
              <a:defRPr/>
            </a:pPr>
            <a:r>
              <a:rPr lang="en-US" dirty="0" smtClean="0">
                <a:solidFill>
                  <a:srgbClr val="F8F8F8"/>
                </a:solidFill>
                <a:latin typeface="+mn-lt"/>
              </a:rPr>
              <a:t>This creates localized </a:t>
            </a:r>
            <a:r>
              <a:rPr lang="en-US" dirty="0">
                <a:solidFill>
                  <a:srgbClr val="F8F8F8"/>
                </a:solidFill>
                <a:latin typeface="+mn-lt"/>
              </a:rPr>
              <a:t>membership functions </a:t>
            </a:r>
            <a:r>
              <a:rPr lang="en-US" i="1" dirty="0" err="1">
                <a:solidFill>
                  <a:srgbClr val="FFFF00"/>
                </a:solidFill>
              </a:rPr>
              <a:t>y</a:t>
            </a:r>
            <a:r>
              <a:rPr lang="en-US" i="1" baseline="-25000" dirty="0" err="1">
                <a:solidFill>
                  <a:srgbClr val="FFFF00"/>
                </a:solidFill>
              </a:rPr>
              <a:t>k</a:t>
            </a:r>
            <a:r>
              <a:rPr lang="en-US" dirty="0">
                <a:solidFill>
                  <a:srgbClr val="FFFF00"/>
                </a:solidFill>
              </a:rPr>
              <a:t>(</a:t>
            </a:r>
            <a:r>
              <a:rPr lang="en-US" i="1" dirty="0" err="1">
                <a:solidFill>
                  <a:srgbClr val="FFFF00"/>
                </a:solidFill>
              </a:rPr>
              <a:t>t;W</a:t>
            </a:r>
            <a:r>
              <a:rPr lang="en-US" dirty="0" smtClean="0">
                <a:solidFill>
                  <a:srgbClr val="FFFF00"/>
                </a:solidFill>
              </a:rPr>
              <a:t>)</a:t>
            </a:r>
            <a:r>
              <a:rPr lang="en-US" dirty="0" smtClean="0">
                <a:solidFill>
                  <a:srgbClr val="F8F8F8"/>
                </a:solidFill>
                <a:latin typeface="+mn-lt"/>
              </a:rPr>
              <a:t>. </a:t>
            </a:r>
            <a:endParaRPr lang="en-US" dirty="0">
              <a:solidFill>
                <a:srgbClr val="F8F8F8"/>
              </a:solidFill>
              <a:latin typeface="+mn-lt"/>
            </a:endParaRPr>
          </a:p>
          <a:p>
            <a:pPr marL="342900" indent="-342900" algn="l">
              <a:spcBef>
                <a:spcPct val="20000"/>
              </a:spcBef>
              <a:buClr>
                <a:schemeClr val="hlink"/>
              </a:buClr>
              <a:buSzPct val="80000"/>
              <a:buFont typeface="Wingdings" pitchFamily="2" charset="2"/>
              <a:buNone/>
              <a:defRPr/>
            </a:pPr>
            <a:r>
              <a:rPr lang="en-US" dirty="0" smtClean="0">
                <a:solidFill>
                  <a:srgbClr val="F8F8F8"/>
                </a:solidFill>
                <a:latin typeface="+mn-lt"/>
              </a:rPr>
              <a:t>Sharp </a:t>
            </a:r>
            <a:r>
              <a:rPr lang="en-US" dirty="0">
                <a:solidFill>
                  <a:srgbClr val="F8F8F8"/>
                </a:solidFill>
                <a:latin typeface="+mn-lt"/>
              </a:rPr>
              <a:t>indicator functions =&gt; symbolic dynamics; </a:t>
            </a:r>
            <a:r>
              <a:rPr lang="en-US" i="1" dirty="0">
                <a:solidFill>
                  <a:srgbClr val="FFFF00"/>
                </a:solidFill>
              </a:rPr>
              <a:t>x</a:t>
            </a:r>
            <a:r>
              <a:rPr lang="en-US" dirty="0">
                <a:solidFill>
                  <a:srgbClr val="FFFF00"/>
                </a:solidFill>
              </a:rPr>
              <a:t>(</a:t>
            </a:r>
            <a:r>
              <a:rPr lang="en-US" i="1" dirty="0">
                <a:solidFill>
                  <a:srgbClr val="FFFF00"/>
                </a:solidFill>
              </a:rPr>
              <a:t>t</a:t>
            </a:r>
            <a:r>
              <a:rPr lang="en-US" dirty="0">
                <a:solidFill>
                  <a:srgbClr val="FFFF00"/>
                </a:solidFill>
              </a:rPr>
              <a:t>) =&gt; </a:t>
            </a:r>
            <a:r>
              <a:rPr lang="en-US" dirty="0">
                <a:solidFill>
                  <a:srgbClr val="F8F8F8"/>
                </a:solidFill>
                <a:latin typeface="+mn-lt"/>
              </a:rPr>
              <a:t>strings of </a:t>
            </a:r>
            <a:r>
              <a:rPr lang="en-US" dirty="0" smtClean="0">
                <a:solidFill>
                  <a:srgbClr val="F8F8F8"/>
                </a:solidFill>
                <a:latin typeface="+mn-lt"/>
              </a:rPr>
              <a:t>symbols. </a:t>
            </a:r>
            <a:endParaRPr lang="en-US" dirty="0">
              <a:solidFill>
                <a:srgbClr val="F8F8F8"/>
              </a:solidFill>
              <a:latin typeface="+mn-lt"/>
            </a:endParaRPr>
          </a:p>
          <a:p>
            <a:pPr algn="l">
              <a:spcBef>
                <a:spcPct val="20000"/>
              </a:spcBef>
              <a:buClr>
                <a:schemeClr val="hlink"/>
              </a:buClr>
              <a:buSzPct val="80000"/>
              <a:buFont typeface="Wingdings" pitchFamily="2" charset="2"/>
              <a:buNone/>
              <a:defRPr/>
            </a:pPr>
            <a:r>
              <a:rPr lang="en-US" dirty="0" smtClean="0">
                <a:solidFill>
                  <a:srgbClr val="F8F8F8"/>
                </a:solidFill>
                <a:latin typeface="+mn-lt"/>
              </a:rPr>
              <a:t>Soft </a:t>
            </a:r>
            <a:r>
              <a:rPr lang="en-US" dirty="0">
                <a:solidFill>
                  <a:srgbClr val="F8F8F8"/>
                </a:solidFill>
                <a:latin typeface="+mn-lt"/>
              </a:rPr>
              <a:t>membership functions =&gt; fuzzy symbolic dynamics, dimensionality reduction </a:t>
            </a:r>
            <a:r>
              <a:rPr lang="en-US" dirty="0">
                <a:solidFill>
                  <a:srgbClr val="FFFF00"/>
                </a:solidFill>
                <a:latin typeface="+mn-lt"/>
              </a:rPr>
              <a:t>Y(</a:t>
            </a:r>
            <a:r>
              <a:rPr lang="en-US" i="1" dirty="0">
                <a:solidFill>
                  <a:srgbClr val="FFFF00"/>
                </a:solidFill>
                <a:latin typeface="+mn-lt"/>
              </a:rPr>
              <a:t>t</a:t>
            </a:r>
            <a:r>
              <a:rPr lang="en-US" dirty="0">
                <a:solidFill>
                  <a:srgbClr val="FFFF00"/>
                </a:solidFill>
                <a:latin typeface="+mn-lt"/>
              </a:rPr>
              <a:t>)=(</a:t>
            </a:r>
            <a:r>
              <a:rPr lang="en-US" i="1" dirty="0">
                <a:solidFill>
                  <a:srgbClr val="FFFF00"/>
                </a:solidFill>
              </a:rPr>
              <a:t>y</a:t>
            </a:r>
            <a:r>
              <a:rPr lang="en-US" baseline="-25000" dirty="0">
                <a:solidFill>
                  <a:srgbClr val="FFFF00"/>
                </a:solidFill>
              </a:rPr>
              <a:t>1</a:t>
            </a:r>
            <a:r>
              <a:rPr lang="en-US" dirty="0">
                <a:solidFill>
                  <a:srgbClr val="FFFF00"/>
                </a:solidFill>
              </a:rPr>
              <a:t>(</a:t>
            </a:r>
            <a:r>
              <a:rPr lang="en-US" i="1" dirty="0" err="1">
                <a:solidFill>
                  <a:srgbClr val="FFFF00"/>
                </a:solidFill>
              </a:rPr>
              <a:t>t;W</a:t>
            </a:r>
            <a:r>
              <a:rPr lang="en-US" dirty="0">
                <a:solidFill>
                  <a:srgbClr val="FFFF00"/>
                </a:solidFill>
              </a:rPr>
              <a:t>),</a:t>
            </a:r>
            <a:r>
              <a:rPr lang="en-US" i="1" dirty="0">
                <a:solidFill>
                  <a:srgbClr val="FFFF00"/>
                </a:solidFill>
              </a:rPr>
              <a:t> y</a:t>
            </a:r>
            <a:r>
              <a:rPr lang="en-US" baseline="-25000" dirty="0">
                <a:solidFill>
                  <a:srgbClr val="FFFF00"/>
                </a:solidFill>
              </a:rPr>
              <a:t>2</a:t>
            </a:r>
            <a:r>
              <a:rPr lang="en-US" dirty="0">
                <a:solidFill>
                  <a:srgbClr val="FFFF00"/>
                </a:solidFill>
              </a:rPr>
              <a:t>(</a:t>
            </a:r>
            <a:r>
              <a:rPr lang="en-US" i="1" dirty="0" err="1">
                <a:solidFill>
                  <a:srgbClr val="FFFF00"/>
                </a:solidFill>
              </a:rPr>
              <a:t>t;W</a:t>
            </a:r>
            <a:r>
              <a:rPr lang="en-US" dirty="0">
                <a:solidFill>
                  <a:srgbClr val="FFFF00"/>
                </a:solidFill>
              </a:rPr>
              <a:t>))</a:t>
            </a:r>
            <a:r>
              <a:rPr lang="en-US" dirty="0">
                <a:solidFill>
                  <a:srgbClr val="F8F8F8"/>
                </a:solidFill>
                <a:latin typeface="+mn-lt"/>
              </a:rPr>
              <a:t>  =&gt; visualization of </a:t>
            </a:r>
            <a:r>
              <a:rPr lang="en-US" dirty="0" smtClean="0">
                <a:solidFill>
                  <a:srgbClr val="F8F8F8"/>
                </a:solidFill>
                <a:latin typeface="+mn-lt"/>
              </a:rPr>
              <a:t>high-D </a:t>
            </a:r>
            <a:r>
              <a:rPr lang="en-US" dirty="0">
                <a:solidFill>
                  <a:srgbClr val="F8F8F8"/>
                </a:solidFill>
                <a:latin typeface="+mn-lt"/>
              </a:rPr>
              <a:t>data.</a:t>
            </a:r>
            <a:endParaRPr lang="pl-PL" dirty="0">
              <a:solidFill>
                <a:srgbClr val="F8F8F8"/>
              </a:solidFill>
              <a:latin typeface="+mn-lt"/>
            </a:endParaRPr>
          </a:p>
          <a:p>
            <a:pPr marL="342900" indent="-342900" algn="l">
              <a:spcBef>
                <a:spcPct val="20000"/>
              </a:spcBef>
              <a:buClr>
                <a:schemeClr val="hlink"/>
              </a:buClr>
              <a:buSzPct val="80000"/>
              <a:buFont typeface="Arial" pitchFamily="34" charset="0"/>
              <a:buChar char="•"/>
              <a:defRPr/>
            </a:pPr>
            <a:r>
              <a:rPr lang="en-US" dirty="0">
                <a:solidFill>
                  <a:srgbClr val="F8F8F8"/>
                </a:solidFill>
                <a:latin typeface="+mn-lt"/>
              </a:rPr>
              <a:t>Dobosz K, Duch </a:t>
            </a:r>
            <a:r>
              <a:rPr lang="en-US" dirty="0" smtClean="0">
                <a:solidFill>
                  <a:srgbClr val="F8F8F8"/>
                </a:solidFill>
                <a:latin typeface="+mn-lt"/>
              </a:rPr>
              <a:t>W, Neural </a:t>
            </a:r>
            <a:r>
              <a:rPr lang="en-US" dirty="0">
                <a:solidFill>
                  <a:srgbClr val="F8F8F8"/>
                </a:solidFill>
                <a:latin typeface="+mn-lt"/>
              </a:rPr>
              <a:t>Networks 23, 487-496, 2010</a:t>
            </a:r>
            <a:r>
              <a:rPr lang="en-US" dirty="0" smtClean="0">
                <a:solidFill>
                  <a:srgbClr val="F8F8F8"/>
                </a:solidFill>
                <a:latin typeface="+mn-lt"/>
              </a:rPr>
              <a:t>; </a:t>
            </a:r>
            <a:br>
              <a:rPr lang="en-US" dirty="0" smtClean="0">
                <a:solidFill>
                  <a:srgbClr val="F8F8F8"/>
                </a:solidFill>
                <a:latin typeface="+mn-lt"/>
              </a:rPr>
            </a:br>
            <a:r>
              <a:rPr lang="en-US" dirty="0" smtClean="0">
                <a:solidFill>
                  <a:srgbClr val="F8F8F8"/>
                </a:solidFill>
                <a:latin typeface="+mn-lt"/>
              </a:rPr>
              <a:t>                                   Cognitive </a:t>
            </a:r>
            <a:r>
              <a:rPr lang="en-US" dirty="0">
                <a:solidFill>
                  <a:srgbClr val="F8F8F8"/>
                </a:solidFill>
                <a:latin typeface="+mn-lt"/>
              </a:rPr>
              <a:t>Neurodynamics 5(2), 145-160, 2011</a:t>
            </a:r>
          </a:p>
        </p:txBody>
      </p:sp>
      <p:graphicFrame>
        <p:nvGraphicFramePr>
          <p:cNvPr id="22535" name="Object 4"/>
          <p:cNvGraphicFramePr>
            <a:graphicFrameLocks noChangeAspect="1"/>
          </p:cNvGraphicFramePr>
          <p:nvPr/>
        </p:nvGraphicFramePr>
        <p:xfrm>
          <a:off x="684213" y="1744663"/>
          <a:ext cx="7920037" cy="781050"/>
        </p:xfrm>
        <a:graphic>
          <a:graphicData uri="http://schemas.openxmlformats.org/presentationml/2006/ole">
            <mc:AlternateContent xmlns:mc="http://schemas.openxmlformats.org/markup-compatibility/2006">
              <mc:Choice xmlns:v="urn:schemas-microsoft-com:vml" Requires="v">
                <p:oleObj spid="_x0000_s22629" name="Equation" r:id="rId6" imgW="3365500" imgH="304800" progId="Equation.DSMT4">
                  <p:embed/>
                </p:oleObj>
              </mc:Choice>
              <mc:Fallback>
                <p:oleObj name="Equation" r:id="rId6" imgW="3365500" imgH="304800" progId="Equation.DSMT4">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1744663"/>
                        <a:ext cx="792003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Picture 3"/>
          <p:cNvPicPr>
            <a:picLocks noChangeAspect="1" noChangeArrowheads="1"/>
          </p:cNvPicPr>
          <p:nvPr/>
        </p:nvPicPr>
        <p:blipFill>
          <a:blip r:embed="rId8"/>
          <a:srcRect/>
          <a:stretch>
            <a:fillRect/>
          </a:stretch>
        </p:blipFill>
        <p:spPr bwMode="auto">
          <a:xfrm>
            <a:off x="323528" y="88936"/>
            <a:ext cx="3810000" cy="3257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5575" y="20638"/>
            <a:ext cx="5176838"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8229600" cy="939800"/>
          </a:xfrm>
        </p:spPr>
        <p:txBody>
          <a:bodyPr/>
          <a:lstStyle/>
          <a:p>
            <a:pPr eaLnBrk="1" hangingPunct="1"/>
            <a:r>
              <a:rPr lang="en-US" sz="3600" dirty="0" smtClean="0">
                <a:effectLst>
                  <a:outerShdw blurRad="38100" dist="38100" dir="2700000" algn="tl">
                    <a:srgbClr val="000000">
                      <a:alpha val="43137"/>
                    </a:srgbClr>
                  </a:outerShdw>
                </a:effectLst>
              </a:rPr>
              <a:t>PDP: Prototype Distance Plots</a:t>
            </a:r>
          </a:p>
        </p:txBody>
      </p:sp>
      <p:sp>
        <p:nvSpPr>
          <p:cNvPr id="38915" name="Rectangle 3"/>
          <p:cNvSpPr>
            <a:spLocks noGrp="1" noChangeArrowheads="1"/>
          </p:cNvSpPr>
          <p:nvPr>
            <p:ph idx="1"/>
          </p:nvPr>
        </p:nvSpPr>
        <p:spPr>
          <a:xfrm>
            <a:off x="467544" y="1273995"/>
            <a:ext cx="2520280" cy="5257898"/>
          </a:xfrm>
        </p:spPr>
        <p:txBody>
          <a:bodyPr/>
          <a:lstStyle/>
          <a:p>
            <a:pPr marL="0" indent="0" eaLnBrk="1" hangingPunct="1">
              <a:spcBef>
                <a:spcPts val="1200"/>
              </a:spcBef>
              <a:buNone/>
              <a:defRPr/>
            </a:pPr>
            <a:r>
              <a:rPr lang="en-US" sz="2000" dirty="0" smtClean="0"/>
              <a:t>If 3 D is not sufficient show distances of the trajectories to more reference points: </a:t>
            </a:r>
            <a:br>
              <a:rPr lang="en-US" sz="2000" dirty="0" smtClean="0"/>
            </a:br>
            <a:r>
              <a:rPr lang="en-US" sz="2000" dirty="0" smtClean="0"/>
              <a:t>color = distance, horizontal axis = time, vertical axis: prototypes.</a:t>
            </a:r>
          </a:p>
          <a:p>
            <a:pPr marL="0" indent="0" eaLnBrk="1" hangingPunct="1">
              <a:spcBef>
                <a:spcPts val="1200"/>
              </a:spcBef>
              <a:buNone/>
              <a:defRPr/>
            </a:pPr>
            <a:r>
              <a:rPr lang="en-US" sz="2000" dirty="0" smtClean="0"/>
              <a:t>40 reference points, trajectory starts from attractor for the “flag” word, then goes close to some concrete word patterns, </a:t>
            </a:r>
            <a:br>
              <a:rPr lang="en-US" sz="2000" dirty="0" smtClean="0"/>
            </a:br>
            <a:r>
              <a:rPr lang="en-US" sz="2000" dirty="0" smtClean="0"/>
              <a:t>but rather far from abstract patterns.</a:t>
            </a:r>
            <a:endParaRPr lang="pl-PL" sz="2000" dirty="0"/>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2579" y="1340768"/>
            <a:ext cx="5915025" cy="519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9243473"/>
      </p:ext>
    </p:extLst>
  </p:cSld>
  <p:clrMapOvr>
    <a:masterClrMapping/>
  </p:clrMapOvr>
  <p:transition spd="slow">
    <p:split orient="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8229600" cy="939800"/>
          </a:xfrm>
        </p:spPr>
        <p:txBody>
          <a:bodyPr/>
          <a:lstStyle/>
          <a:p>
            <a:pPr eaLnBrk="1" hangingPunct="1"/>
            <a:r>
              <a:rPr lang="en-US" sz="3600" dirty="0" smtClean="0">
                <a:effectLst>
                  <a:outerShdw blurRad="38100" dist="38100" dir="2700000" algn="tl">
                    <a:srgbClr val="000000">
                      <a:alpha val="43137"/>
                    </a:srgbClr>
                  </a:outerShdw>
                </a:effectLst>
              </a:rPr>
              <a:t>Attractors for words</a:t>
            </a:r>
          </a:p>
        </p:txBody>
      </p:sp>
      <p:sp>
        <p:nvSpPr>
          <p:cNvPr id="24579" name="Rectangle 3"/>
          <p:cNvSpPr>
            <a:spLocks noGrp="1" noChangeArrowheads="1"/>
          </p:cNvSpPr>
          <p:nvPr>
            <p:ph idx="1"/>
          </p:nvPr>
        </p:nvSpPr>
        <p:spPr>
          <a:xfrm>
            <a:off x="428625" y="1285875"/>
            <a:ext cx="4214813" cy="3857625"/>
          </a:xfrm>
        </p:spPr>
        <p:txBody>
          <a:bodyPr/>
          <a:lstStyle/>
          <a:p>
            <a:pPr marL="0" indent="0" eaLnBrk="1" hangingPunct="1">
              <a:buFont typeface="Arial" pitchFamily="34" charset="0"/>
              <a:buNone/>
            </a:pPr>
            <a:r>
              <a:rPr lang="en-US" sz="2000" dirty="0" smtClean="0"/>
              <a:t>Model for reading includes phonological, orthographic and semantic layers with hidden layers in between. </a:t>
            </a:r>
          </a:p>
          <a:p>
            <a:pPr marL="0" indent="0" eaLnBrk="1" hangingPunct="1">
              <a:buFont typeface="Arial" pitchFamily="34" charset="0"/>
              <a:buNone/>
            </a:pPr>
            <a:r>
              <a:rPr lang="en-US" sz="2000" dirty="0" smtClean="0"/>
              <a:t>FSD/RP visualization of activity of the semantic layer with 140 units. </a:t>
            </a:r>
            <a:br>
              <a:rPr lang="en-US" sz="2000" dirty="0" smtClean="0"/>
            </a:br>
            <a:endParaRPr lang="en-US" sz="1000" dirty="0" smtClean="0"/>
          </a:p>
          <a:p>
            <a:pPr marL="0" indent="0" eaLnBrk="1" hangingPunct="1">
              <a:buFont typeface="Arial" pitchFamily="34" charset="0"/>
              <a:buNone/>
            </a:pPr>
            <a:r>
              <a:rPr lang="en-US" sz="2000" i="1" dirty="0" smtClean="0"/>
              <a:t>Cost </a:t>
            </a:r>
            <a:r>
              <a:rPr lang="en-US" sz="2000" dirty="0" smtClean="0"/>
              <a:t>and </a:t>
            </a:r>
            <a:r>
              <a:rPr lang="en-US" sz="2000" i="1" dirty="0" smtClean="0"/>
              <a:t>rent </a:t>
            </a:r>
            <a:r>
              <a:rPr lang="en-US" sz="2000" dirty="0" smtClean="0"/>
              <a:t>have semantic associations, attractors are close to each other, but without noise or  accommodation transitions between basins of attractions are hard.  </a:t>
            </a:r>
          </a:p>
        </p:txBody>
      </p:sp>
      <p:sp>
        <p:nvSpPr>
          <p:cNvPr id="732169" name="Rectangle 9"/>
          <p:cNvSpPr>
            <a:spLocks noChangeArrowheads="1"/>
          </p:cNvSpPr>
          <p:nvPr/>
        </p:nvSpPr>
        <p:spPr bwMode="auto">
          <a:xfrm>
            <a:off x="441325" y="5143500"/>
            <a:ext cx="8389938" cy="1500188"/>
          </a:xfrm>
          <a:prstGeom prst="rect">
            <a:avLst/>
          </a:prstGeom>
          <a:noFill/>
          <a:ln w="9525">
            <a:noFill/>
            <a:miter lim="800000"/>
            <a:headEnd/>
            <a:tailEnd/>
          </a:ln>
          <a:effectLst/>
        </p:spPr>
        <p:txBody>
          <a:bodyPr/>
          <a:lstStyle/>
          <a:p>
            <a:pPr algn="l">
              <a:spcBef>
                <a:spcPct val="20000"/>
              </a:spcBef>
              <a:buClrTx/>
              <a:buSzTx/>
              <a:defRPr/>
            </a:pPr>
            <a:r>
              <a:rPr lang="en-US" dirty="0">
                <a:solidFill>
                  <a:prstClr val="white"/>
                </a:solidFill>
                <a:latin typeface="+mn-lt"/>
              </a:rPr>
              <a:t>Will </a:t>
            </a:r>
            <a:r>
              <a:rPr lang="en-US" dirty="0" smtClean="0">
                <a:solidFill>
                  <a:prstClr val="white"/>
                </a:solidFill>
                <a:latin typeface="+mn-lt"/>
              </a:rPr>
              <a:t>these relations show up in </a:t>
            </a:r>
            <a:r>
              <a:rPr lang="en-US" dirty="0">
                <a:solidFill>
                  <a:prstClr val="white"/>
                </a:solidFill>
                <a:latin typeface="+mn-lt"/>
              </a:rPr>
              <a:t>verbal priming tests? Free associations? </a:t>
            </a:r>
          </a:p>
          <a:p>
            <a:pPr algn="l">
              <a:spcBef>
                <a:spcPct val="20000"/>
              </a:spcBef>
              <a:buClrTx/>
              <a:buSzTx/>
              <a:defRPr/>
            </a:pPr>
            <a:r>
              <a:rPr lang="en-US" dirty="0">
                <a:solidFill>
                  <a:prstClr val="white"/>
                </a:solidFill>
                <a:latin typeface="+mn-lt"/>
              </a:rPr>
              <a:t>Will broadening of phonological/written form representations help? </a:t>
            </a:r>
            <a:endParaRPr lang="en-US" dirty="0">
              <a:solidFill>
                <a:srgbClr val="FFFFFF"/>
              </a:solidFill>
              <a:latin typeface="+mn-lt"/>
            </a:endParaRPr>
          </a:p>
          <a:p>
            <a:pPr algn="l">
              <a:lnSpc>
                <a:spcPct val="120000"/>
              </a:lnSpc>
              <a:defRPr/>
            </a:pPr>
            <a:r>
              <a:rPr lang="en-US" dirty="0">
                <a:solidFill>
                  <a:srgbClr val="FFFFFF"/>
                </a:solidFill>
                <a:latin typeface="+mn-lt"/>
              </a:rPr>
              <a:t>For example, </a:t>
            </a:r>
            <a:r>
              <a:rPr lang="en-US" dirty="0" smtClean="0">
                <a:solidFill>
                  <a:srgbClr val="FFFFFF"/>
                </a:solidFill>
                <a:latin typeface="+mn-lt"/>
              </a:rPr>
              <a:t>will training </a:t>
            </a:r>
            <a:r>
              <a:rPr lang="en-US" dirty="0">
                <a:solidFill>
                  <a:srgbClr val="FFFFFF"/>
                </a:solidFill>
                <a:latin typeface="+mn-lt"/>
              </a:rPr>
              <a:t>ASD children with characters that vary in many ways (shapes, colors, size, rotations</a:t>
            </a:r>
            <a:r>
              <a:rPr lang="en-US" dirty="0" smtClean="0">
                <a:solidFill>
                  <a:srgbClr val="FFFFFF"/>
                </a:solidFill>
                <a:latin typeface="+mn-lt"/>
              </a:rPr>
              <a:t>) help them to form broader categories?  </a:t>
            </a:r>
            <a:endParaRPr lang="en-US" dirty="0">
              <a:solidFill>
                <a:srgbClr val="FFFFFF"/>
              </a:solidFill>
              <a:latin typeface="+mn-lt"/>
            </a:endParaRPr>
          </a:p>
        </p:txBody>
      </p:sp>
      <p:pic>
        <p:nvPicPr>
          <p:cNvPr id="2458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1071563"/>
            <a:ext cx="3948112" cy="375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6300" y="1196752"/>
            <a:ext cx="44577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74638"/>
            <a:ext cx="8229600" cy="939800"/>
          </a:xfrm>
        </p:spPr>
        <p:txBody>
          <a:bodyPr/>
          <a:lstStyle/>
          <a:p>
            <a:pPr eaLnBrk="1" hangingPunct="1"/>
            <a:r>
              <a:rPr lang="af-ZA" sz="3600" dirty="0" smtClean="0">
                <a:effectLst>
                  <a:outerShdw blurRad="38100" dist="38100" dir="2700000" algn="tl">
                    <a:srgbClr val="000000">
                      <a:alpha val="43137"/>
                    </a:srgbClr>
                  </a:outerShdw>
                </a:effectLst>
              </a:rPr>
              <a:t>Neurodynamics</a:t>
            </a:r>
          </a:p>
        </p:txBody>
      </p:sp>
      <p:sp>
        <p:nvSpPr>
          <p:cNvPr id="34819" name="Rectangle 3"/>
          <p:cNvSpPr>
            <a:spLocks noGrp="1" noChangeArrowheads="1"/>
          </p:cNvSpPr>
          <p:nvPr>
            <p:ph idx="1"/>
          </p:nvPr>
        </p:nvSpPr>
        <p:spPr>
          <a:xfrm>
            <a:off x="428625" y="1285875"/>
            <a:ext cx="8501063" cy="4071938"/>
          </a:xfrm>
        </p:spPr>
        <p:txBody>
          <a:bodyPr/>
          <a:lstStyle/>
          <a:p>
            <a:pPr eaLnBrk="1" hangingPunct="1">
              <a:buFont typeface="Arial" pitchFamily="34" charset="0"/>
              <a:buNone/>
              <a:defRPr/>
            </a:pPr>
            <a:r>
              <a:rPr lang="en-US" sz="2000" dirty="0" smtClean="0"/>
              <a:t>Trajectories show spontaneous attention shifts that emerge as </a:t>
            </a:r>
            <a:br>
              <a:rPr lang="en-US" sz="2000" dirty="0" smtClean="0"/>
            </a:br>
            <a:r>
              <a:rPr lang="en-US" sz="2000" dirty="0" smtClean="0"/>
              <a:t>a property of </a:t>
            </a:r>
            <a:r>
              <a:rPr lang="en-US" sz="2000" dirty="0" err="1" smtClean="0"/>
              <a:t>neurodynamics</a:t>
            </a:r>
            <a:r>
              <a:rPr lang="en-US" sz="2000" dirty="0" smtClean="0"/>
              <a:t>, and depends on: </a:t>
            </a:r>
          </a:p>
          <a:p>
            <a:pPr eaLnBrk="1" hangingPunct="1">
              <a:defRPr/>
            </a:pPr>
            <a:r>
              <a:rPr lang="en-US" sz="2000" b="1" dirty="0" smtClean="0">
                <a:solidFill>
                  <a:srgbClr val="FFFF00"/>
                </a:solidFill>
              </a:rPr>
              <a:t>synaptic connections</a:t>
            </a:r>
            <a:r>
              <a:rPr lang="en-US" sz="2000" dirty="0" smtClean="0"/>
              <a:t>: local connectivity, inhibitory competition, bidirectional inter/</a:t>
            </a:r>
            <a:r>
              <a:rPr lang="en-US" sz="2000" dirty="0" err="1" smtClean="0"/>
              <a:t>intralayer</a:t>
            </a:r>
            <a:r>
              <a:rPr lang="en-US" sz="2000" dirty="0" smtClean="0"/>
              <a:t> processing, multiple constraint satisfaction … </a:t>
            </a:r>
          </a:p>
          <a:p>
            <a:pPr eaLnBrk="1" hangingPunct="1">
              <a:defRPr/>
            </a:pPr>
            <a:r>
              <a:rPr lang="en-US" sz="2000" b="1" dirty="0" smtClean="0">
                <a:solidFill>
                  <a:srgbClr val="FFFF00"/>
                </a:solidFill>
              </a:rPr>
              <a:t>neural properties</a:t>
            </a:r>
            <a:r>
              <a:rPr lang="en-US" sz="2000" dirty="0" smtClean="0"/>
              <a:t>: thresholds, accommodation, </a:t>
            </a:r>
            <a:r>
              <a:rPr lang="en-US" sz="2000" dirty="0" err="1" smtClean="0"/>
              <a:t>exc</a:t>
            </a:r>
            <a:r>
              <a:rPr lang="en-US" sz="2000" dirty="0" smtClean="0"/>
              <a:t>/</a:t>
            </a:r>
            <a:r>
              <a:rPr lang="en-US" sz="2000" dirty="0" err="1" smtClean="0"/>
              <a:t>inh</a:t>
            </a:r>
            <a:r>
              <a:rPr lang="en-US" sz="2000" dirty="0" smtClean="0"/>
              <a:t>/leak conductance … </a:t>
            </a:r>
            <a:endParaRPr lang="en-US" sz="2000" dirty="0"/>
          </a:p>
          <a:p>
            <a:pPr marL="0" indent="0" eaLnBrk="1" hangingPunct="1">
              <a:buNone/>
              <a:defRPr/>
            </a:pPr>
            <a:endParaRPr lang="en-US" sz="1200" dirty="0" smtClean="0"/>
          </a:p>
          <a:p>
            <a:pPr eaLnBrk="1" hangingPunct="1">
              <a:buNone/>
              <a:defRPr/>
            </a:pPr>
            <a:r>
              <a:rPr lang="en-US" sz="2000" dirty="0" smtClean="0"/>
              <a:t>Input activations: transients  </a:t>
            </a:r>
            <a:r>
              <a:rPr lang="en-US" sz="2000" dirty="0"/>
              <a:t>=&gt; </a:t>
            </a:r>
            <a:r>
              <a:rPr lang="en-US" sz="2000" dirty="0" smtClean="0"/>
              <a:t>basins </a:t>
            </a:r>
            <a:r>
              <a:rPr lang="en-US" sz="2000" dirty="0"/>
              <a:t>of </a:t>
            </a:r>
            <a:r>
              <a:rPr lang="en-US" sz="2000" dirty="0" smtClean="0"/>
              <a:t>attractors =&gt; object recognition</a:t>
            </a:r>
          </a:p>
          <a:p>
            <a:pPr marL="457200" indent="-457200" eaLnBrk="1" hangingPunct="1">
              <a:defRPr/>
            </a:pPr>
            <a:r>
              <a:rPr lang="en-US" sz="2000" dirty="0" smtClean="0"/>
              <a:t>Normal case: relatively large basins, generalization, average dwell time, moving </a:t>
            </a:r>
            <a:r>
              <a:rPr lang="en-US" sz="2000" dirty="0"/>
              <a:t>to other basin of </a:t>
            </a:r>
            <a:r>
              <a:rPr lang="en-US" sz="2000" dirty="0" smtClean="0"/>
              <a:t>attraction, exploring the activation space.</a:t>
            </a:r>
          </a:p>
          <a:p>
            <a:pPr marL="457200" indent="-457200" eaLnBrk="1" hangingPunct="1">
              <a:defRPr/>
            </a:pPr>
            <a:r>
              <a:rPr lang="en-US" sz="2000" dirty="0" smtClean="0"/>
              <a:t>Without accommodation (inactive outward rectifying ion channels): deep, narrow basins, hard to move out of the basin, associations are weak. </a:t>
            </a:r>
            <a:endParaRPr lang="pl-PL" sz="2000" dirty="0" smtClean="0"/>
          </a:p>
        </p:txBody>
      </p:sp>
      <p:sp>
        <p:nvSpPr>
          <p:cNvPr id="732169" name="Rectangle 9"/>
          <p:cNvSpPr>
            <a:spLocks noChangeArrowheads="1"/>
          </p:cNvSpPr>
          <p:nvPr/>
        </p:nvSpPr>
        <p:spPr bwMode="auto">
          <a:xfrm>
            <a:off x="539750" y="5254624"/>
            <a:ext cx="8389938" cy="1486743"/>
          </a:xfrm>
          <a:prstGeom prst="rect">
            <a:avLst/>
          </a:prstGeom>
          <a:noFill/>
          <a:ln w="9525">
            <a:noFill/>
            <a:miter lim="800000"/>
            <a:headEnd/>
            <a:tailEnd/>
          </a:ln>
          <a:effectLst/>
        </p:spPr>
        <p:txBody>
          <a:bodyPr/>
          <a:lstStyle/>
          <a:p>
            <a:pPr algn="l">
              <a:spcAft>
                <a:spcPts val="600"/>
              </a:spcAft>
              <a:defRPr/>
            </a:pPr>
            <a:r>
              <a:rPr lang="en-US" dirty="0">
                <a:solidFill>
                  <a:srgbClr val="FFFFFF"/>
                </a:solidFill>
                <a:latin typeface="+mn-lt"/>
              </a:rPr>
              <a:t>Accommodation: basins of </a:t>
            </a:r>
            <a:r>
              <a:rPr lang="en-US" dirty="0">
                <a:solidFill>
                  <a:srgbClr val="FFFF00"/>
                </a:solidFill>
                <a:latin typeface="+mn-lt"/>
              </a:rPr>
              <a:t>attractors shrink and vanish </a:t>
            </a:r>
            <a:r>
              <a:rPr lang="en-US" dirty="0">
                <a:solidFill>
                  <a:srgbClr val="FFFFFF"/>
                </a:solidFill>
                <a:latin typeface="+mn-lt"/>
              </a:rPr>
              <a:t>because neurons desynchronize due to the </a:t>
            </a:r>
            <a:r>
              <a:rPr lang="en-US" dirty="0" smtClean="0">
                <a:solidFill>
                  <a:srgbClr val="FFFFFF"/>
                </a:solidFill>
                <a:latin typeface="+mn-lt"/>
              </a:rPr>
              <a:t>neural fatigue</a:t>
            </a:r>
            <a:r>
              <a:rPr lang="en-US" dirty="0">
                <a:solidFill>
                  <a:srgbClr val="FFFFFF"/>
                </a:solidFill>
                <a:latin typeface="+mn-lt"/>
              </a:rPr>
              <a:t>. This allows other neurons to </a:t>
            </a:r>
            <a:r>
              <a:rPr lang="en-US" dirty="0" smtClean="0">
                <a:solidFill>
                  <a:srgbClr val="FFFFFF"/>
                </a:solidFill>
                <a:latin typeface="+mn-lt"/>
              </a:rPr>
              <a:t>synchronize on new stimuli, </a:t>
            </a:r>
            <a:r>
              <a:rPr lang="en-US" dirty="0">
                <a:solidFill>
                  <a:srgbClr val="FFFFFF"/>
                </a:solidFill>
                <a:latin typeface="+mn-lt"/>
              </a:rPr>
              <a:t>guided by Spat =&gt; V2 =&gt; V1 feedback. </a:t>
            </a:r>
            <a:endParaRPr lang="en-US" dirty="0" smtClean="0">
              <a:solidFill>
                <a:srgbClr val="FFFFFF"/>
              </a:solidFill>
              <a:latin typeface="+mn-lt"/>
            </a:endParaRPr>
          </a:p>
          <a:p>
            <a:pPr algn="l">
              <a:spcAft>
                <a:spcPts val="600"/>
              </a:spcAft>
              <a:defRPr/>
            </a:pPr>
            <a:r>
              <a:rPr lang="en-US" dirty="0" smtClean="0">
                <a:solidFill>
                  <a:srgbClr val="FFFFFF"/>
                </a:solidFill>
                <a:latin typeface="+mn-lt"/>
              </a:rPr>
              <a:t>This leads to sudden spontaneous weakly related chains of thoughts.</a:t>
            </a:r>
            <a:endParaRPr lang="en-US" dirty="0">
              <a:solidFill>
                <a:srgbClr val="FFFFFF"/>
              </a:solidFill>
              <a:latin typeface="+mn-lt"/>
            </a:endParaRPr>
          </a:p>
        </p:txBody>
      </p:sp>
      <p:pic>
        <p:nvPicPr>
          <p:cNvPr id="2355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9075" y="571500"/>
            <a:ext cx="13049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274638"/>
            <a:ext cx="8229600" cy="939800"/>
          </a:xfrm>
        </p:spPr>
        <p:txBody>
          <a:bodyPr/>
          <a:lstStyle/>
          <a:p>
            <a:pPr eaLnBrk="1" hangingPunct="1"/>
            <a:r>
              <a:rPr lang="en-US" sz="3600" dirty="0" smtClean="0">
                <a:effectLst>
                  <a:outerShdw blurRad="38100" dist="38100" dir="2700000" algn="tl">
                    <a:srgbClr val="000000">
                      <a:alpha val="43137"/>
                    </a:srgbClr>
                  </a:outerShdw>
                </a:effectLst>
              </a:rPr>
              <a:t>Recurrence plots</a:t>
            </a:r>
          </a:p>
        </p:txBody>
      </p:sp>
      <p:sp>
        <p:nvSpPr>
          <p:cNvPr id="30723" name="Symbol zastępczy zawartości 6"/>
          <p:cNvSpPr>
            <a:spLocks noGrp="1"/>
          </p:cNvSpPr>
          <p:nvPr>
            <p:ph idx="1"/>
          </p:nvPr>
        </p:nvSpPr>
        <p:spPr>
          <a:xfrm>
            <a:off x="5214938" y="4643438"/>
            <a:ext cx="3786187" cy="2000250"/>
          </a:xfrm>
        </p:spPr>
        <p:txBody>
          <a:bodyPr/>
          <a:lstStyle/>
          <a:p>
            <a:pPr marL="0" indent="0">
              <a:buFont typeface="Arial" pitchFamily="34" charset="0"/>
              <a:buNone/>
            </a:pPr>
            <a:r>
              <a:rPr lang="en-US" sz="2000" smtClean="0"/>
              <a:t>Same trajectories displayed with recurrence plots, showing roughly 5 larger basins of attractors and some transient points. </a:t>
            </a:r>
          </a:p>
        </p:txBody>
      </p:sp>
      <p:sp>
        <p:nvSpPr>
          <p:cNvPr id="8" name="Symbol zastępczy zawartości 6"/>
          <p:cNvSpPr txBox="1">
            <a:spLocks/>
          </p:cNvSpPr>
          <p:nvPr/>
        </p:nvSpPr>
        <p:spPr bwMode="auto">
          <a:xfrm>
            <a:off x="785813" y="4643438"/>
            <a:ext cx="3857625" cy="1857375"/>
          </a:xfrm>
          <a:prstGeom prst="rect">
            <a:avLst/>
          </a:prstGeom>
          <a:noFill/>
          <a:ln w="9525">
            <a:noFill/>
            <a:miter lim="800000"/>
            <a:headEnd/>
            <a:tailEnd/>
          </a:ln>
        </p:spPr>
        <p:txBody>
          <a:bodyPr/>
          <a:lstStyle/>
          <a:p>
            <a:pPr algn="l" eaLnBrk="0" hangingPunct="0">
              <a:spcBef>
                <a:spcPct val="20000"/>
              </a:spcBef>
              <a:buClrTx/>
              <a:buSzTx/>
              <a:buFont typeface="Arial" pitchFamily="34" charset="0"/>
              <a:buNone/>
              <a:defRPr/>
            </a:pPr>
            <a:r>
              <a:rPr lang="en-US">
                <a:solidFill>
                  <a:schemeClr val="bg1"/>
                </a:solidFill>
                <a:latin typeface="+mn-lt"/>
              </a:rPr>
              <a:t>Starting from the word “flag”, with small synaptic noise (</a:t>
            </a:r>
            <a:r>
              <a:rPr lang="en-US" err="1">
                <a:solidFill>
                  <a:schemeClr val="bg1"/>
                </a:solidFill>
                <a:latin typeface="+mn-lt"/>
              </a:rPr>
              <a:t>var</a:t>
            </a:r>
            <a:r>
              <a:rPr lang="en-US">
                <a:solidFill>
                  <a:schemeClr val="bg1"/>
                </a:solidFill>
                <a:latin typeface="+mn-lt"/>
              </a:rPr>
              <a:t>=0.02), the network starts from reaching an attractor and moves to another one</a:t>
            </a:r>
            <a:r>
              <a:rPr lang="pl-PL">
                <a:solidFill>
                  <a:schemeClr val="bg1"/>
                </a:solidFill>
                <a:latin typeface="+mn-lt"/>
              </a:rPr>
              <a:t> (frequently quite distant)</a:t>
            </a:r>
            <a:r>
              <a:rPr lang="en-US">
                <a:solidFill>
                  <a:schemeClr val="bg1"/>
                </a:solidFill>
                <a:latin typeface="+mn-lt"/>
              </a:rPr>
              <a:t>, creating </a:t>
            </a:r>
            <a:r>
              <a:rPr lang="pl-PL">
                <a:solidFill>
                  <a:schemeClr val="bg1"/>
                </a:solidFill>
                <a:latin typeface="+mn-lt"/>
              </a:rPr>
              <a:t>a </a:t>
            </a:r>
            <a:r>
              <a:rPr lang="en-US">
                <a:solidFill>
                  <a:schemeClr val="bg1"/>
                </a:solidFill>
                <a:latin typeface="+mn-lt"/>
              </a:rPr>
              <a:t>“chain of thoughts”.</a:t>
            </a:r>
          </a:p>
        </p:txBody>
      </p:sp>
      <p:pic>
        <p:nvPicPr>
          <p:cNvPr id="111618" name="Picture 2"/>
          <p:cNvPicPr>
            <a:picLocks noChangeAspect="1" noChangeArrowheads="1"/>
          </p:cNvPicPr>
          <p:nvPr/>
        </p:nvPicPr>
        <p:blipFill>
          <a:blip r:embed="rId3"/>
          <a:srcRect/>
          <a:stretch>
            <a:fillRect/>
          </a:stretch>
        </p:blipFill>
        <p:spPr bwMode="auto">
          <a:xfrm>
            <a:off x="809625" y="1268413"/>
            <a:ext cx="3810000" cy="3257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11619" name="Picture 3"/>
          <p:cNvPicPr>
            <a:picLocks noChangeAspect="1" noChangeArrowheads="1"/>
          </p:cNvPicPr>
          <p:nvPr/>
        </p:nvPicPr>
        <p:blipFill>
          <a:blip r:embed="rId4"/>
          <a:srcRect/>
          <a:stretch>
            <a:fillRect/>
          </a:stretch>
        </p:blipFill>
        <p:spPr bwMode="auto">
          <a:xfrm>
            <a:off x="5003800" y="1268413"/>
            <a:ext cx="3810000" cy="3257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9" name="Picture 2"/>
          <p:cNvPicPr>
            <a:picLocks noChangeAspect="1" noChangeArrowheads="1"/>
          </p:cNvPicPr>
          <p:nvPr/>
        </p:nvPicPr>
        <p:blipFill>
          <a:blip r:embed="rId5"/>
          <a:srcRect/>
          <a:stretch>
            <a:fillRect/>
          </a:stretch>
        </p:blipFill>
        <p:spPr bwMode="auto">
          <a:xfrm>
            <a:off x="5003800" y="1268413"/>
            <a:ext cx="3810000" cy="3257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74638"/>
            <a:ext cx="8229600" cy="939800"/>
          </a:xfrm>
        </p:spPr>
        <p:txBody>
          <a:bodyPr/>
          <a:lstStyle/>
          <a:p>
            <a:pPr eaLnBrk="1" hangingPunct="1"/>
            <a:r>
              <a:rPr lang="en-US" sz="3600" dirty="0" smtClean="0">
                <a:effectLst>
                  <a:outerShdw blurRad="38100" dist="38100" dir="2700000" algn="tl">
                    <a:srgbClr val="000000">
                      <a:alpha val="43137"/>
                    </a:srgbClr>
                  </a:outerShdw>
                </a:effectLst>
              </a:rPr>
              <a:t>How strong are attractors?</a:t>
            </a:r>
          </a:p>
        </p:txBody>
      </p:sp>
      <p:pic>
        <p:nvPicPr>
          <p:cNvPr id="256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7983" y="2701305"/>
            <a:ext cx="534352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Symbol zastępczy zawartości 6"/>
          <p:cNvSpPr>
            <a:spLocks noGrp="1"/>
          </p:cNvSpPr>
          <p:nvPr>
            <p:ph idx="1"/>
          </p:nvPr>
        </p:nvSpPr>
        <p:spPr>
          <a:xfrm>
            <a:off x="467544" y="1143000"/>
            <a:ext cx="8262119" cy="1853952"/>
          </a:xfrm>
        </p:spPr>
        <p:txBody>
          <a:bodyPr/>
          <a:lstStyle/>
          <a:p>
            <a:pPr marL="0" indent="0">
              <a:buFont typeface="Arial" pitchFamily="34" charset="0"/>
              <a:buNone/>
            </a:pPr>
            <a:r>
              <a:rPr lang="en-US" sz="2000" dirty="0" smtClean="0"/>
              <a:t>Variance around the center of a cluster grows with synaptic noise; </a:t>
            </a:r>
            <a:br>
              <a:rPr lang="en-US" sz="2000" dirty="0" smtClean="0"/>
            </a:br>
            <a:r>
              <a:rPr lang="en-US" sz="2000" dirty="0" smtClean="0"/>
              <a:t>for narrow and deep attractors it will grow slowly, </a:t>
            </a:r>
            <a:br>
              <a:rPr lang="en-US" sz="2000" dirty="0" smtClean="0"/>
            </a:br>
            <a:r>
              <a:rPr lang="en-US" sz="2000" dirty="0" smtClean="0"/>
              <a:t>for wide basins it will grow fast. </a:t>
            </a:r>
          </a:p>
          <a:p>
            <a:pPr marL="0" indent="0">
              <a:buFont typeface="Arial" pitchFamily="34" charset="0"/>
              <a:buNone/>
            </a:pPr>
            <a:r>
              <a:rPr lang="en-US" sz="2000" dirty="0" smtClean="0"/>
              <a:t>Jumping out of the attractor basin reduces the variance due to inhibition of desynchronized neurons.</a:t>
            </a:r>
          </a:p>
        </p:txBody>
      </p:sp>
      <p:sp>
        <p:nvSpPr>
          <p:cNvPr id="5" name="Symbol zastępczy zawartości 6"/>
          <p:cNvSpPr txBox="1">
            <a:spLocks/>
          </p:cNvSpPr>
          <p:nvPr/>
        </p:nvSpPr>
        <p:spPr bwMode="auto">
          <a:xfrm>
            <a:off x="453828" y="2935609"/>
            <a:ext cx="3324156" cy="3766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400" kern="1200" baseline="0">
                <a:solidFill>
                  <a:schemeClr val="bg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kern="1200" baseline="0">
                <a:solidFill>
                  <a:schemeClr val="bg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ern="1200" baseline="0">
                <a:solidFill>
                  <a:schemeClr val="bg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ern="1200" baseline="0">
                <a:solidFill>
                  <a:schemeClr val="bg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ern="1200" baseline="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t>More varied encoding </a:t>
            </a:r>
            <a:br>
              <a:rPr lang="en-US" sz="2000" dirty="0"/>
            </a:br>
            <a:r>
              <a:rPr lang="en-US" sz="2000" dirty="0"/>
              <a:t>of concrete nouns seems </a:t>
            </a:r>
            <a:r>
              <a:rPr lang="en-US" sz="2000" dirty="0" smtClean="0"/>
              <a:t/>
            </a:r>
            <a:br>
              <a:rPr lang="en-US" sz="2000" dirty="0" smtClean="0"/>
            </a:br>
            <a:r>
              <a:rPr lang="en-US" sz="2000" dirty="0" smtClean="0"/>
              <a:t>to help </a:t>
            </a:r>
            <a:r>
              <a:rPr lang="en-US" sz="2000" dirty="0"/>
              <a:t>creating larger attractor </a:t>
            </a:r>
            <a:r>
              <a:rPr lang="en-US" sz="2000" dirty="0" smtClean="0"/>
              <a:t>basins. </a:t>
            </a:r>
            <a:br>
              <a:rPr lang="en-US" sz="2000" dirty="0" smtClean="0"/>
            </a:br>
            <a:r>
              <a:rPr lang="en-US" sz="2000" dirty="0" smtClean="0"/>
              <a:t> </a:t>
            </a:r>
            <a:r>
              <a:rPr lang="en-US" sz="2000" dirty="0"/>
              <a:t/>
            </a:r>
            <a:br>
              <a:rPr lang="en-US" sz="2000" dirty="0"/>
            </a:br>
            <a:r>
              <a:rPr lang="en-US" sz="2000" dirty="0"/>
              <a:t>Abstract concepts show </a:t>
            </a:r>
            <a:br>
              <a:rPr lang="en-US" sz="2000" dirty="0"/>
            </a:br>
            <a:r>
              <a:rPr lang="en-US" sz="2000" dirty="0"/>
              <a:t>narrow and deep </a:t>
            </a:r>
            <a:r>
              <a:rPr lang="en-US" sz="2000" dirty="0" smtClean="0"/>
              <a:t>basins, variance is small and </a:t>
            </a:r>
            <a:br>
              <a:rPr lang="en-US" sz="2000" dirty="0" smtClean="0"/>
            </a:br>
            <a:r>
              <a:rPr lang="en-US" sz="2000" dirty="0" smtClean="0"/>
              <a:t>suddenly increases. </a:t>
            </a:r>
            <a:endParaRPr lang="en-US" sz="2000" dirty="0"/>
          </a:p>
        </p:txBody>
      </p:sp>
    </p:spTree>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4638"/>
            <a:ext cx="8229600" cy="939800"/>
          </a:xfrm>
        </p:spPr>
        <p:txBody>
          <a:bodyPr/>
          <a:lstStyle/>
          <a:p>
            <a:pPr eaLnBrk="1" hangingPunct="1"/>
            <a:r>
              <a:rPr lang="en-US" dirty="0" smtClean="0">
                <a:effectLst>
                  <a:outerShdw blurRad="38100" dist="38100" dir="2700000" algn="tl">
                    <a:srgbClr val="000000">
                      <a:alpha val="43137"/>
                    </a:srgbClr>
                  </a:outerShdw>
                </a:effectLst>
              </a:rPr>
              <a:t>ASD</a:t>
            </a:r>
          </a:p>
        </p:txBody>
      </p:sp>
      <p:sp>
        <p:nvSpPr>
          <p:cNvPr id="8195" name="Rectangle 3"/>
          <p:cNvSpPr>
            <a:spLocks noGrp="1" noChangeArrowheads="1"/>
          </p:cNvSpPr>
          <p:nvPr>
            <p:ph idx="1"/>
          </p:nvPr>
        </p:nvSpPr>
        <p:spPr>
          <a:xfrm>
            <a:off x="457200" y="1484784"/>
            <a:ext cx="6477000" cy="3015778"/>
          </a:xfrm>
        </p:spPr>
        <p:txBody>
          <a:bodyPr/>
          <a:lstStyle/>
          <a:p>
            <a:pPr eaLnBrk="1" hangingPunct="1">
              <a:spcBef>
                <a:spcPts val="0"/>
              </a:spcBef>
              <a:spcAft>
                <a:spcPts val="1200"/>
              </a:spcAft>
            </a:pPr>
            <a:r>
              <a:rPr lang="en-US" sz="2000" dirty="0" smtClean="0"/>
              <a:t>Autism Spectrum of Disorders includes: </a:t>
            </a:r>
          </a:p>
          <a:p>
            <a:pPr eaLnBrk="1" hangingPunct="1">
              <a:spcBef>
                <a:spcPts val="0"/>
              </a:spcBef>
              <a:spcAft>
                <a:spcPts val="1200"/>
              </a:spcAft>
            </a:pPr>
            <a:r>
              <a:rPr lang="en-US" sz="2000" dirty="0" smtClean="0"/>
              <a:t>Autism, Asperger syndrome, pervasive developmental disorder not otherwise </a:t>
            </a:r>
            <a:r>
              <a:rPr lang="en-US" sz="2000" dirty="0"/>
              <a:t>specified (</a:t>
            </a:r>
            <a:r>
              <a:rPr lang="en-US" sz="2000" dirty="0" smtClean="0"/>
              <a:t>PDD-NOS</a:t>
            </a:r>
            <a:r>
              <a:rPr lang="en-US" sz="2000" dirty="0"/>
              <a:t>)</a:t>
            </a:r>
            <a:r>
              <a:rPr lang="en-US" sz="2000" dirty="0" smtClean="0"/>
              <a:t>, atypical forms of childhood disintegrative disorder, </a:t>
            </a:r>
            <a:r>
              <a:rPr lang="en-US" sz="2000" dirty="0" err="1" smtClean="0"/>
              <a:t>Rett</a:t>
            </a:r>
            <a:r>
              <a:rPr lang="en-US" sz="2000" dirty="0" smtClean="0"/>
              <a:t> syndrome, </a:t>
            </a:r>
            <a:r>
              <a:rPr lang="en-US" sz="2000" dirty="0"/>
              <a:t>Infantile Autistic Bipolar Disorder (IABD), purine </a:t>
            </a:r>
            <a:r>
              <a:rPr lang="en-US" sz="2000" dirty="0" smtClean="0"/>
              <a:t>autism.</a:t>
            </a:r>
          </a:p>
          <a:p>
            <a:pPr eaLnBrk="1" hangingPunct="1">
              <a:spcBef>
                <a:spcPts val="0"/>
              </a:spcBef>
              <a:spcAft>
                <a:spcPts val="1200"/>
              </a:spcAft>
            </a:pPr>
            <a:r>
              <a:rPr lang="en-US" sz="2000" dirty="0" smtClean="0"/>
              <a:t>4-5  times more boys than girls.</a:t>
            </a:r>
          </a:p>
          <a:p>
            <a:pPr eaLnBrk="1" hangingPunct="1">
              <a:spcBef>
                <a:spcPts val="0"/>
              </a:spcBef>
              <a:spcAft>
                <a:spcPts val="1200"/>
              </a:spcAft>
            </a:pPr>
            <a:r>
              <a:rPr lang="en-US" sz="2000" dirty="0" smtClean="0"/>
              <a:t>CDC estimates: average about </a:t>
            </a:r>
            <a:r>
              <a:rPr lang="en-US" sz="2000" dirty="0"/>
              <a:t>1%, </a:t>
            </a:r>
            <a:r>
              <a:rPr lang="en-US" sz="2000" dirty="0" smtClean="0"/>
              <a:t>boys about 2%.</a:t>
            </a:r>
          </a:p>
        </p:txBody>
      </p:sp>
      <p:sp>
        <p:nvSpPr>
          <p:cNvPr id="505860" name="Rectangle 4"/>
          <p:cNvSpPr>
            <a:spLocks noChangeArrowheads="1"/>
          </p:cNvSpPr>
          <p:nvPr/>
        </p:nvSpPr>
        <p:spPr bwMode="auto">
          <a:xfrm>
            <a:off x="611560" y="4725144"/>
            <a:ext cx="6301703" cy="1847106"/>
          </a:xfrm>
          <a:prstGeom prst="rect">
            <a:avLst/>
          </a:prstGeom>
          <a:noFill/>
          <a:ln w="9525">
            <a:noFill/>
            <a:miter lim="800000"/>
            <a:headEnd/>
            <a:tailEnd/>
          </a:ln>
          <a:effectLst/>
        </p:spPr>
        <p:txBody>
          <a:bodyPr lIns="92075" tIns="46038" rIns="92075" bIns="46038"/>
          <a:lstStyle/>
          <a:p>
            <a:pPr marL="358775" indent="-358775">
              <a:spcAft>
                <a:spcPts val="600"/>
              </a:spcAft>
              <a:buClr>
                <a:schemeClr val="folHlink"/>
              </a:buClr>
              <a:buSzTx/>
              <a:defRPr/>
            </a:pPr>
            <a:r>
              <a:rPr lang="en-US" dirty="0" smtClean="0">
                <a:solidFill>
                  <a:srgbClr val="FFC000"/>
                </a:solidFill>
                <a:latin typeface="+mn-lt"/>
              </a:rPr>
              <a:t>Autistic </a:t>
            </a:r>
            <a:r>
              <a:rPr lang="en-US" dirty="0">
                <a:solidFill>
                  <a:srgbClr val="FFC000"/>
                </a:solidFill>
                <a:latin typeface="+mn-lt"/>
              </a:rPr>
              <a:t>Savants</a:t>
            </a:r>
            <a:r>
              <a:rPr lang="en-US" dirty="0">
                <a:solidFill>
                  <a:schemeClr val="bg1"/>
                </a:solidFill>
                <a:latin typeface="+mn-lt"/>
              </a:rPr>
              <a:t>: </a:t>
            </a:r>
            <a:endParaRPr lang="en-US" dirty="0" smtClean="0">
              <a:solidFill>
                <a:schemeClr val="bg1"/>
              </a:solidFill>
              <a:latin typeface="+mn-lt"/>
            </a:endParaRPr>
          </a:p>
          <a:p>
            <a:pPr marL="358775" indent="-358775">
              <a:spcAft>
                <a:spcPts val="600"/>
              </a:spcAft>
              <a:buClr>
                <a:schemeClr val="folHlink"/>
              </a:buClr>
              <a:buSzTx/>
              <a:defRPr/>
            </a:pPr>
            <a:r>
              <a:rPr lang="en-US" dirty="0" smtClean="0">
                <a:solidFill>
                  <a:schemeClr val="bg1"/>
                </a:solidFill>
                <a:latin typeface="+mn-lt"/>
              </a:rPr>
              <a:t>few </a:t>
            </a:r>
            <a:r>
              <a:rPr lang="en-US" dirty="0">
                <a:solidFill>
                  <a:schemeClr val="bg1"/>
                </a:solidFill>
                <a:latin typeface="+mn-lt"/>
              </a:rPr>
              <a:t>percent </a:t>
            </a:r>
            <a:r>
              <a:rPr lang="en-US" dirty="0" smtClean="0">
                <a:solidFill>
                  <a:schemeClr val="bg1"/>
                </a:solidFill>
                <a:latin typeface="+mn-lt"/>
              </a:rPr>
              <a:t>of people with ASD learn </a:t>
            </a:r>
            <a:r>
              <a:rPr lang="en-US" dirty="0">
                <a:solidFill>
                  <a:schemeClr val="bg1"/>
                </a:solidFill>
                <a:latin typeface="+mn-lt"/>
              </a:rPr>
              <a:t>unusual memory </a:t>
            </a:r>
            <a:endParaRPr lang="en-US" dirty="0" smtClean="0">
              <a:solidFill>
                <a:schemeClr val="bg1"/>
              </a:solidFill>
              <a:latin typeface="+mn-lt"/>
            </a:endParaRPr>
          </a:p>
          <a:p>
            <a:pPr marL="358775" indent="-358775">
              <a:spcAft>
                <a:spcPts val="600"/>
              </a:spcAft>
              <a:buClr>
                <a:schemeClr val="folHlink"/>
              </a:buClr>
              <a:buSzTx/>
              <a:defRPr/>
            </a:pPr>
            <a:r>
              <a:rPr lang="en-US" dirty="0" smtClean="0">
                <a:solidFill>
                  <a:schemeClr val="bg1"/>
                </a:solidFill>
                <a:latin typeface="+mn-lt"/>
              </a:rPr>
              <a:t>or </a:t>
            </a:r>
            <a:r>
              <a:rPr lang="en-US" dirty="0">
                <a:solidFill>
                  <a:schemeClr val="bg1"/>
                </a:solidFill>
                <a:latin typeface="+mn-lt"/>
              </a:rPr>
              <a:t>motor </a:t>
            </a:r>
            <a:r>
              <a:rPr lang="en-US" dirty="0" smtClean="0">
                <a:solidFill>
                  <a:schemeClr val="bg1"/>
                </a:solidFill>
                <a:latin typeface="+mn-lt"/>
              </a:rPr>
              <a:t>skills, but are impaired in many other ways. </a:t>
            </a:r>
            <a:endParaRPr lang="en-US" dirty="0">
              <a:solidFill>
                <a:schemeClr val="bg1"/>
              </a:solidFill>
              <a:latin typeface="+mn-lt"/>
            </a:endParaRPr>
          </a:p>
        </p:txBody>
      </p:sp>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285750"/>
            <a:ext cx="7715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p:cNvPicPr>
            <a:picLocks noChangeAspect="1" noChangeArrowheads="1"/>
          </p:cNvPicPr>
          <p:nvPr/>
        </p:nvPicPr>
        <p:blipFill>
          <a:blip r:embed="rId4"/>
          <a:srcRect/>
          <a:stretch>
            <a:fillRect/>
          </a:stretch>
        </p:blipFill>
        <p:spPr bwMode="auto">
          <a:xfrm>
            <a:off x="6913263" y="4057650"/>
            <a:ext cx="2209800"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26433548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74638"/>
            <a:ext cx="8229600" cy="939800"/>
          </a:xfrm>
        </p:spPr>
        <p:txBody>
          <a:bodyPr/>
          <a:lstStyle/>
          <a:p>
            <a:pPr eaLnBrk="1" hangingPunct="1"/>
            <a:r>
              <a:rPr lang="en-US" sz="3600" dirty="0" smtClean="0">
                <a:effectLst>
                  <a:outerShdw blurRad="38100" dist="38100" dir="2700000" algn="tl">
                    <a:srgbClr val="000000">
                      <a:alpha val="43137"/>
                    </a:srgbClr>
                  </a:outerShdw>
                </a:effectLst>
              </a:rPr>
              <a:t>Probability of recurrence</a:t>
            </a:r>
          </a:p>
        </p:txBody>
      </p:sp>
      <p:sp>
        <p:nvSpPr>
          <p:cNvPr id="8" name="Symbol zastępczy zawartości 6"/>
          <p:cNvSpPr txBox="1">
            <a:spLocks/>
          </p:cNvSpPr>
          <p:nvPr/>
        </p:nvSpPr>
        <p:spPr bwMode="auto">
          <a:xfrm>
            <a:off x="785813" y="4941888"/>
            <a:ext cx="8358187" cy="1558925"/>
          </a:xfrm>
          <a:prstGeom prst="rect">
            <a:avLst/>
          </a:prstGeom>
          <a:noFill/>
          <a:ln w="9525">
            <a:noFill/>
            <a:miter lim="800000"/>
            <a:headEnd/>
            <a:tailEnd/>
          </a:ln>
        </p:spPr>
        <p:txBody>
          <a:bodyPr/>
          <a:lstStyle/>
          <a:p>
            <a:pPr algn="l" eaLnBrk="0" hangingPunct="0">
              <a:spcBef>
                <a:spcPct val="20000"/>
              </a:spcBef>
              <a:buClrTx/>
              <a:buSzTx/>
              <a:buFont typeface="Arial" pitchFamily="34" charset="0"/>
              <a:buNone/>
              <a:defRPr/>
            </a:pPr>
            <a:r>
              <a:rPr lang="en-US" dirty="0">
                <a:solidFill>
                  <a:schemeClr val="bg1"/>
                </a:solidFill>
                <a:latin typeface="+mn-lt"/>
              </a:rPr>
              <a:t>Probability of recurrence may be computed from recurrence plots, </a:t>
            </a:r>
            <a:br>
              <a:rPr lang="en-US" dirty="0">
                <a:solidFill>
                  <a:schemeClr val="bg1"/>
                </a:solidFill>
                <a:latin typeface="+mn-lt"/>
              </a:rPr>
            </a:br>
            <a:r>
              <a:rPr lang="en-US" dirty="0" smtClean="0">
                <a:solidFill>
                  <a:schemeClr val="bg1"/>
                </a:solidFill>
                <a:latin typeface="+mn-lt"/>
              </a:rPr>
              <a:t>or from </a:t>
            </a:r>
            <a:r>
              <a:rPr lang="en-US" dirty="0" err="1" smtClean="0">
                <a:solidFill>
                  <a:schemeClr val="bg1"/>
                </a:solidFill>
                <a:latin typeface="+mn-lt"/>
              </a:rPr>
              <a:t>clusterization</a:t>
            </a:r>
            <a:r>
              <a:rPr lang="en-US" dirty="0" smtClean="0">
                <a:solidFill>
                  <a:schemeClr val="bg1"/>
                </a:solidFill>
                <a:latin typeface="+mn-lt"/>
              </a:rPr>
              <a:t> of trajectory points, allowing </a:t>
            </a:r>
            <a:r>
              <a:rPr lang="en-US" dirty="0">
                <a:solidFill>
                  <a:schemeClr val="bg1"/>
                </a:solidFill>
                <a:latin typeface="+mn-lt"/>
              </a:rPr>
              <a:t>for evaluation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how </a:t>
            </a:r>
            <a:r>
              <a:rPr lang="en-US" dirty="0">
                <a:solidFill>
                  <a:schemeClr val="bg1"/>
                </a:solidFill>
                <a:latin typeface="+mn-lt"/>
              </a:rPr>
              <a:t>strongly some basins of attractors capture neurodynamics. </a:t>
            </a:r>
          </a:p>
        </p:txBody>
      </p:sp>
      <p:pic>
        <p:nvPicPr>
          <p:cNvPr id="112643" name="Picture 3"/>
          <p:cNvPicPr>
            <a:picLocks noChangeAspect="1" noChangeArrowheads="1"/>
          </p:cNvPicPr>
          <p:nvPr/>
        </p:nvPicPr>
        <p:blipFill>
          <a:blip r:embed="rId3"/>
          <a:srcRect/>
          <a:stretch>
            <a:fillRect/>
          </a:stretch>
        </p:blipFill>
        <p:spPr bwMode="auto">
          <a:xfrm>
            <a:off x="5076825" y="1227138"/>
            <a:ext cx="3810000" cy="3400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9" name="Picture 3"/>
          <p:cNvPicPr>
            <a:picLocks noChangeAspect="1" noChangeArrowheads="1"/>
          </p:cNvPicPr>
          <p:nvPr/>
        </p:nvPicPr>
        <p:blipFill>
          <a:blip r:embed="rId4"/>
          <a:srcRect/>
          <a:stretch>
            <a:fillRect/>
          </a:stretch>
        </p:blipFill>
        <p:spPr bwMode="auto">
          <a:xfrm>
            <a:off x="833438" y="1268413"/>
            <a:ext cx="3810000" cy="3257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cSld>
  <p:clrMapOvr>
    <a:masterClrMapping/>
  </p:clrMapOvr>
  <p:transition spd="slow">
    <p:cove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74638"/>
            <a:ext cx="8229600" cy="939800"/>
          </a:xfrm>
        </p:spPr>
        <p:txBody>
          <a:bodyPr/>
          <a:lstStyle/>
          <a:p>
            <a:pPr eaLnBrk="1" hangingPunct="1"/>
            <a:r>
              <a:rPr lang="en-US" sz="3600" dirty="0" smtClean="0">
                <a:effectLst>
                  <a:outerShdw blurRad="38100" dist="38100" dir="2700000" algn="tl">
                    <a:srgbClr val="000000">
                      <a:alpha val="43137"/>
                    </a:srgbClr>
                  </a:outerShdw>
                </a:effectLst>
              </a:rPr>
              <a:t>Fast transitions</a:t>
            </a:r>
          </a:p>
        </p:txBody>
      </p:sp>
      <p:sp>
        <p:nvSpPr>
          <p:cNvPr id="8" name="Symbol zastępczy zawartości 6"/>
          <p:cNvSpPr txBox="1">
            <a:spLocks/>
          </p:cNvSpPr>
          <p:nvPr/>
        </p:nvSpPr>
        <p:spPr bwMode="auto">
          <a:xfrm>
            <a:off x="785813" y="4941888"/>
            <a:ext cx="8358187" cy="1558925"/>
          </a:xfrm>
          <a:prstGeom prst="rect">
            <a:avLst/>
          </a:prstGeom>
          <a:noFill/>
          <a:ln w="9525">
            <a:noFill/>
            <a:miter lim="800000"/>
            <a:headEnd/>
            <a:tailEnd/>
          </a:ln>
        </p:spPr>
        <p:txBody>
          <a:bodyPr/>
          <a:lstStyle/>
          <a:p>
            <a:pPr algn="l" eaLnBrk="0" hangingPunct="0">
              <a:spcBef>
                <a:spcPct val="20000"/>
              </a:spcBef>
              <a:buClrTx/>
              <a:buSzTx/>
              <a:buFont typeface="Arial" pitchFamily="34" charset="0"/>
              <a:buNone/>
              <a:defRPr/>
            </a:pPr>
            <a:r>
              <a:rPr lang="en-US" dirty="0">
                <a:solidFill>
                  <a:schemeClr val="bg1"/>
                </a:solidFill>
                <a:latin typeface="+mn-lt"/>
              </a:rPr>
              <a:t>Attention is focused only for a brief time and than moved to the next attractor basin, some basins are visited for such a short time that no action may follow, </a:t>
            </a:r>
            <a:r>
              <a:rPr lang="en-US" dirty="0" smtClean="0">
                <a:solidFill>
                  <a:schemeClr val="bg1"/>
                </a:solidFill>
                <a:latin typeface="+mn-lt"/>
              </a:rPr>
              <a:t>no chance for other neuronal groups to synchronize. This corresponds </a:t>
            </a:r>
            <a:r>
              <a:rPr lang="en-US" dirty="0">
                <a:solidFill>
                  <a:schemeClr val="bg1"/>
                </a:solidFill>
                <a:latin typeface="+mn-lt"/>
              </a:rPr>
              <a:t>to the feeling of </a:t>
            </a:r>
            <a:r>
              <a:rPr lang="en-US" dirty="0" smtClean="0">
                <a:solidFill>
                  <a:schemeClr val="bg1"/>
                </a:solidFill>
                <a:latin typeface="+mn-lt"/>
              </a:rPr>
              <a:t>confusion, not </a:t>
            </a:r>
            <a:r>
              <a:rPr lang="en-US" dirty="0">
                <a:solidFill>
                  <a:schemeClr val="bg1"/>
                </a:solidFill>
                <a:latin typeface="+mn-lt"/>
              </a:rPr>
              <a:t>being conscious of fleeting thoughts. </a:t>
            </a:r>
          </a:p>
        </p:txBody>
      </p:sp>
      <p:pic>
        <p:nvPicPr>
          <p:cNvPr id="113666" name="Picture 2"/>
          <p:cNvPicPr>
            <a:picLocks noChangeAspect="1" noChangeArrowheads="1"/>
          </p:cNvPicPr>
          <p:nvPr/>
        </p:nvPicPr>
        <p:blipFill>
          <a:blip r:embed="rId3"/>
          <a:srcRect/>
          <a:stretch>
            <a:fillRect/>
          </a:stretch>
        </p:blipFill>
        <p:spPr bwMode="auto">
          <a:xfrm>
            <a:off x="785813" y="1412875"/>
            <a:ext cx="3810000" cy="3257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13667" name="Picture 3"/>
          <p:cNvPicPr>
            <a:picLocks noChangeAspect="1" noChangeArrowheads="1"/>
          </p:cNvPicPr>
          <p:nvPr/>
        </p:nvPicPr>
        <p:blipFill>
          <a:blip r:embed="rId4"/>
          <a:srcRect/>
          <a:stretch>
            <a:fillRect/>
          </a:stretch>
        </p:blipFill>
        <p:spPr bwMode="auto">
          <a:xfrm>
            <a:off x="4787900" y="1412875"/>
            <a:ext cx="3810000" cy="3257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cSld>
  <p:clrMapOvr>
    <a:masterClrMapping/>
  </p:clrMapOvr>
  <p:transition spd="slow">
    <p:cove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74638"/>
            <a:ext cx="8229600" cy="939800"/>
          </a:xfrm>
        </p:spPr>
        <p:txBody>
          <a:bodyPr/>
          <a:lstStyle/>
          <a:p>
            <a:pPr eaLnBrk="1" hangingPunct="1"/>
            <a:r>
              <a:rPr lang="pl-PL" sz="3600" dirty="0" err="1" smtClean="0">
                <a:effectLst>
                  <a:outerShdw blurRad="38100" dist="38100" dir="2700000" algn="tl">
                    <a:srgbClr val="000000">
                      <a:alpha val="43137"/>
                    </a:srgbClr>
                  </a:outerShdw>
                </a:effectLst>
              </a:rPr>
              <a:t>Normal-Autism</a:t>
            </a:r>
            <a:endParaRPr lang="en-US" sz="3600" dirty="0" smtClean="0">
              <a:effectLst>
                <a:outerShdw blurRad="38100" dist="38100" dir="2700000" algn="tl">
                  <a:srgbClr val="000000">
                    <a:alpha val="43137"/>
                  </a:srgbClr>
                </a:outerShdw>
              </a:effectLst>
            </a:endParaRPr>
          </a:p>
        </p:txBody>
      </p:sp>
      <p:sp>
        <p:nvSpPr>
          <p:cNvPr id="27651" name="Symbol zastępczy zawartości 6"/>
          <p:cNvSpPr txBox="1">
            <a:spLocks/>
          </p:cNvSpPr>
          <p:nvPr/>
        </p:nvSpPr>
        <p:spPr bwMode="auto">
          <a:xfrm>
            <a:off x="803275" y="4868863"/>
            <a:ext cx="8178800"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    Times New Roman CE"/>
              </a:defRPr>
            </a:lvl1pPr>
            <a:lvl2pPr marL="742950" indent="-285750" eaLnBrk="0" hangingPunct="0">
              <a:defRPr sz="2000">
                <a:solidFill>
                  <a:schemeClr val="tx1"/>
                </a:solidFill>
                <a:latin typeface="    Times New Roman CE"/>
              </a:defRPr>
            </a:lvl2pPr>
            <a:lvl3pPr marL="1143000" indent="-228600" eaLnBrk="0" hangingPunct="0">
              <a:defRPr sz="2000">
                <a:solidFill>
                  <a:schemeClr val="tx1"/>
                </a:solidFill>
                <a:latin typeface="    Times New Roman CE"/>
              </a:defRPr>
            </a:lvl3pPr>
            <a:lvl4pPr marL="1600200" indent="-228600" eaLnBrk="0" hangingPunct="0">
              <a:defRPr sz="2000">
                <a:solidFill>
                  <a:schemeClr val="tx1"/>
                </a:solidFill>
                <a:latin typeface="    Times New Roman CE"/>
              </a:defRPr>
            </a:lvl4pPr>
            <a:lvl5pPr marL="2057400" indent="-228600" eaLnBrk="0" hangingPunct="0">
              <a:defRPr sz="2000">
                <a:solidFill>
                  <a:schemeClr val="tx1"/>
                </a:solidFill>
                <a:latin typeface="    Times New Roman CE"/>
              </a:defRPr>
            </a:lvl5pPr>
            <a:lvl6pPr marL="2514600" indent="-228600" algn="just" eaLnBrk="0" fontAlgn="base" hangingPunct="0">
              <a:spcBef>
                <a:spcPct val="0"/>
              </a:spcBef>
              <a:spcAft>
                <a:spcPct val="0"/>
              </a:spcAft>
              <a:buClr>
                <a:schemeClr val="tx2"/>
              </a:buClr>
              <a:buSzPct val="115000"/>
              <a:defRPr sz="2000">
                <a:solidFill>
                  <a:schemeClr val="tx1"/>
                </a:solidFill>
                <a:latin typeface="    Times New Roman CE"/>
              </a:defRPr>
            </a:lvl6pPr>
            <a:lvl7pPr marL="2971800" indent="-228600" algn="just" eaLnBrk="0" fontAlgn="base" hangingPunct="0">
              <a:spcBef>
                <a:spcPct val="0"/>
              </a:spcBef>
              <a:spcAft>
                <a:spcPct val="0"/>
              </a:spcAft>
              <a:buClr>
                <a:schemeClr val="tx2"/>
              </a:buClr>
              <a:buSzPct val="115000"/>
              <a:defRPr sz="2000">
                <a:solidFill>
                  <a:schemeClr val="tx1"/>
                </a:solidFill>
                <a:latin typeface="    Times New Roman CE"/>
              </a:defRPr>
            </a:lvl7pPr>
            <a:lvl8pPr marL="3429000" indent="-228600" algn="just" eaLnBrk="0" fontAlgn="base" hangingPunct="0">
              <a:spcBef>
                <a:spcPct val="0"/>
              </a:spcBef>
              <a:spcAft>
                <a:spcPct val="0"/>
              </a:spcAft>
              <a:buClr>
                <a:schemeClr val="tx2"/>
              </a:buClr>
              <a:buSzPct val="115000"/>
              <a:defRPr sz="2000">
                <a:solidFill>
                  <a:schemeClr val="tx1"/>
                </a:solidFill>
                <a:latin typeface="    Times New Roman CE"/>
              </a:defRPr>
            </a:lvl8pPr>
            <a:lvl9pPr marL="3886200" indent="-228600" algn="just" eaLnBrk="0" fontAlgn="base" hangingPunct="0">
              <a:spcBef>
                <a:spcPct val="0"/>
              </a:spcBef>
              <a:spcAft>
                <a:spcPct val="0"/>
              </a:spcAft>
              <a:buClr>
                <a:schemeClr val="tx2"/>
              </a:buClr>
              <a:buSzPct val="115000"/>
              <a:defRPr sz="2000">
                <a:solidFill>
                  <a:schemeClr val="tx1"/>
                </a:solidFill>
                <a:latin typeface="    Times New Roman CE"/>
              </a:defRPr>
            </a:lvl9pPr>
          </a:lstStyle>
          <a:p>
            <a:pPr algn="l">
              <a:spcBef>
                <a:spcPct val="20000"/>
              </a:spcBef>
              <a:buClrTx/>
              <a:buSzTx/>
              <a:buFont typeface="Arial" pitchFamily="34" charset="0"/>
              <a:buNone/>
            </a:pPr>
            <a:r>
              <a:rPr lang="en-US" dirty="0">
                <a:solidFill>
                  <a:srgbClr val="FFFFFF"/>
                </a:solidFill>
                <a:latin typeface="Calibri" pitchFamily="34" charset="0"/>
              </a:rPr>
              <a:t>All plots for the flag word</a:t>
            </a:r>
            <a:r>
              <a:rPr lang="pl-PL" dirty="0">
                <a:solidFill>
                  <a:srgbClr val="FFFFFF"/>
                </a:solidFill>
                <a:latin typeface="Calibri" pitchFamily="34" charset="0"/>
              </a:rPr>
              <a:t>,</a:t>
            </a:r>
            <a:r>
              <a:rPr lang="en-US" dirty="0">
                <a:solidFill>
                  <a:srgbClr val="FFFFFF"/>
                </a:solidFill>
                <a:latin typeface="Calibri" pitchFamily="34" charset="0"/>
              </a:rPr>
              <a:t> different values of </a:t>
            </a:r>
            <a:r>
              <a:rPr lang="en-US" dirty="0" err="1">
                <a:solidFill>
                  <a:srgbClr val="FFFFFF"/>
                </a:solidFill>
                <a:latin typeface="Calibri" pitchFamily="34" charset="0"/>
              </a:rPr>
              <a:t>b_inc_dt</a:t>
            </a:r>
            <a:r>
              <a:rPr lang="en-US" dirty="0">
                <a:solidFill>
                  <a:srgbClr val="FFFFFF"/>
                </a:solidFill>
                <a:latin typeface="Calibri" pitchFamily="34" charset="0"/>
              </a:rPr>
              <a:t> parameter in the accommodation mechanism.</a:t>
            </a:r>
            <a:r>
              <a:rPr lang="pl-PL" dirty="0">
                <a:solidFill>
                  <a:srgbClr val="FFFFFF"/>
                </a:solidFill>
                <a:latin typeface="Calibri" pitchFamily="34" charset="0"/>
              </a:rPr>
              <a:t> </a:t>
            </a:r>
            <a:r>
              <a:rPr lang="pl-PL" dirty="0" err="1">
                <a:solidFill>
                  <a:srgbClr val="FFFFFF"/>
                </a:solidFill>
                <a:latin typeface="Calibri" pitchFamily="34" charset="0"/>
              </a:rPr>
              <a:t>b_inc_dt</a:t>
            </a:r>
            <a:r>
              <a:rPr lang="pl-PL" dirty="0">
                <a:solidFill>
                  <a:srgbClr val="FFFFFF"/>
                </a:solidFill>
                <a:latin typeface="Calibri" pitchFamily="34" charset="0"/>
              </a:rPr>
              <a:t> = 0.01 &amp; </a:t>
            </a:r>
            <a:r>
              <a:rPr lang="pl-PL" dirty="0" err="1">
                <a:solidFill>
                  <a:srgbClr val="FFFFFF"/>
                </a:solidFill>
                <a:latin typeface="Calibri" pitchFamily="34" charset="0"/>
              </a:rPr>
              <a:t>b_inc_dt</a:t>
            </a:r>
            <a:r>
              <a:rPr lang="pl-PL" dirty="0">
                <a:solidFill>
                  <a:srgbClr val="FFFFFF"/>
                </a:solidFill>
                <a:latin typeface="Calibri" pitchFamily="34" charset="0"/>
              </a:rPr>
              <a:t> = 0.005</a:t>
            </a:r>
            <a:endParaRPr lang="en-US" dirty="0">
              <a:solidFill>
                <a:srgbClr val="FFFFFF"/>
              </a:solidFill>
              <a:latin typeface="Calibri" pitchFamily="34" charset="0"/>
            </a:endParaRPr>
          </a:p>
          <a:p>
            <a:pPr algn="l">
              <a:spcBef>
                <a:spcPct val="20000"/>
              </a:spcBef>
              <a:buClrTx/>
              <a:buSzTx/>
              <a:buFont typeface="Arial" pitchFamily="34" charset="0"/>
              <a:buNone/>
            </a:pPr>
            <a:r>
              <a:rPr lang="en-US" dirty="0" err="1">
                <a:solidFill>
                  <a:srgbClr val="FFFFFF"/>
                </a:solidFill>
                <a:latin typeface="Calibri" pitchFamily="34" charset="0"/>
              </a:rPr>
              <a:t>b_inc_dt</a:t>
            </a:r>
            <a:r>
              <a:rPr lang="en-US" dirty="0">
                <a:solidFill>
                  <a:srgbClr val="FFFFFF"/>
                </a:solidFill>
                <a:latin typeface="Calibri" pitchFamily="34" charset="0"/>
              </a:rPr>
              <a:t> = time constant for increases in intracellular calcium </a:t>
            </a:r>
            <a:r>
              <a:rPr lang="en-US" dirty="0" smtClean="0">
                <a:solidFill>
                  <a:srgbClr val="FFFFFF"/>
                </a:solidFill>
                <a:latin typeface="Calibri" pitchFamily="34" charset="0"/>
              </a:rPr>
              <a:t>building </a:t>
            </a:r>
            <a:r>
              <a:rPr lang="en-US" dirty="0">
                <a:solidFill>
                  <a:srgbClr val="FFFFFF"/>
                </a:solidFill>
                <a:latin typeface="Calibri" pitchFamily="34" charset="0"/>
              </a:rPr>
              <a:t>up slowly as </a:t>
            </a:r>
            <a:r>
              <a:rPr lang="pl-PL" dirty="0">
                <a:solidFill>
                  <a:srgbClr val="FFFFFF"/>
                </a:solidFill>
                <a:latin typeface="Calibri" pitchFamily="34" charset="0"/>
              </a:rPr>
              <a:t>a </a:t>
            </a:r>
            <a:r>
              <a:rPr lang="en-US" dirty="0">
                <a:solidFill>
                  <a:srgbClr val="FFFFFF"/>
                </a:solidFill>
                <a:latin typeface="Calibri" pitchFamily="34" charset="0"/>
              </a:rPr>
              <a:t>function of </a:t>
            </a:r>
            <a:r>
              <a:rPr lang="en-US" dirty="0" smtClean="0">
                <a:solidFill>
                  <a:srgbClr val="FFFFFF"/>
                </a:solidFill>
                <a:latin typeface="Calibri" pitchFamily="34" charset="0"/>
              </a:rPr>
              <a:t>activation, controls voltage-dependent leak channels.</a:t>
            </a:r>
            <a:r>
              <a:rPr lang="pl-PL" dirty="0" smtClean="0">
                <a:solidFill>
                  <a:srgbClr val="FFFFFF"/>
                </a:solidFill>
                <a:latin typeface="Calibri" pitchFamily="34" charset="0"/>
              </a:rPr>
              <a:t> </a:t>
            </a:r>
            <a:endParaRPr lang="pl-PL" dirty="0">
              <a:solidFill>
                <a:srgbClr val="FFFFFF"/>
              </a:solidFill>
              <a:latin typeface="Calibri" pitchFamily="34" charset="0"/>
            </a:endParaRPr>
          </a:p>
          <a:p>
            <a:pPr algn="l">
              <a:spcBef>
                <a:spcPct val="20000"/>
              </a:spcBef>
              <a:buClrTx/>
              <a:buSzTx/>
              <a:buFont typeface="Arial" pitchFamily="34" charset="0"/>
              <a:buNone/>
            </a:pPr>
            <a:r>
              <a:rPr lang="en-US" dirty="0">
                <a:solidFill>
                  <a:srgbClr val="FFFFFF"/>
                </a:solidFill>
                <a:latin typeface="Calibri" pitchFamily="34" charset="0"/>
                <a:hlinkClick r:id="rId3"/>
              </a:rPr>
              <a:t>http://</a:t>
            </a:r>
            <a:r>
              <a:rPr lang="en-US" dirty="0" smtClean="0">
                <a:solidFill>
                  <a:srgbClr val="FFFFFF"/>
                </a:solidFill>
                <a:latin typeface="Calibri" pitchFamily="34" charset="0"/>
                <a:hlinkClick r:id="rId3"/>
              </a:rPr>
              <a:t>kdobosz.wikidot.com/dyslexia-accommodation-parameters</a:t>
            </a:r>
            <a:r>
              <a:rPr lang="en-US" dirty="0" smtClean="0">
                <a:solidFill>
                  <a:srgbClr val="FFFFFF"/>
                </a:solidFill>
                <a:latin typeface="Calibri" pitchFamily="34" charset="0"/>
              </a:rPr>
              <a:t> </a:t>
            </a:r>
            <a:r>
              <a:rPr lang="pl-PL" dirty="0" smtClean="0">
                <a:solidFill>
                  <a:srgbClr val="FFFFFF"/>
                </a:solidFill>
                <a:latin typeface="Calibri" pitchFamily="34" charset="0"/>
              </a:rPr>
              <a:t> </a:t>
            </a:r>
            <a:endParaRPr lang="en-US" dirty="0">
              <a:solidFill>
                <a:srgbClr val="FFFFFF"/>
              </a:solidFill>
              <a:latin typeface="Calibri" pitchFamily="34" charset="0"/>
            </a:endParaRPr>
          </a:p>
        </p:txBody>
      </p:sp>
      <p:pic>
        <p:nvPicPr>
          <p:cNvPr id="126978" name="Picture 2"/>
          <p:cNvPicPr>
            <a:picLocks noChangeAspect="1" noChangeArrowheads="1"/>
          </p:cNvPicPr>
          <p:nvPr/>
        </p:nvPicPr>
        <p:blipFill>
          <a:blip r:embed="rId4"/>
          <a:srcRect/>
          <a:stretch>
            <a:fillRect/>
          </a:stretch>
        </p:blipFill>
        <p:spPr bwMode="auto">
          <a:xfrm>
            <a:off x="792163" y="1412875"/>
            <a:ext cx="3741737" cy="3198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28002" name="Picture 2"/>
          <p:cNvPicPr>
            <a:picLocks noChangeAspect="1" noChangeArrowheads="1"/>
          </p:cNvPicPr>
          <p:nvPr/>
        </p:nvPicPr>
        <p:blipFill>
          <a:blip r:embed="rId5"/>
          <a:srcRect/>
          <a:stretch>
            <a:fillRect/>
          </a:stretch>
        </p:blipFill>
        <p:spPr bwMode="auto">
          <a:xfrm>
            <a:off x="4787900" y="1400175"/>
            <a:ext cx="3840163" cy="3240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cSld>
  <p:clrMapOvr>
    <a:masterClrMapping/>
  </p:clrMapOvr>
  <p:transition spd="slow">
    <p:cove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4638"/>
            <a:ext cx="8229600" cy="939800"/>
          </a:xfrm>
        </p:spPr>
        <p:txBody>
          <a:bodyPr/>
          <a:lstStyle/>
          <a:p>
            <a:pPr eaLnBrk="1" hangingPunct="1"/>
            <a:r>
              <a:rPr lang="pl-PL" sz="3600" dirty="0" err="1" smtClean="0">
                <a:effectLst>
                  <a:outerShdw blurRad="38100" dist="38100" dir="2700000" algn="tl">
                    <a:srgbClr val="000000">
                      <a:alpha val="43137"/>
                    </a:srgbClr>
                  </a:outerShdw>
                </a:effectLst>
              </a:rPr>
              <a:t>Normal</a:t>
            </a:r>
            <a:r>
              <a:rPr lang="pl-PL" sz="3600" dirty="0" smtClean="0">
                <a:effectLst>
                  <a:outerShdw blurRad="38100" dist="38100" dir="2700000" algn="tl">
                    <a:srgbClr val="000000">
                      <a:alpha val="43137"/>
                    </a:srgbClr>
                  </a:outerShdw>
                </a:effectLst>
              </a:rPr>
              <a:t>-ADHD</a:t>
            </a:r>
            <a:endParaRPr lang="en-US" sz="3600" dirty="0" smtClean="0">
              <a:effectLst>
                <a:outerShdw blurRad="38100" dist="38100" dir="2700000" algn="tl">
                  <a:srgbClr val="000000">
                    <a:alpha val="43137"/>
                  </a:srgbClr>
                </a:outerShdw>
              </a:effectLst>
            </a:endParaRPr>
          </a:p>
        </p:txBody>
      </p:sp>
      <p:sp>
        <p:nvSpPr>
          <p:cNvPr id="26627" name="Symbol zastępczy zawartości 6"/>
          <p:cNvSpPr txBox="1">
            <a:spLocks/>
          </p:cNvSpPr>
          <p:nvPr/>
        </p:nvSpPr>
        <p:spPr bwMode="auto">
          <a:xfrm>
            <a:off x="803275" y="4868863"/>
            <a:ext cx="8178800"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    Times New Roman CE"/>
              </a:defRPr>
            </a:lvl1pPr>
            <a:lvl2pPr marL="742950" indent="-285750" eaLnBrk="0" hangingPunct="0">
              <a:defRPr sz="2000">
                <a:solidFill>
                  <a:schemeClr val="tx1"/>
                </a:solidFill>
                <a:latin typeface="    Times New Roman CE"/>
              </a:defRPr>
            </a:lvl2pPr>
            <a:lvl3pPr marL="1143000" indent="-228600" eaLnBrk="0" hangingPunct="0">
              <a:defRPr sz="2000">
                <a:solidFill>
                  <a:schemeClr val="tx1"/>
                </a:solidFill>
                <a:latin typeface="    Times New Roman CE"/>
              </a:defRPr>
            </a:lvl3pPr>
            <a:lvl4pPr marL="1600200" indent="-228600" eaLnBrk="0" hangingPunct="0">
              <a:defRPr sz="2000">
                <a:solidFill>
                  <a:schemeClr val="tx1"/>
                </a:solidFill>
                <a:latin typeface="    Times New Roman CE"/>
              </a:defRPr>
            </a:lvl4pPr>
            <a:lvl5pPr marL="2057400" indent="-228600" eaLnBrk="0" hangingPunct="0">
              <a:defRPr sz="2000">
                <a:solidFill>
                  <a:schemeClr val="tx1"/>
                </a:solidFill>
                <a:latin typeface="    Times New Roman CE"/>
              </a:defRPr>
            </a:lvl5pPr>
            <a:lvl6pPr marL="2514600" indent="-228600" algn="just" eaLnBrk="0" fontAlgn="base" hangingPunct="0">
              <a:spcBef>
                <a:spcPct val="0"/>
              </a:spcBef>
              <a:spcAft>
                <a:spcPct val="0"/>
              </a:spcAft>
              <a:buClr>
                <a:schemeClr val="tx2"/>
              </a:buClr>
              <a:buSzPct val="115000"/>
              <a:defRPr sz="2000">
                <a:solidFill>
                  <a:schemeClr val="tx1"/>
                </a:solidFill>
                <a:latin typeface="    Times New Roman CE"/>
              </a:defRPr>
            </a:lvl6pPr>
            <a:lvl7pPr marL="2971800" indent="-228600" algn="just" eaLnBrk="0" fontAlgn="base" hangingPunct="0">
              <a:spcBef>
                <a:spcPct val="0"/>
              </a:spcBef>
              <a:spcAft>
                <a:spcPct val="0"/>
              </a:spcAft>
              <a:buClr>
                <a:schemeClr val="tx2"/>
              </a:buClr>
              <a:buSzPct val="115000"/>
              <a:defRPr sz="2000">
                <a:solidFill>
                  <a:schemeClr val="tx1"/>
                </a:solidFill>
                <a:latin typeface="    Times New Roman CE"/>
              </a:defRPr>
            </a:lvl7pPr>
            <a:lvl8pPr marL="3429000" indent="-228600" algn="just" eaLnBrk="0" fontAlgn="base" hangingPunct="0">
              <a:spcBef>
                <a:spcPct val="0"/>
              </a:spcBef>
              <a:spcAft>
                <a:spcPct val="0"/>
              </a:spcAft>
              <a:buClr>
                <a:schemeClr val="tx2"/>
              </a:buClr>
              <a:buSzPct val="115000"/>
              <a:defRPr sz="2000">
                <a:solidFill>
                  <a:schemeClr val="tx1"/>
                </a:solidFill>
                <a:latin typeface="    Times New Roman CE"/>
              </a:defRPr>
            </a:lvl8pPr>
            <a:lvl9pPr marL="3886200" indent="-228600" algn="just" eaLnBrk="0" fontAlgn="base" hangingPunct="0">
              <a:spcBef>
                <a:spcPct val="0"/>
              </a:spcBef>
              <a:spcAft>
                <a:spcPct val="0"/>
              </a:spcAft>
              <a:buClr>
                <a:schemeClr val="tx2"/>
              </a:buClr>
              <a:buSzPct val="115000"/>
              <a:defRPr sz="2000">
                <a:solidFill>
                  <a:schemeClr val="tx1"/>
                </a:solidFill>
                <a:latin typeface="    Times New Roman CE"/>
              </a:defRPr>
            </a:lvl9pPr>
          </a:lstStyle>
          <a:p>
            <a:pPr algn="l">
              <a:spcBef>
                <a:spcPct val="20000"/>
              </a:spcBef>
              <a:buClrTx/>
              <a:buSzTx/>
              <a:buFont typeface="Arial" pitchFamily="34" charset="0"/>
              <a:buNone/>
            </a:pPr>
            <a:r>
              <a:rPr lang="en-US" dirty="0">
                <a:solidFill>
                  <a:srgbClr val="FFFFFF"/>
                </a:solidFill>
                <a:latin typeface="Calibri" pitchFamily="34" charset="0"/>
              </a:rPr>
              <a:t>All plots for the flag word</a:t>
            </a:r>
            <a:r>
              <a:rPr lang="pl-PL" dirty="0">
                <a:solidFill>
                  <a:srgbClr val="FFFFFF"/>
                </a:solidFill>
                <a:latin typeface="Calibri" pitchFamily="34" charset="0"/>
              </a:rPr>
              <a:t>,</a:t>
            </a:r>
            <a:r>
              <a:rPr lang="en-US" dirty="0">
                <a:solidFill>
                  <a:srgbClr val="FFFFFF"/>
                </a:solidFill>
                <a:latin typeface="Calibri" pitchFamily="34" charset="0"/>
              </a:rPr>
              <a:t> different values of </a:t>
            </a:r>
            <a:r>
              <a:rPr lang="en-US" dirty="0" err="1">
                <a:solidFill>
                  <a:srgbClr val="FFFFFF"/>
                </a:solidFill>
                <a:latin typeface="Calibri" pitchFamily="34" charset="0"/>
              </a:rPr>
              <a:t>b_inc_dt</a:t>
            </a:r>
            <a:r>
              <a:rPr lang="en-US" dirty="0">
                <a:solidFill>
                  <a:srgbClr val="FFFFFF"/>
                </a:solidFill>
                <a:latin typeface="Calibri" pitchFamily="34" charset="0"/>
              </a:rPr>
              <a:t> parameter in the accommodation mechanism.</a:t>
            </a:r>
            <a:r>
              <a:rPr lang="pl-PL" dirty="0">
                <a:solidFill>
                  <a:srgbClr val="FFFFFF"/>
                </a:solidFill>
                <a:latin typeface="Calibri" pitchFamily="34" charset="0"/>
              </a:rPr>
              <a:t> </a:t>
            </a:r>
            <a:r>
              <a:rPr lang="pl-PL" dirty="0" err="1">
                <a:solidFill>
                  <a:srgbClr val="FFFFFF"/>
                </a:solidFill>
                <a:latin typeface="Calibri" pitchFamily="34" charset="0"/>
              </a:rPr>
              <a:t>b_inc_dt</a:t>
            </a:r>
            <a:r>
              <a:rPr lang="pl-PL" dirty="0">
                <a:solidFill>
                  <a:srgbClr val="FFFFFF"/>
                </a:solidFill>
                <a:latin typeface="Calibri" pitchFamily="34" charset="0"/>
              </a:rPr>
              <a:t> = 0.01 &amp; </a:t>
            </a:r>
            <a:r>
              <a:rPr lang="pl-PL" dirty="0" err="1">
                <a:solidFill>
                  <a:srgbClr val="FFFFFF"/>
                </a:solidFill>
                <a:latin typeface="Calibri" pitchFamily="34" charset="0"/>
              </a:rPr>
              <a:t>b_inc_dt</a:t>
            </a:r>
            <a:r>
              <a:rPr lang="pl-PL" dirty="0">
                <a:solidFill>
                  <a:srgbClr val="FFFFFF"/>
                </a:solidFill>
                <a:latin typeface="Calibri" pitchFamily="34" charset="0"/>
              </a:rPr>
              <a:t> = 0.02</a:t>
            </a:r>
            <a:endParaRPr lang="en-US" dirty="0">
              <a:solidFill>
                <a:srgbClr val="FFFFFF"/>
              </a:solidFill>
              <a:latin typeface="Calibri" pitchFamily="34" charset="0"/>
            </a:endParaRPr>
          </a:p>
          <a:p>
            <a:pPr algn="l">
              <a:spcBef>
                <a:spcPct val="20000"/>
              </a:spcBef>
              <a:buClrTx/>
              <a:buSzTx/>
              <a:buFont typeface="Arial" pitchFamily="34" charset="0"/>
              <a:buNone/>
            </a:pPr>
            <a:r>
              <a:rPr lang="en-US" dirty="0" err="1">
                <a:solidFill>
                  <a:srgbClr val="FFFFFF"/>
                </a:solidFill>
                <a:latin typeface="Calibri" pitchFamily="34" charset="0"/>
              </a:rPr>
              <a:t>b_inc_dt</a:t>
            </a:r>
            <a:r>
              <a:rPr lang="en-US" dirty="0">
                <a:solidFill>
                  <a:srgbClr val="FFFFFF"/>
                </a:solidFill>
                <a:latin typeface="Calibri" pitchFamily="34" charset="0"/>
              </a:rPr>
              <a:t> = time constant for increases in intracellular calcium which builds up slowly as </a:t>
            </a:r>
            <a:r>
              <a:rPr lang="pl-PL" dirty="0">
                <a:solidFill>
                  <a:srgbClr val="FFFFFF"/>
                </a:solidFill>
                <a:latin typeface="Calibri" pitchFamily="34" charset="0"/>
              </a:rPr>
              <a:t>a </a:t>
            </a:r>
            <a:r>
              <a:rPr lang="en-US" dirty="0">
                <a:solidFill>
                  <a:srgbClr val="FFFFFF"/>
                </a:solidFill>
                <a:latin typeface="Calibri" pitchFamily="34" charset="0"/>
              </a:rPr>
              <a:t>function of activation</a:t>
            </a:r>
            <a:r>
              <a:rPr lang="pl-PL" dirty="0">
                <a:solidFill>
                  <a:srgbClr val="FFFFFF"/>
                </a:solidFill>
                <a:latin typeface="Calibri" pitchFamily="34" charset="0"/>
              </a:rPr>
              <a:t>. </a:t>
            </a:r>
          </a:p>
          <a:p>
            <a:pPr algn="l">
              <a:spcBef>
                <a:spcPct val="20000"/>
              </a:spcBef>
              <a:buClrTx/>
              <a:buSzTx/>
              <a:buFont typeface="Arial" pitchFamily="34" charset="0"/>
              <a:buNone/>
            </a:pPr>
            <a:r>
              <a:rPr lang="en-US" dirty="0">
                <a:solidFill>
                  <a:srgbClr val="FFFFFF"/>
                </a:solidFill>
                <a:latin typeface="Calibri" pitchFamily="34" charset="0"/>
                <a:hlinkClick r:id="rId3"/>
              </a:rPr>
              <a:t>http://kdobosz.wikidot.com/dyslexia-accommodation-parameters</a:t>
            </a:r>
            <a:r>
              <a:rPr lang="pl-PL" dirty="0">
                <a:solidFill>
                  <a:srgbClr val="FFFFFF"/>
                </a:solidFill>
                <a:latin typeface="Calibri" pitchFamily="34" charset="0"/>
              </a:rPr>
              <a:t> </a:t>
            </a:r>
            <a:r>
              <a:rPr lang="en-US" dirty="0" smtClean="0">
                <a:solidFill>
                  <a:srgbClr val="FFFFFF"/>
                </a:solidFill>
                <a:latin typeface="Calibri" pitchFamily="34" charset="0"/>
              </a:rPr>
              <a:t> </a:t>
            </a:r>
            <a:endParaRPr lang="en-US" dirty="0">
              <a:solidFill>
                <a:srgbClr val="FFFFFF"/>
              </a:solidFill>
              <a:latin typeface="Calibri" pitchFamily="34" charset="0"/>
            </a:endParaRPr>
          </a:p>
        </p:txBody>
      </p:sp>
      <p:pic>
        <p:nvPicPr>
          <p:cNvPr id="126978" name="Picture 2"/>
          <p:cNvPicPr>
            <a:picLocks noChangeAspect="1" noChangeArrowheads="1"/>
          </p:cNvPicPr>
          <p:nvPr/>
        </p:nvPicPr>
        <p:blipFill>
          <a:blip r:embed="rId4"/>
          <a:srcRect/>
          <a:stretch>
            <a:fillRect/>
          </a:stretch>
        </p:blipFill>
        <p:spPr bwMode="auto">
          <a:xfrm>
            <a:off x="803275" y="1412875"/>
            <a:ext cx="3741738" cy="3198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26979" name="Picture 3"/>
          <p:cNvPicPr>
            <a:picLocks noChangeAspect="1" noChangeArrowheads="1"/>
          </p:cNvPicPr>
          <p:nvPr/>
        </p:nvPicPr>
        <p:blipFill>
          <a:blip r:embed="rId5"/>
          <a:srcRect/>
          <a:stretch>
            <a:fillRect/>
          </a:stretch>
        </p:blipFill>
        <p:spPr bwMode="auto">
          <a:xfrm>
            <a:off x="4792663" y="1412875"/>
            <a:ext cx="3840162" cy="3240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cSld>
  <p:clrMapOvr>
    <a:masterClrMapping/>
  </p:clrMapOvr>
  <p:transition spd="slow">
    <p:cove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4638"/>
            <a:ext cx="8229600" cy="939800"/>
          </a:xfrm>
        </p:spPr>
        <p:txBody>
          <a:bodyPr/>
          <a:lstStyle/>
          <a:p>
            <a:pPr eaLnBrk="1" hangingPunct="1"/>
            <a:r>
              <a:rPr lang="en-US" sz="3600" dirty="0" smtClean="0">
                <a:effectLst>
                  <a:outerShdw blurRad="38100" dist="38100" dir="2700000" algn="tl">
                    <a:srgbClr val="000000">
                      <a:alpha val="43137"/>
                    </a:srgbClr>
                  </a:outerShdw>
                </a:effectLst>
              </a:rPr>
              <a:t>Inhibition</a:t>
            </a:r>
          </a:p>
        </p:txBody>
      </p:sp>
      <p:sp>
        <p:nvSpPr>
          <p:cNvPr id="28675" name="Symbol zastępczy zawartości 6"/>
          <p:cNvSpPr>
            <a:spLocks noGrp="1"/>
          </p:cNvSpPr>
          <p:nvPr>
            <p:ph idx="1"/>
          </p:nvPr>
        </p:nvSpPr>
        <p:spPr>
          <a:xfrm>
            <a:off x="428625" y="4071938"/>
            <a:ext cx="2198688" cy="2381250"/>
          </a:xfrm>
        </p:spPr>
        <p:txBody>
          <a:bodyPr/>
          <a:lstStyle/>
          <a:p>
            <a:pPr marL="0" indent="0">
              <a:buFont typeface="Arial" pitchFamily="34" charset="0"/>
              <a:buNone/>
            </a:pPr>
            <a:r>
              <a:rPr lang="en-US" sz="2000" smtClean="0"/>
              <a:t>Increasing </a:t>
            </a:r>
            <a:br>
              <a:rPr lang="en-US" sz="2000" smtClean="0"/>
            </a:br>
            <a:r>
              <a:rPr lang="en-US" sz="2000" smtClean="0"/>
              <a:t>g</a:t>
            </a:r>
            <a:r>
              <a:rPr lang="en-US" sz="2000" baseline="-25000" smtClean="0"/>
              <a:t>i</a:t>
            </a:r>
            <a:r>
              <a:rPr lang="en-US" sz="2000" smtClean="0"/>
              <a:t> from  0.9 to 1.1 reduces the attractor basin sizes and </a:t>
            </a:r>
            <a:br>
              <a:rPr lang="en-US" sz="2000" smtClean="0"/>
            </a:br>
            <a:r>
              <a:rPr lang="en-US" sz="2000" smtClean="0"/>
              <a:t>simplifies trajectories.</a:t>
            </a:r>
          </a:p>
        </p:txBody>
      </p:sp>
      <p:pic>
        <p:nvPicPr>
          <p:cNvPr id="286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3789363"/>
            <a:ext cx="3451225"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1000125"/>
            <a:ext cx="3451225"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4938" y="1000125"/>
            <a:ext cx="3451225"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Symbol zastępczy zawartości 6"/>
          <p:cNvSpPr txBox="1">
            <a:spLocks/>
          </p:cNvSpPr>
          <p:nvPr/>
        </p:nvSpPr>
        <p:spPr bwMode="auto">
          <a:xfrm>
            <a:off x="6516688" y="4076700"/>
            <a:ext cx="230346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    Times New Roman CE"/>
              </a:defRPr>
            </a:lvl1pPr>
            <a:lvl2pPr marL="742950" indent="-285750" eaLnBrk="0" hangingPunct="0">
              <a:defRPr sz="2000">
                <a:solidFill>
                  <a:schemeClr val="tx1"/>
                </a:solidFill>
                <a:latin typeface="    Times New Roman CE"/>
              </a:defRPr>
            </a:lvl2pPr>
            <a:lvl3pPr marL="1143000" indent="-228600" eaLnBrk="0" hangingPunct="0">
              <a:defRPr sz="2000">
                <a:solidFill>
                  <a:schemeClr val="tx1"/>
                </a:solidFill>
                <a:latin typeface="    Times New Roman CE"/>
              </a:defRPr>
            </a:lvl3pPr>
            <a:lvl4pPr marL="1600200" indent="-228600" eaLnBrk="0" hangingPunct="0">
              <a:defRPr sz="2000">
                <a:solidFill>
                  <a:schemeClr val="tx1"/>
                </a:solidFill>
                <a:latin typeface="    Times New Roman CE"/>
              </a:defRPr>
            </a:lvl4pPr>
            <a:lvl5pPr marL="2057400" indent="-228600" eaLnBrk="0" hangingPunct="0">
              <a:defRPr sz="2000">
                <a:solidFill>
                  <a:schemeClr val="tx1"/>
                </a:solidFill>
                <a:latin typeface="    Times New Roman CE"/>
              </a:defRPr>
            </a:lvl5pPr>
            <a:lvl6pPr marL="2514600" indent="-228600" algn="just" eaLnBrk="0" fontAlgn="base" hangingPunct="0">
              <a:spcBef>
                <a:spcPct val="0"/>
              </a:spcBef>
              <a:spcAft>
                <a:spcPct val="0"/>
              </a:spcAft>
              <a:buClr>
                <a:schemeClr val="tx2"/>
              </a:buClr>
              <a:buSzPct val="115000"/>
              <a:defRPr sz="2000">
                <a:solidFill>
                  <a:schemeClr val="tx1"/>
                </a:solidFill>
                <a:latin typeface="    Times New Roman CE"/>
              </a:defRPr>
            </a:lvl6pPr>
            <a:lvl7pPr marL="2971800" indent="-228600" algn="just" eaLnBrk="0" fontAlgn="base" hangingPunct="0">
              <a:spcBef>
                <a:spcPct val="0"/>
              </a:spcBef>
              <a:spcAft>
                <a:spcPct val="0"/>
              </a:spcAft>
              <a:buClr>
                <a:schemeClr val="tx2"/>
              </a:buClr>
              <a:buSzPct val="115000"/>
              <a:defRPr sz="2000">
                <a:solidFill>
                  <a:schemeClr val="tx1"/>
                </a:solidFill>
                <a:latin typeface="    Times New Roman CE"/>
              </a:defRPr>
            </a:lvl7pPr>
            <a:lvl8pPr marL="3429000" indent="-228600" algn="just" eaLnBrk="0" fontAlgn="base" hangingPunct="0">
              <a:spcBef>
                <a:spcPct val="0"/>
              </a:spcBef>
              <a:spcAft>
                <a:spcPct val="0"/>
              </a:spcAft>
              <a:buClr>
                <a:schemeClr val="tx2"/>
              </a:buClr>
              <a:buSzPct val="115000"/>
              <a:defRPr sz="2000">
                <a:solidFill>
                  <a:schemeClr val="tx1"/>
                </a:solidFill>
                <a:latin typeface="    Times New Roman CE"/>
              </a:defRPr>
            </a:lvl8pPr>
            <a:lvl9pPr marL="3886200" indent="-228600" algn="just" eaLnBrk="0" fontAlgn="base" hangingPunct="0">
              <a:spcBef>
                <a:spcPct val="0"/>
              </a:spcBef>
              <a:spcAft>
                <a:spcPct val="0"/>
              </a:spcAft>
              <a:buClr>
                <a:schemeClr val="tx2"/>
              </a:buClr>
              <a:buSzPct val="115000"/>
              <a:defRPr sz="2000">
                <a:solidFill>
                  <a:schemeClr val="tx1"/>
                </a:solidFill>
                <a:latin typeface="    Times New Roman CE"/>
              </a:defRPr>
            </a:lvl9pPr>
          </a:lstStyle>
          <a:p>
            <a:pPr algn="l">
              <a:spcBef>
                <a:spcPct val="20000"/>
              </a:spcBef>
              <a:buFont typeface="Arial" pitchFamily="34" charset="0"/>
              <a:buNone/>
            </a:pPr>
            <a:r>
              <a:rPr lang="en-US">
                <a:solidFill>
                  <a:schemeClr val="bg1"/>
                </a:solidFill>
                <a:latin typeface="Calibri" pitchFamily="34" charset="0"/>
              </a:rPr>
              <a:t>Strong inhibition, </a:t>
            </a:r>
          </a:p>
          <a:p>
            <a:pPr algn="l">
              <a:spcBef>
                <a:spcPct val="20000"/>
              </a:spcBef>
              <a:buFont typeface="Arial" pitchFamily="34" charset="0"/>
              <a:buNone/>
            </a:pPr>
            <a:r>
              <a:rPr lang="en-US">
                <a:solidFill>
                  <a:schemeClr val="bg1"/>
                </a:solidFill>
                <a:latin typeface="Calibri" pitchFamily="34" charset="0"/>
              </a:rPr>
              <a:t>empty head … </a:t>
            </a:r>
          </a:p>
        </p:txBody>
      </p:sp>
      <p:pic>
        <p:nvPicPr>
          <p:cNvPr id="4506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160" y="4797152"/>
            <a:ext cx="3023857" cy="1912640"/>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5064"/>
                                        </p:tgtEl>
                                        <p:attrNameLst>
                                          <p:attrName>style.visibility</p:attrName>
                                        </p:attrNameLst>
                                      </p:cBhvr>
                                      <p:to>
                                        <p:strVal val="visible"/>
                                      </p:to>
                                    </p:set>
                                    <p:animEffect transition="in" filter="fade">
                                      <p:cBhvr>
                                        <p:cTn id="7" dur="500"/>
                                        <p:tgtEl>
                                          <p:spTgt spid="45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8229600" cy="939800"/>
          </a:xfrm>
        </p:spPr>
        <p:txBody>
          <a:bodyPr/>
          <a:lstStyle/>
          <a:p>
            <a:pPr eaLnBrk="1" hangingPunct="1"/>
            <a:r>
              <a:rPr lang="en-US" sz="3600" dirty="0" smtClean="0">
                <a:effectLst>
                  <a:outerShdw blurRad="38100" dist="38100" dir="2700000" algn="tl">
                    <a:srgbClr val="000000">
                      <a:alpha val="43137"/>
                    </a:srgbClr>
                  </a:outerShdw>
                </a:effectLst>
              </a:rPr>
              <a:t>Connectivity: strong </a:t>
            </a:r>
            <a:r>
              <a:rPr lang="en-US" sz="3600" dirty="0" err="1" smtClean="0">
                <a:effectLst>
                  <a:outerShdw blurRad="38100" dist="38100" dir="2700000" algn="tl">
                    <a:srgbClr val="000000">
                      <a:alpha val="43137"/>
                    </a:srgbClr>
                  </a:outerShdw>
                </a:effectLst>
              </a:rPr>
              <a:t>reccurence</a:t>
            </a:r>
            <a:endParaRPr lang="en-US" sz="3600" dirty="0" smtClean="0">
              <a:effectLst>
                <a:outerShdw blurRad="38100" dist="38100" dir="2700000" algn="tl">
                  <a:srgbClr val="000000">
                    <a:alpha val="43137"/>
                  </a:srgbClr>
                </a:outerShdw>
              </a:effectLst>
            </a:endParaRPr>
          </a:p>
        </p:txBody>
      </p:sp>
      <p:sp>
        <p:nvSpPr>
          <p:cNvPr id="29699" name="Symbol zastępczy zawartości 6"/>
          <p:cNvSpPr>
            <a:spLocks noGrp="1"/>
          </p:cNvSpPr>
          <p:nvPr>
            <p:ph idx="1"/>
          </p:nvPr>
        </p:nvSpPr>
        <p:spPr>
          <a:xfrm>
            <a:off x="5214938" y="4643438"/>
            <a:ext cx="3786187" cy="2000250"/>
          </a:xfrm>
        </p:spPr>
        <p:txBody>
          <a:bodyPr/>
          <a:lstStyle/>
          <a:p>
            <a:pPr marL="0" indent="0">
              <a:buFont typeface="Arial" pitchFamily="34" charset="0"/>
              <a:buNone/>
            </a:pPr>
            <a:r>
              <a:rPr lang="en-US" sz="2000" smtClean="0"/>
              <a:t>Same situation</a:t>
            </a:r>
            <a:r>
              <a:rPr lang="pl-PL" sz="2000" smtClean="0"/>
              <a:t>,</a:t>
            </a:r>
            <a:r>
              <a:rPr lang="en-US" sz="2000" smtClean="0"/>
              <a:t> </a:t>
            </a:r>
            <a:r>
              <a:rPr lang="pl-PL" sz="2000" smtClean="0"/>
              <a:t>with stronger </a:t>
            </a:r>
            <a:r>
              <a:rPr lang="en-US" sz="2000" smtClean="0"/>
              <a:t>recurrent connections within layers</a:t>
            </a:r>
            <a:r>
              <a:rPr lang="pl-PL" sz="2000" smtClean="0"/>
              <a:t>;</a:t>
            </a:r>
            <a:r>
              <a:rPr lang="en-US" sz="2000" smtClean="0"/>
              <a:t> fewer but larger attractor</a:t>
            </a:r>
            <a:r>
              <a:rPr lang="pl-PL" sz="2000" smtClean="0"/>
              <a:t> basin</a:t>
            </a:r>
            <a:r>
              <a:rPr lang="en-US" sz="2000" smtClean="0"/>
              <a:t>s are </a:t>
            </a:r>
            <a:r>
              <a:rPr lang="pl-PL" sz="2000" smtClean="0"/>
              <a:t>created</a:t>
            </a:r>
            <a:r>
              <a:rPr lang="en-US" sz="2000" smtClean="0"/>
              <a:t>, </a:t>
            </a:r>
            <a:r>
              <a:rPr lang="pl-PL" sz="2000" smtClean="0"/>
              <a:t>and </a:t>
            </a:r>
            <a:r>
              <a:rPr lang="en-US" sz="2000" smtClean="0"/>
              <a:t>more time is spent in each </a:t>
            </a:r>
            <a:r>
              <a:rPr lang="pl-PL" sz="2000" smtClean="0"/>
              <a:t>basin</a:t>
            </a:r>
            <a:r>
              <a:rPr lang="en-US" sz="2000" smtClean="0"/>
              <a:t>. </a:t>
            </a:r>
          </a:p>
        </p:txBody>
      </p:sp>
      <p:pic>
        <p:nvPicPr>
          <p:cNvPr id="297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5263" y="1214438"/>
            <a:ext cx="38100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ymbol zastępczy zawartości 6"/>
          <p:cNvSpPr txBox="1">
            <a:spLocks/>
          </p:cNvSpPr>
          <p:nvPr/>
        </p:nvSpPr>
        <p:spPr bwMode="auto">
          <a:xfrm>
            <a:off x="785813" y="4643438"/>
            <a:ext cx="3857625" cy="1857375"/>
          </a:xfrm>
          <a:prstGeom prst="rect">
            <a:avLst/>
          </a:prstGeom>
          <a:noFill/>
          <a:ln w="9525">
            <a:noFill/>
            <a:miter lim="800000"/>
            <a:headEnd/>
            <a:tailEnd/>
          </a:ln>
        </p:spPr>
        <p:txBody>
          <a:bodyPr/>
          <a:lstStyle/>
          <a:p>
            <a:pPr algn="l" eaLnBrk="0" hangingPunct="0">
              <a:spcBef>
                <a:spcPct val="20000"/>
              </a:spcBef>
              <a:buClrTx/>
              <a:buSzTx/>
              <a:buFont typeface="Arial" pitchFamily="34" charset="0"/>
              <a:buNone/>
              <a:defRPr/>
            </a:pPr>
            <a:r>
              <a:rPr lang="en-US">
                <a:solidFill>
                  <a:schemeClr val="bg1"/>
                </a:solidFill>
                <a:latin typeface="+mn-lt"/>
              </a:rPr>
              <a:t>With small synaptic noise (</a:t>
            </a:r>
            <a:r>
              <a:rPr lang="en-US" err="1">
                <a:solidFill>
                  <a:schemeClr val="bg1"/>
                </a:solidFill>
                <a:latin typeface="+mn-lt"/>
              </a:rPr>
              <a:t>var</a:t>
            </a:r>
            <a:r>
              <a:rPr lang="en-US">
                <a:solidFill>
                  <a:schemeClr val="bg1"/>
                </a:solidFill>
                <a:latin typeface="+mn-lt"/>
              </a:rPr>
              <a:t>=0.02) the network starts from reaching an attractor and moves to another one</a:t>
            </a:r>
            <a:r>
              <a:rPr lang="pl-PL">
                <a:solidFill>
                  <a:schemeClr val="bg1"/>
                </a:solidFill>
                <a:latin typeface="+mn-lt"/>
              </a:rPr>
              <a:t> (frequently quite distant)</a:t>
            </a:r>
            <a:r>
              <a:rPr lang="en-US">
                <a:solidFill>
                  <a:schemeClr val="bg1"/>
                </a:solidFill>
                <a:latin typeface="+mn-lt"/>
              </a:rPr>
              <a:t>, creating </a:t>
            </a:r>
            <a:r>
              <a:rPr lang="pl-PL">
                <a:solidFill>
                  <a:schemeClr val="bg1"/>
                </a:solidFill>
                <a:latin typeface="+mn-lt"/>
              </a:rPr>
              <a:t>a </a:t>
            </a:r>
            <a:r>
              <a:rPr lang="en-US">
                <a:solidFill>
                  <a:schemeClr val="bg1"/>
                </a:solidFill>
                <a:latin typeface="+mn-lt"/>
              </a:rPr>
              <a:t>“chain of thoughts”.</a:t>
            </a:r>
          </a:p>
        </p:txBody>
      </p:sp>
      <p:pic>
        <p:nvPicPr>
          <p:cNvPr id="2970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0" y="1214438"/>
            <a:ext cx="38100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74638"/>
            <a:ext cx="8229600" cy="939800"/>
          </a:xfrm>
        </p:spPr>
        <p:txBody>
          <a:bodyPr/>
          <a:lstStyle/>
          <a:p>
            <a:pPr eaLnBrk="1" hangingPunct="1"/>
            <a:r>
              <a:rPr lang="en-US" sz="3600" dirty="0" smtClean="0">
                <a:effectLst>
                  <a:outerShdw blurRad="38100" dist="38100" dir="2700000" algn="tl">
                    <a:srgbClr val="000000">
                      <a:alpha val="43137"/>
                    </a:srgbClr>
                  </a:outerShdw>
                </a:effectLst>
              </a:rPr>
              <a:t>Some speculations</a:t>
            </a:r>
            <a:endParaRPr lang="pl-PL" sz="3600" dirty="0" smtClean="0">
              <a:effectLst>
                <a:outerShdw blurRad="38100" dist="38100" dir="2700000" algn="tl">
                  <a:srgbClr val="000000">
                    <a:alpha val="43137"/>
                  </a:srgbClr>
                </a:outerShdw>
              </a:effectLst>
            </a:endParaRPr>
          </a:p>
        </p:txBody>
      </p:sp>
      <p:sp>
        <p:nvSpPr>
          <p:cNvPr id="28675" name="Rectangle 3"/>
          <p:cNvSpPr>
            <a:spLocks noGrp="1" noChangeArrowheads="1"/>
          </p:cNvSpPr>
          <p:nvPr>
            <p:ph idx="1"/>
          </p:nvPr>
        </p:nvSpPr>
        <p:spPr>
          <a:xfrm>
            <a:off x="457200" y="1409724"/>
            <a:ext cx="8229600" cy="5086325"/>
          </a:xfrm>
        </p:spPr>
        <p:txBody>
          <a:bodyPr/>
          <a:lstStyle/>
          <a:p>
            <a:pPr marL="0" indent="0" eaLnBrk="1" hangingPunct="1">
              <a:spcBef>
                <a:spcPts val="0"/>
              </a:spcBef>
              <a:spcAft>
                <a:spcPts val="1200"/>
              </a:spcAft>
              <a:buFont typeface="Arial" pitchFamily="34" charset="0"/>
              <a:buNone/>
              <a:defRPr/>
            </a:pPr>
            <a:r>
              <a:rPr lang="en-US" sz="2000" dirty="0" smtClean="0"/>
              <a:t>Attention shifts may be impaired due to several factors: </a:t>
            </a:r>
          </a:p>
          <a:p>
            <a:pPr marL="457200" indent="-457200" eaLnBrk="1" hangingPunct="1">
              <a:spcBef>
                <a:spcPts val="0"/>
              </a:spcBef>
              <a:spcAft>
                <a:spcPts val="1200"/>
              </a:spcAft>
              <a:buFont typeface="+mj-lt"/>
              <a:buAutoNum type="arabicPeriod"/>
              <a:defRPr/>
            </a:pPr>
            <a:r>
              <a:rPr lang="en-US" sz="2000" dirty="0" smtClean="0"/>
              <a:t>Deep and narrow attractors that entrap dynamics – due to leak channels?</a:t>
            </a:r>
          </a:p>
          <a:p>
            <a:pPr marL="0" indent="0" eaLnBrk="1" hangingPunct="1">
              <a:spcBef>
                <a:spcPts val="0"/>
              </a:spcBef>
              <a:spcAft>
                <a:spcPts val="1200"/>
              </a:spcAft>
              <a:buFont typeface="Arial" pitchFamily="34" charset="0"/>
              <a:buNone/>
              <a:defRPr/>
            </a:pPr>
            <a:r>
              <a:rPr lang="en-US" sz="2000" dirty="0" smtClean="0"/>
              <a:t>Explains </a:t>
            </a:r>
            <a:r>
              <a:rPr lang="en-US" sz="2000" dirty="0" err="1" smtClean="0"/>
              <a:t>overspecific</a:t>
            </a:r>
            <a:r>
              <a:rPr lang="en-US" sz="2000" dirty="0" smtClean="0"/>
              <a:t> memory in ASD, unusual attention to details, </a:t>
            </a:r>
            <a:br>
              <a:rPr lang="en-US" sz="2000" dirty="0" smtClean="0"/>
            </a:br>
            <a:r>
              <a:rPr lang="en-US" sz="2000" dirty="0" smtClean="0"/>
              <a:t>the inability to generalize visual and other stimuli but not olfactory. </a:t>
            </a:r>
          </a:p>
          <a:p>
            <a:pPr marL="457200" indent="-457200" eaLnBrk="1" hangingPunct="1">
              <a:spcBef>
                <a:spcPts val="0"/>
              </a:spcBef>
              <a:spcAft>
                <a:spcPts val="1200"/>
              </a:spcAft>
              <a:buFont typeface="+mj-lt"/>
              <a:buAutoNum type="arabicPeriod" startAt="2"/>
              <a:defRPr/>
            </a:pPr>
            <a:r>
              <a:rPr lang="en-US" sz="2000" dirty="0"/>
              <a:t>Shallow and broad attractors: </a:t>
            </a:r>
            <a:r>
              <a:rPr lang="en-US" sz="2000" dirty="0" smtClean="0"/>
              <a:t/>
            </a:r>
            <a:br>
              <a:rPr lang="en-US" sz="2000" dirty="0" smtClean="0"/>
            </a:br>
            <a:r>
              <a:rPr lang="en-US" sz="2000" dirty="0" smtClean="0"/>
              <a:t>ADHD short attention span, need for </a:t>
            </a:r>
            <a:r>
              <a:rPr lang="en-US" sz="2000" dirty="0" err="1" smtClean="0"/>
              <a:t>psychostimulants</a:t>
            </a:r>
            <a:r>
              <a:rPr lang="en-US" sz="2000" dirty="0" smtClean="0"/>
              <a:t> to </a:t>
            </a:r>
            <a:r>
              <a:rPr lang="en-US" sz="2000" dirty="0" err="1" smtClean="0"/>
              <a:t>stablize</a:t>
            </a:r>
            <a:r>
              <a:rPr lang="en-US" sz="2000" dirty="0" smtClean="0"/>
              <a:t> ADHD. </a:t>
            </a:r>
          </a:p>
          <a:p>
            <a:pPr marL="457200" indent="-457200" eaLnBrk="1" hangingPunct="1">
              <a:spcBef>
                <a:spcPts val="0"/>
              </a:spcBef>
              <a:spcAft>
                <a:spcPts val="1200"/>
              </a:spcAft>
              <a:buFont typeface="Arial" pitchFamily="34" charset="0"/>
              <a:buAutoNum type="arabicPeriod" startAt="2"/>
              <a:defRPr/>
            </a:pPr>
            <a:r>
              <a:rPr lang="en-US" sz="2000" dirty="0" smtClean="0"/>
              <a:t>Accommodation:  voltage-dependent K</a:t>
            </a:r>
            <a:r>
              <a:rPr lang="en-US" sz="2000" baseline="30000" dirty="0" smtClean="0"/>
              <a:t>+</a:t>
            </a:r>
            <a:r>
              <a:rPr lang="en-US" sz="2000" dirty="0" smtClean="0"/>
              <a:t> channels (~40 types) do not decrease depolarization in a normal way, attractors do not shrink.</a:t>
            </a:r>
          </a:p>
          <a:p>
            <a:pPr marL="0" indent="0" eaLnBrk="1" hangingPunct="1">
              <a:spcBef>
                <a:spcPts val="0"/>
              </a:spcBef>
              <a:spcAft>
                <a:spcPts val="1200"/>
              </a:spcAft>
              <a:buFont typeface="Arial" pitchFamily="34" charset="0"/>
              <a:buNone/>
              <a:defRPr/>
            </a:pPr>
            <a:r>
              <a:rPr lang="en-US" sz="2000" dirty="0" smtClean="0"/>
              <a:t>This effect should also slow down attention shifts and reduce jumps to unrelated thoughts or topics relatively to average person – neural fatigue will temporarily switch them off preventing activation of attractors that code significantly overlapping concepts. </a:t>
            </a:r>
          </a:p>
          <a:p>
            <a:pPr marL="0" indent="0" eaLnBrk="1" hangingPunct="1">
              <a:spcBef>
                <a:spcPts val="0"/>
              </a:spcBef>
              <a:spcAft>
                <a:spcPts val="1200"/>
              </a:spcAft>
              <a:buFont typeface="Arial" pitchFamily="34" charset="0"/>
              <a:buNone/>
              <a:defRPr/>
            </a:pPr>
            <a:r>
              <a:rPr lang="en-US" sz="2000" dirty="0" smtClean="0"/>
              <a:t>What behavioral changes are expected?   How to tests it? </a:t>
            </a:r>
          </a:p>
        </p:txBody>
      </p:sp>
      <p:pic>
        <p:nvPicPr>
          <p:cNvPr id="4" name="Picture 4"/>
          <p:cNvPicPr>
            <a:picLocks noChangeAspect="1" noChangeArrowheads="1"/>
          </p:cNvPicPr>
          <p:nvPr/>
        </p:nvPicPr>
        <p:blipFill>
          <a:blip r:embed="rId3"/>
          <a:srcRect/>
          <a:stretch>
            <a:fillRect/>
          </a:stretch>
        </p:blipFill>
        <p:spPr bwMode="auto">
          <a:xfrm>
            <a:off x="7740650" y="188913"/>
            <a:ext cx="1238250" cy="838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cSld>
  <p:clrMapOvr>
    <a:masterClrMapping/>
  </p:clrMapOvr>
  <p:transition>
    <p:strips dir="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1835696" y="260648"/>
            <a:ext cx="6089873" cy="769938"/>
          </a:xfrm>
        </p:spPr>
        <p:txBody>
          <a:bodyPr/>
          <a:lstStyle/>
          <a:p>
            <a:pPr eaLnBrk="1" hangingPunct="1">
              <a:defRPr/>
            </a:pPr>
            <a:r>
              <a:rPr lang="en-US" sz="3600" dirty="0" smtClean="0">
                <a:effectLst>
                  <a:outerShdw blurRad="38100" dist="38100" dir="2700000" algn="tl">
                    <a:srgbClr val="000000">
                      <a:alpha val="43137"/>
                    </a:srgbClr>
                  </a:outerShdw>
                </a:effectLst>
                <a:latin typeface="+mn-lt"/>
              </a:rPr>
              <a:t>Learning </a:t>
            </a:r>
            <a:r>
              <a:rPr lang="en-US" sz="3600" dirty="0" err="1" smtClean="0">
                <a:effectLst>
                  <a:outerShdw blurRad="38100" dist="38100" dir="2700000" algn="tl">
                    <a:srgbClr val="000000">
                      <a:alpha val="43137"/>
                    </a:srgbClr>
                  </a:outerShdw>
                </a:effectLst>
                <a:latin typeface="+mn-lt"/>
              </a:rPr>
              <a:t>connectome</a:t>
            </a:r>
            <a:r>
              <a:rPr lang="en-US" sz="3600" dirty="0" smtClean="0">
                <a:effectLst>
                  <a:outerShdw blurRad="38100" dist="38100" dir="2700000" algn="tl">
                    <a:srgbClr val="000000">
                      <a:alpha val="43137"/>
                    </a:srgbClr>
                  </a:outerShdw>
                </a:effectLst>
                <a:latin typeface="+mn-lt"/>
              </a:rPr>
              <a:t> styles</a:t>
            </a:r>
          </a:p>
        </p:txBody>
      </p:sp>
      <p:sp>
        <p:nvSpPr>
          <p:cNvPr id="16387" name="Rectangle 3"/>
          <p:cNvSpPr>
            <a:spLocks noGrp="1" noChangeArrowheads="1"/>
          </p:cNvSpPr>
          <p:nvPr>
            <p:ph type="body" idx="1"/>
          </p:nvPr>
        </p:nvSpPr>
        <p:spPr>
          <a:xfrm>
            <a:off x="381000" y="1372394"/>
            <a:ext cx="3974976" cy="3528392"/>
          </a:xfrm>
        </p:spPr>
        <p:txBody>
          <a:bodyPr/>
          <a:lstStyle/>
          <a:p>
            <a:pPr marL="0" indent="0">
              <a:spcBef>
                <a:spcPts val="0"/>
              </a:spcBef>
              <a:spcAft>
                <a:spcPts val="1200"/>
              </a:spcAft>
              <a:buNone/>
            </a:pPr>
            <a:r>
              <a:rPr lang="en-US" sz="2000" dirty="0" smtClean="0"/>
              <a:t>Simple </a:t>
            </a:r>
            <a:r>
              <a:rPr lang="en-US" sz="2000" dirty="0" err="1" smtClean="0"/>
              <a:t>connectome</a:t>
            </a:r>
            <a:r>
              <a:rPr lang="en-US" sz="2000" dirty="0" smtClean="0"/>
              <a:t> models </a:t>
            </a:r>
            <a:br>
              <a:rPr lang="en-US" sz="2000" dirty="0" smtClean="0"/>
            </a:br>
            <a:r>
              <a:rPr lang="en-US" sz="2000" dirty="0" smtClean="0"/>
              <a:t>may help to connect and improve learning classification</a:t>
            </a:r>
            <a:r>
              <a:rPr lang="en-US" sz="2000" dirty="0"/>
              <a:t> </a:t>
            </a:r>
            <a:r>
              <a:rPr lang="en-US" sz="2000" dirty="0" smtClean="0"/>
              <a:t>of the styles.</a:t>
            </a:r>
          </a:p>
          <a:p>
            <a:pPr marL="0" lvl="0" indent="0">
              <a:spcBef>
                <a:spcPts val="0"/>
              </a:spcBef>
              <a:spcAft>
                <a:spcPts val="1200"/>
              </a:spcAft>
              <a:buNone/>
            </a:pPr>
            <a:r>
              <a:rPr lang="en-GB" sz="2000" dirty="0" smtClean="0"/>
              <a:t>S, Sensory level, occipital</a:t>
            </a:r>
            <a:r>
              <a:rPr lang="en-GB" sz="2000" dirty="0"/>
              <a:t>, </a:t>
            </a:r>
            <a:r>
              <a:rPr lang="en-GB" sz="2000" dirty="0" smtClean="0"/>
              <a:t>STS, </a:t>
            </a:r>
            <a:br>
              <a:rPr lang="en-GB" sz="2000" dirty="0" smtClean="0"/>
            </a:br>
            <a:r>
              <a:rPr lang="en-GB" sz="2000" dirty="0" smtClean="0"/>
              <a:t>and </a:t>
            </a:r>
            <a:r>
              <a:rPr lang="en-GB" sz="2000" dirty="0"/>
              <a:t>somatosensory </a:t>
            </a:r>
            <a:r>
              <a:rPr lang="en-GB" sz="2000" dirty="0" smtClean="0"/>
              <a:t>cortex; </a:t>
            </a:r>
            <a:endParaRPr lang="pl-PL" sz="2000" dirty="0"/>
          </a:p>
          <a:p>
            <a:pPr marL="0" indent="0">
              <a:spcBef>
                <a:spcPts val="0"/>
              </a:spcBef>
              <a:spcAft>
                <a:spcPts val="1200"/>
              </a:spcAft>
              <a:buNone/>
            </a:pPr>
            <a:r>
              <a:rPr lang="en-GB" sz="2000" dirty="0" smtClean="0"/>
              <a:t>C</a:t>
            </a:r>
            <a:r>
              <a:rPr lang="en-GB" sz="2000" dirty="0"/>
              <a:t>, central </a:t>
            </a:r>
            <a:r>
              <a:rPr lang="en-GB" sz="2000" dirty="0" smtClean="0"/>
              <a:t>associative level,  </a:t>
            </a:r>
            <a:br>
              <a:rPr lang="en-GB" sz="2000" dirty="0" smtClean="0"/>
            </a:br>
            <a:r>
              <a:rPr lang="en-GB" sz="2000" dirty="0" smtClean="0"/>
              <a:t>abstract </a:t>
            </a:r>
            <a:r>
              <a:rPr lang="en-GB" sz="2000" dirty="0"/>
              <a:t>concepts that have </a:t>
            </a:r>
            <a:r>
              <a:rPr lang="en-GB" sz="2000" dirty="0" smtClean="0"/>
              <a:t/>
            </a:r>
            <a:br>
              <a:rPr lang="en-GB" sz="2000" dirty="0" smtClean="0"/>
            </a:br>
            <a:r>
              <a:rPr lang="en-GB" sz="2000" dirty="0" smtClean="0"/>
              <a:t>no </a:t>
            </a:r>
            <a:r>
              <a:rPr lang="en-GB" sz="2000" dirty="0"/>
              <a:t>sensory </a:t>
            </a:r>
            <a:r>
              <a:rPr lang="en-GB" sz="2000" dirty="0" smtClean="0"/>
              <a:t>components, </a:t>
            </a:r>
          </a:p>
        </p:txBody>
      </p:sp>
      <p:grpSp>
        <p:nvGrpSpPr>
          <p:cNvPr id="2" name="Group 4"/>
          <p:cNvGrpSpPr>
            <a:grpSpLocks noChangeAspect="1"/>
          </p:cNvGrpSpPr>
          <p:nvPr/>
        </p:nvGrpSpPr>
        <p:grpSpPr bwMode="auto">
          <a:xfrm>
            <a:off x="3969543" y="1589088"/>
            <a:ext cx="4989513" cy="2644774"/>
            <a:chOff x="2099" y="1764"/>
            <a:chExt cx="3143" cy="1666"/>
          </a:xfrm>
        </p:grpSpPr>
        <p:sp>
          <p:nvSpPr>
            <p:cNvPr id="3" name="AutoShape 3"/>
            <p:cNvSpPr>
              <a:spLocks noChangeAspect="1" noChangeArrowheads="1" noTextEdit="1"/>
            </p:cNvSpPr>
            <p:nvPr/>
          </p:nvSpPr>
          <p:spPr bwMode="auto">
            <a:xfrm>
              <a:off x="2102" y="1767"/>
              <a:ext cx="3137" cy="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dirty="0"/>
            </a:p>
          </p:txBody>
        </p:sp>
        <p:sp>
          <p:nvSpPr>
            <p:cNvPr id="4" name="Rectangle 5"/>
            <p:cNvSpPr>
              <a:spLocks noChangeArrowheads="1"/>
            </p:cNvSpPr>
            <p:nvPr/>
          </p:nvSpPr>
          <p:spPr bwMode="auto">
            <a:xfrm>
              <a:off x="3572" y="3039"/>
              <a:ext cx="883" cy="380"/>
            </a:xfrm>
            <a:prstGeom prst="rect">
              <a:avLst/>
            </a:prstGeom>
            <a:solidFill>
              <a:srgbClr val="EEEC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dirty="0"/>
            </a:p>
          </p:txBody>
        </p:sp>
        <p:sp>
          <p:nvSpPr>
            <p:cNvPr id="6" name="Freeform 6"/>
            <p:cNvSpPr>
              <a:spLocks noEditPoints="1"/>
            </p:cNvSpPr>
            <p:nvPr/>
          </p:nvSpPr>
          <p:spPr bwMode="auto">
            <a:xfrm>
              <a:off x="3563" y="3030"/>
              <a:ext cx="900" cy="397"/>
            </a:xfrm>
            <a:custGeom>
              <a:avLst/>
              <a:gdLst>
                <a:gd name="T0" fmla="*/ 0 w 2624"/>
                <a:gd name="T1" fmla="*/ 24 h 1104"/>
                <a:gd name="T2" fmla="*/ 24 w 2624"/>
                <a:gd name="T3" fmla="*/ 0 h 1104"/>
                <a:gd name="T4" fmla="*/ 2600 w 2624"/>
                <a:gd name="T5" fmla="*/ 0 h 1104"/>
                <a:gd name="T6" fmla="*/ 2624 w 2624"/>
                <a:gd name="T7" fmla="*/ 24 h 1104"/>
                <a:gd name="T8" fmla="*/ 2624 w 2624"/>
                <a:gd name="T9" fmla="*/ 1080 h 1104"/>
                <a:gd name="T10" fmla="*/ 2600 w 2624"/>
                <a:gd name="T11" fmla="*/ 1104 h 1104"/>
                <a:gd name="T12" fmla="*/ 24 w 2624"/>
                <a:gd name="T13" fmla="*/ 1104 h 1104"/>
                <a:gd name="T14" fmla="*/ 0 w 2624"/>
                <a:gd name="T15" fmla="*/ 1080 h 1104"/>
                <a:gd name="T16" fmla="*/ 0 w 2624"/>
                <a:gd name="T17" fmla="*/ 24 h 1104"/>
                <a:gd name="T18" fmla="*/ 48 w 2624"/>
                <a:gd name="T19" fmla="*/ 1080 h 1104"/>
                <a:gd name="T20" fmla="*/ 24 w 2624"/>
                <a:gd name="T21" fmla="*/ 1056 h 1104"/>
                <a:gd name="T22" fmla="*/ 2600 w 2624"/>
                <a:gd name="T23" fmla="*/ 1056 h 1104"/>
                <a:gd name="T24" fmla="*/ 2576 w 2624"/>
                <a:gd name="T25" fmla="*/ 1080 h 1104"/>
                <a:gd name="T26" fmla="*/ 2576 w 2624"/>
                <a:gd name="T27" fmla="*/ 24 h 1104"/>
                <a:gd name="T28" fmla="*/ 2600 w 2624"/>
                <a:gd name="T29" fmla="*/ 48 h 1104"/>
                <a:gd name="T30" fmla="*/ 24 w 2624"/>
                <a:gd name="T31" fmla="*/ 48 h 1104"/>
                <a:gd name="T32" fmla="*/ 48 w 2624"/>
                <a:gd name="T33" fmla="*/ 24 h 1104"/>
                <a:gd name="T34" fmla="*/ 48 w 2624"/>
                <a:gd name="T35" fmla="*/ 1080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24" h="1104">
                  <a:moveTo>
                    <a:pt x="0" y="24"/>
                  </a:moveTo>
                  <a:cubicBezTo>
                    <a:pt x="0" y="11"/>
                    <a:pt x="11" y="0"/>
                    <a:pt x="24" y="0"/>
                  </a:cubicBezTo>
                  <a:lnTo>
                    <a:pt x="2600" y="0"/>
                  </a:lnTo>
                  <a:cubicBezTo>
                    <a:pt x="2614" y="0"/>
                    <a:pt x="2624" y="11"/>
                    <a:pt x="2624" y="24"/>
                  </a:cubicBezTo>
                  <a:lnTo>
                    <a:pt x="2624" y="1080"/>
                  </a:lnTo>
                  <a:cubicBezTo>
                    <a:pt x="2624" y="1094"/>
                    <a:pt x="2614" y="1104"/>
                    <a:pt x="2600" y="1104"/>
                  </a:cubicBezTo>
                  <a:lnTo>
                    <a:pt x="24" y="1104"/>
                  </a:lnTo>
                  <a:cubicBezTo>
                    <a:pt x="11" y="1104"/>
                    <a:pt x="0" y="1094"/>
                    <a:pt x="0" y="1080"/>
                  </a:cubicBezTo>
                  <a:lnTo>
                    <a:pt x="0" y="24"/>
                  </a:lnTo>
                  <a:close/>
                  <a:moveTo>
                    <a:pt x="48" y="1080"/>
                  </a:moveTo>
                  <a:lnTo>
                    <a:pt x="24" y="1056"/>
                  </a:lnTo>
                  <a:lnTo>
                    <a:pt x="2600" y="1056"/>
                  </a:lnTo>
                  <a:lnTo>
                    <a:pt x="2576" y="1080"/>
                  </a:lnTo>
                  <a:lnTo>
                    <a:pt x="2576" y="24"/>
                  </a:lnTo>
                  <a:lnTo>
                    <a:pt x="2600" y="48"/>
                  </a:lnTo>
                  <a:lnTo>
                    <a:pt x="24" y="48"/>
                  </a:lnTo>
                  <a:lnTo>
                    <a:pt x="48" y="24"/>
                  </a:lnTo>
                  <a:lnTo>
                    <a:pt x="48" y="1080"/>
                  </a:lnTo>
                  <a:close/>
                </a:path>
              </a:pathLst>
            </a:custGeom>
            <a:solidFill>
              <a:srgbClr val="385D8A"/>
            </a:solidFill>
            <a:ln w="0"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7" name="Rectangle 7"/>
            <p:cNvSpPr>
              <a:spLocks noChangeArrowheads="1"/>
            </p:cNvSpPr>
            <p:nvPr/>
          </p:nvSpPr>
          <p:spPr bwMode="auto">
            <a:xfrm>
              <a:off x="3671" y="3128"/>
              <a:ext cx="74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Calibri" pitchFamily="34" charset="0"/>
                </a:rPr>
                <a:t>S=Sensory</a:t>
              </a:r>
              <a:endParaRPr kumimoji="0" lang="pl-PL" sz="1800" b="0" i="0" u="none" strike="noStrike" cap="none" normalizeH="0" baseline="0" dirty="0" smtClean="0">
                <a:ln>
                  <a:noFill/>
                </a:ln>
                <a:solidFill>
                  <a:schemeClr val="tx1"/>
                </a:solidFill>
                <a:effectLst/>
                <a:latin typeface="Calibri" pitchFamily="34" charset="0"/>
              </a:endParaRPr>
            </a:p>
          </p:txBody>
        </p:sp>
        <p:sp>
          <p:nvSpPr>
            <p:cNvPr id="8" name="Rectangle 8"/>
            <p:cNvSpPr>
              <a:spLocks noChangeArrowheads="1"/>
            </p:cNvSpPr>
            <p:nvPr/>
          </p:nvSpPr>
          <p:spPr bwMode="auto">
            <a:xfrm>
              <a:off x="4350" y="1773"/>
              <a:ext cx="883" cy="380"/>
            </a:xfrm>
            <a:prstGeom prst="rect">
              <a:avLst/>
            </a:prstGeom>
            <a:solidFill>
              <a:srgbClr val="EEEC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dirty="0"/>
            </a:p>
          </p:txBody>
        </p:sp>
        <p:sp>
          <p:nvSpPr>
            <p:cNvPr id="9" name="Freeform 9"/>
            <p:cNvSpPr>
              <a:spLocks noEditPoints="1"/>
            </p:cNvSpPr>
            <p:nvPr/>
          </p:nvSpPr>
          <p:spPr bwMode="auto">
            <a:xfrm>
              <a:off x="4342" y="1764"/>
              <a:ext cx="900" cy="397"/>
            </a:xfrm>
            <a:custGeom>
              <a:avLst/>
              <a:gdLst>
                <a:gd name="T0" fmla="*/ 0 w 2624"/>
                <a:gd name="T1" fmla="*/ 24 h 1104"/>
                <a:gd name="T2" fmla="*/ 24 w 2624"/>
                <a:gd name="T3" fmla="*/ 0 h 1104"/>
                <a:gd name="T4" fmla="*/ 2600 w 2624"/>
                <a:gd name="T5" fmla="*/ 0 h 1104"/>
                <a:gd name="T6" fmla="*/ 2624 w 2624"/>
                <a:gd name="T7" fmla="*/ 24 h 1104"/>
                <a:gd name="T8" fmla="*/ 2624 w 2624"/>
                <a:gd name="T9" fmla="*/ 1080 h 1104"/>
                <a:gd name="T10" fmla="*/ 2600 w 2624"/>
                <a:gd name="T11" fmla="*/ 1104 h 1104"/>
                <a:gd name="T12" fmla="*/ 24 w 2624"/>
                <a:gd name="T13" fmla="*/ 1104 h 1104"/>
                <a:gd name="T14" fmla="*/ 0 w 2624"/>
                <a:gd name="T15" fmla="*/ 1080 h 1104"/>
                <a:gd name="T16" fmla="*/ 0 w 2624"/>
                <a:gd name="T17" fmla="*/ 24 h 1104"/>
                <a:gd name="T18" fmla="*/ 48 w 2624"/>
                <a:gd name="T19" fmla="*/ 1080 h 1104"/>
                <a:gd name="T20" fmla="*/ 24 w 2624"/>
                <a:gd name="T21" fmla="*/ 1056 h 1104"/>
                <a:gd name="T22" fmla="*/ 2600 w 2624"/>
                <a:gd name="T23" fmla="*/ 1056 h 1104"/>
                <a:gd name="T24" fmla="*/ 2576 w 2624"/>
                <a:gd name="T25" fmla="*/ 1080 h 1104"/>
                <a:gd name="T26" fmla="*/ 2576 w 2624"/>
                <a:gd name="T27" fmla="*/ 24 h 1104"/>
                <a:gd name="T28" fmla="*/ 2600 w 2624"/>
                <a:gd name="T29" fmla="*/ 48 h 1104"/>
                <a:gd name="T30" fmla="*/ 24 w 2624"/>
                <a:gd name="T31" fmla="*/ 48 h 1104"/>
                <a:gd name="T32" fmla="*/ 48 w 2624"/>
                <a:gd name="T33" fmla="*/ 24 h 1104"/>
                <a:gd name="T34" fmla="*/ 48 w 2624"/>
                <a:gd name="T35" fmla="*/ 1080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24" h="1104">
                  <a:moveTo>
                    <a:pt x="0" y="24"/>
                  </a:moveTo>
                  <a:cubicBezTo>
                    <a:pt x="0" y="11"/>
                    <a:pt x="11" y="0"/>
                    <a:pt x="24" y="0"/>
                  </a:cubicBezTo>
                  <a:lnTo>
                    <a:pt x="2600" y="0"/>
                  </a:lnTo>
                  <a:cubicBezTo>
                    <a:pt x="2614" y="0"/>
                    <a:pt x="2624" y="11"/>
                    <a:pt x="2624" y="24"/>
                  </a:cubicBezTo>
                  <a:lnTo>
                    <a:pt x="2624" y="1080"/>
                  </a:lnTo>
                  <a:cubicBezTo>
                    <a:pt x="2624" y="1094"/>
                    <a:pt x="2614" y="1104"/>
                    <a:pt x="2600" y="1104"/>
                  </a:cubicBezTo>
                  <a:lnTo>
                    <a:pt x="24" y="1104"/>
                  </a:lnTo>
                  <a:cubicBezTo>
                    <a:pt x="11" y="1104"/>
                    <a:pt x="0" y="1094"/>
                    <a:pt x="0" y="1080"/>
                  </a:cubicBezTo>
                  <a:lnTo>
                    <a:pt x="0" y="24"/>
                  </a:lnTo>
                  <a:close/>
                  <a:moveTo>
                    <a:pt x="48" y="1080"/>
                  </a:moveTo>
                  <a:lnTo>
                    <a:pt x="24" y="1056"/>
                  </a:lnTo>
                  <a:lnTo>
                    <a:pt x="2600" y="1056"/>
                  </a:lnTo>
                  <a:lnTo>
                    <a:pt x="2576" y="1080"/>
                  </a:lnTo>
                  <a:lnTo>
                    <a:pt x="2576" y="24"/>
                  </a:lnTo>
                  <a:lnTo>
                    <a:pt x="2600" y="48"/>
                  </a:lnTo>
                  <a:lnTo>
                    <a:pt x="24" y="48"/>
                  </a:lnTo>
                  <a:lnTo>
                    <a:pt x="48" y="24"/>
                  </a:lnTo>
                  <a:lnTo>
                    <a:pt x="48" y="1080"/>
                  </a:lnTo>
                  <a:close/>
                </a:path>
              </a:pathLst>
            </a:custGeom>
            <a:solidFill>
              <a:srgbClr val="385D8A"/>
            </a:solidFill>
            <a:ln w="0"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10" name="Rectangle 10"/>
            <p:cNvSpPr>
              <a:spLocks noChangeArrowheads="1"/>
            </p:cNvSpPr>
            <p:nvPr/>
          </p:nvSpPr>
          <p:spPr bwMode="auto">
            <a:xfrm>
              <a:off x="4443" y="1857"/>
              <a:ext cx="70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Calibri" pitchFamily="34" charset="0"/>
                </a:rPr>
                <a:t>C=Central</a:t>
              </a:r>
              <a:endParaRPr kumimoji="0" lang="pl-PL" sz="1800" b="0" i="0" u="none" strike="noStrike" cap="none" normalizeH="0" baseline="0" dirty="0" smtClean="0">
                <a:ln>
                  <a:noFill/>
                </a:ln>
                <a:solidFill>
                  <a:schemeClr val="tx1"/>
                </a:solidFill>
                <a:effectLst/>
                <a:latin typeface="Calibri" pitchFamily="34" charset="0"/>
              </a:endParaRPr>
            </a:p>
          </p:txBody>
        </p:sp>
        <p:sp>
          <p:nvSpPr>
            <p:cNvPr id="11" name="Rectangle 11"/>
            <p:cNvSpPr>
              <a:spLocks noChangeArrowheads="1"/>
            </p:cNvSpPr>
            <p:nvPr/>
          </p:nvSpPr>
          <p:spPr bwMode="auto">
            <a:xfrm>
              <a:off x="2590" y="1802"/>
              <a:ext cx="878" cy="379"/>
            </a:xfrm>
            <a:prstGeom prst="rect">
              <a:avLst/>
            </a:prstGeom>
            <a:solidFill>
              <a:srgbClr val="EEEC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dirty="0"/>
            </a:p>
          </p:txBody>
        </p:sp>
        <p:sp>
          <p:nvSpPr>
            <p:cNvPr id="12" name="Freeform 12"/>
            <p:cNvSpPr>
              <a:spLocks noEditPoints="1"/>
            </p:cNvSpPr>
            <p:nvPr/>
          </p:nvSpPr>
          <p:spPr bwMode="auto">
            <a:xfrm>
              <a:off x="2582" y="1793"/>
              <a:ext cx="894" cy="397"/>
            </a:xfrm>
            <a:custGeom>
              <a:avLst/>
              <a:gdLst>
                <a:gd name="T0" fmla="*/ 0 w 2608"/>
                <a:gd name="T1" fmla="*/ 24 h 1104"/>
                <a:gd name="T2" fmla="*/ 24 w 2608"/>
                <a:gd name="T3" fmla="*/ 0 h 1104"/>
                <a:gd name="T4" fmla="*/ 2584 w 2608"/>
                <a:gd name="T5" fmla="*/ 0 h 1104"/>
                <a:gd name="T6" fmla="*/ 2608 w 2608"/>
                <a:gd name="T7" fmla="*/ 24 h 1104"/>
                <a:gd name="T8" fmla="*/ 2608 w 2608"/>
                <a:gd name="T9" fmla="*/ 1080 h 1104"/>
                <a:gd name="T10" fmla="*/ 2584 w 2608"/>
                <a:gd name="T11" fmla="*/ 1104 h 1104"/>
                <a:gd name="T12" fmla="*/ 24 w 2608"/>
                <a:gd name="T13" fmla="*/ 1104 h 1104"/>
                <a:gd name="T14" fmla="*/ 0 w 2608"/>
                <a:gd name="T15" fmla="*/ 1080 h 1104"/>
                <a:gd name="T16" fmla="*/ 0 w 2608"/>
                <a:gd name="T17" fmla="*/ 24 h 1104"/>
                <a:gd name="T18" fmla="*/ 48 w 2608"/>
                <a:gd name="T19" fmla="*/ 1080 h 1104"/>
                <a:gd name="T20" fmla="*/ 24 w 2608"/>
                <a:gd name="T21" fmla="*/ 1056 h 1104"/>
                <a:gd name="T22" fmla="*/ 2584 w 2608"/>
                <a:gd name="T23" fmla="*/ 1056 h 1104"/>
                <a:gd name="T24" fmla="*/ 2560 w 2608"/>
                <a:gd name="T25" fmla="*/ 1080 h 1104"/>
                <a:gd name="T26" fmla="*/ 2560 w 2608"/>
                <a:gd name="T27" fmla="*/ 24 h 1104"/>
                <a:gd name="T28" fmla="*/ 2584 w 2608"/>
                <a:gd name="T29" fmla="*/ 48 h 1104"/>
                <a:gd name="T30" fmla="*/ 24 w 2608"/>
                <a:gd name="T31" fmla="*/ 48 h 1104"/>
                <a:gd name="T32" fmla="*/ 48 w 2608"/>
                <a:gd name="T33" fmla="*/ 24 h 1104"/>
                <a:gd name="T34" fmla="*/ 48 w 2608"/>
                <a:gd name="T35" fmla="*/ 1080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08" h="1104">
                  <a:moveTo>
                    <a:pt x="0" y="24"/>
                  </a:moveTo>
                  <a:cubicBezTo>
                    <a:pt x="0" y="11"/>
                    <a:pt x="11" y="0"/>
                    <a:pt x="24" y="0"/>
                  </a:cubicBezTo>
                  <a:lnTo>
                    <a:pt x="2584" y="0"/>
                  </a:lnTo>
                  <a:cubicBezTo>
                    <a:pt x="2598" y="0"/>
                    <a:pt x="2608" y="11"/>
                    <a:pt x="2608" y="24"/>
                  </a:cubicBezTo>
                  <a:lnTo>
                    <a:pt x="2608" y="1080"/>
                  </a:lnTo>
                  <a:cubicBezTo>
                    <a:pt x="2608" y="1094"/>
                    <a:pt x="2598" y="1104"/>
                    <a:pt x="2584" y="1104"/>
                  </a:cubicBezTo>
                  <a:lnTo>
                    <a:pt x="24" y="1104"/>
                  </a:lnTo>
                  <a:cubicBezTo>
                    <a:pt x="11" y="1104"/>
                    <a:pt x="0" y="1094"/>
                    <a:pt x="0" y="1080"/>
                  </a:cubicBezTo>
                  <a:lnTo>
                    <a:pt x="0" y="24"/>
                  </a:lnTo>
                  <a:close/>
                  <a:moveTo>
                    <a:pt x="48" y="1080"/>
                  </a:moveTo>
                  <a:lnTo>
                    <a:pt x="24" y="1056"/>
                  </a:lnTo>
                  <a:lnTo>
                    <a:pt x="2584" y="1056"/>
                  </a:lnTo>
                  <a:lnTo>
                    <a:pt x="2560" y="1080"/>
                  </a:lnTo>
                  <a:lnTo>
                    <a:pt x="2560" y="24"/>
                  </a:lnTo>
                  <a:lnTo>
                    <a:pt x="2584" y="48"/>
                  </a:lnTo>
                  <a:lnTo>
                    <a:pt x="24" y="48"/>
                  </a:lnTo>
                  <a:lnTo>
                    <a:pt x="48" y="24"/>
                  </a:lnTo>
                  <a:lnTo>
                    <a:pt x="48" y="1080"/>
                  </a:lnTo>
                  <a:close/>
                </a:path>
              </a:pathLst>
            </a:custGeom>
            <a:solidFill>
              <a:srgbClr val="385D8A"/>
            </a:solidFill>
            <a:ln w="0"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13" name="Rectangle 13"/>
            <p:cNvSpPr>
              <a:spLocks noChangeArrowheads="1"/>
            </p:cNvSpPr>
            <p:nvPr/>
          </p:nvSpPr>
          <p:spPr bwMode="auto">
            <a:xfrm>
              <a:off x="2732" y="1885"/>
              <a:ext cx="69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Calibri" pitchFamily="34" charset="0"/>
                </a:rPr>
                <a:t>M=Motor</a:t>
              </a:r>
              <a:endParaRPr kumimoji="0" lang="pl-PL" sz="1800" b="0" i="0" u="none" strike="noStrike" cap="none" normalizeH="0" baseline="0" dirty="0" smtClean="0">
                <a:ln>
                  <a:noFill/>
                </a:ln>
                <a:solidFill>
                  <a:schemeClr val="tx1"/>
                </a:solidFill>
                <a:effectLst/>
                <a:latin typeface="Calibri" pitchFamily="34" charset="0"/>
              </a:endParaRPr>
            </a:p>
          </p:txBody>
        </p:sp>
        <p:sp>
          <p:nvSpPr>
            <p:cNvPr id="14" name="Freeform 14"/>
            <p:cNvSpPr>
              <a:spLocks/>
            </p:cNvSpPr>
            <p:nvPr/>
          </p:nvSpPr>
          <p:spPr bwMode="auto">
            <a:xfrm>
              <a:off x="4072" y="2162"/>
              <a:ext cx="707" cy="854"/>
            </a:xfrm>
            <a:custGeom>
              <a:avLst/>
              <a:gdLst>
                <a:gd name="T0" fmla="*/ 604 w 707"/>
                <a:gd name="T1" fmla="*/ 8 h 854"/>
                <a:gd name="T2" fmla="*/ 699 w 707"/>
                <a:gd name="T3" fmla="*/ 0 h 854"/>
                <a:gd name="T4" fmla="*/ 707 w 707"/>
                <a:gd name="T5" fmla="*/ 100 h 854"/>
                <a:gd name="T6" fmla="*/ 682 w 707"/>
                <a:gd name="T7" fmla="*/ 77 h 854"/>
                <a:gd name="T8" fmla="*/ 77 w 707"/>
                <a:gd name="T9" fmla="*/ 823 h 854"/>
                <a:gd name="T10" fmla="*/ 103 w 707"/>
                <a:gd name="T11" fmla="*/ 846 h 854"/>
                <a:gd name="T12" fmla="*/ 8 w 707"/>
                <a:gd name="T13" fmla="*/ 854 h 854"/>
                <a:gd name="T14" fmla="*/ 0 w 707"/>
                <a:gd name="T15" fmla="*/ 754 h 854"/>
                <a:gd name="T16" fmla="*/ 26 w 707"/>
                <a:gd name="T17" fmla="*/ 777 h 854"/>
                <a:gd name="T18" fmla="*/ 630 w 707"/>
                <a:gd name="T19" fmla="*/ 31 h 854"/>
                <a:gd name="T20" fmla="*/ 604 w 707"/>
                <a:gd name="T21" fmla="*/ 8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7" h="854">
                  <a:moveTo>
                    <a:pt x="604" y="8"/>
                  </a:moveTo>
                  <a:lnTo>
                    <a:pt x="699" y="0"/>
                  </a:lnTo>
                  <a:lnTo>
                    <a:pt x="707" y="100"/>
                  </a:lnTo>
                  <a:lnTo>
                    <a:pt x="682" y="77"/>
                  </a:lnTo>
                  <a:lnTo>
                    <a:pt x="77" y="823"/>
                  </a:lnTo>
                  <a:lnTo>
                    <a:pt x="103" y="846"/>
                  </a:lnTo>
                  <a:lnTo>
                    <a:pt x="8" y="854"/>
                  </a:lnTo>
                  <a:lnTo>
                    <a:pt x="0" y="754"/>
                  </a:lnTo>
                  <a:lnTo>
                    <a:pt x="26" y="777"/>
                  </a:lnTo>
                  <a:lnTo>
                    <a:pt x="630" y="31"/>
                  </a:lnTo>
                  <a:lnTo>
                    <a:pt x="604" y="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p>
          </p:txBody>
        </p:sp>
        <p:sp>
          <p:nvSpPr>
            <p:cNvPr id="15" name="Freeform 15"/>
            <p:cNvSpPr>
              <a:spLocks noEditPoints="1"/>
            </p:cNvSpPr>
            <p:nvPr/>
          </p:nvSpPr>
          <p:spPr bwMode="auto">
            <a:xfrm>
              <a:off x="4061" y="2152"/>
              <a:ext cx="729" cy="875"/>
            </a:xfrm>
            <a:custGeom>
              <a:avLst/>
              <a:gdLst>
                <a:gd name="T0" fmla="*/ 592 w 729"/>
                <a:gd name="T1" fmla="*/ 10 h 875"/>
                <a:gd name="T2" fmla="*/ 719 w 729"/>
                <a:gd name="T3" fmla="*/ 0 h 875"/>
                <a:gd name="T4" fmla="*/ 729 w 729"/>
                <a:gd name="T5" fmla="*/ 133 h 875"/>
                <a:gd name="T6" fmla="*/ 686 w 729"/>
                <a:gd name="T7" fmla="*/ 94 h 875"/>
                <a:gd name="T8" fmla="*/ 699 w 729"/>
                <a:gd name="T9" fmla="*/ 93 h 875"/>
                <a:gd name="T10" fmla="*/ 95 w 729"/>
                <a:gd name="T11" fmla="*/ 839 h 875"/>
                <a:gd name="T12" fmla="*/ 94 w 729"/>
                <a:gd name="T13" fmla="*/ 826 h 875"/>
                <a:gd name="T14" fmla="*/ 137 w 729"/>
                <a:gd name="T15" fmla="*/ 864 h 875"/>
                <a:gd name="T16" fmla="*/ 10 w 729"/>
                <a:gd name="T17" fmla="*/ 875 h 875"/>
                <a:gd name="T18" fmla="*/ 0 w 729"/>
                <a:gd name="T19" fmla="*/ 742 h 875"/>
                <a:gd name="T20" fmla="*/ 42 w 729"/>
                <a:gd name="T21" fmla="*/ 780 h 875"/>
                <a:gd name="T22" fmla="*/ 30 w 729"/>
                <a:gd name="T23" fmla="*/ 781 h 875"/>
                <a:gd name="T24" fmla="*/ 634 w 729"/>
                <a:gd name="T25" fmla="*/ 35 h 875"/>
                <a:gd name="T26" fmla="*/ 635 w 729"/>
                <a:gd name="T27" fmla="*/ 48 h 875"/>
                <a:gd name="T28" fmla="*/ 592 w 729"/>
                <a:gd name="T29" fmla="*/ 10 h 875"/>
                <a:gd name="T30" fmla="*/ 654 w 729"/>
                <a:gd name="T31" fmla="*/ 40 h 875"/>
                <a:gd name="T32" fmla="*/ 38 w 729"/>
                <a:gd name="T33" fmla="*/ 801 h 875"/>
                <a:gd name="T34" fmla="*/ 5 w 729"/>
                <a:gd name="T35" fmla="*/ 771 h 875"/>
                <a:gd name="T36" fmla="*/ 20 w 729"/>
                <a:gd name="T37" fmla="*/ 763 h 875"/>
                <a:gd name="T38" fmla="*/ 28 w 729"/>
                <a:gd name="T39" fmla="*/ 863 h 875"/>
                <a:gd name="T40" fmla="*/ 18 w 729"/>
                <a:gd name="T41" fmla="*/ 855 h 875"/>
                <a:gd name="T42" fmla="*/ 113 w 729"/>
                <a:gd name="T43" fmla="*/ 847 h 875"/>
                <a:gd name="T44" fmla="*/ 108 w 729"/>
                <a:gd name="T45" fmla="*/ 863 h 875"/>
                <a:gd name="T46" fmla="*/ 75 w 729"/>
                <a:gd name="T47" fmla="*/ 834 h 875"/>
                <a:gd name="T48" fmla="*/ 691 w 729"/>
                <a:gd name="T49" fmla="*/ 74 h 875"/>
                <a:gd name="T50" fmla="*/ 724 w 729"/>
                <a:gd name="T51" fmla="*/ 103 h 875"/>
                <a:gd name="T52" fmla="*/ 709 w 729"/>
                <a:gd name="T53" fmla="*/ 111 h 875"/>
                <a:gd name="T54" fmla="*/ 701 w 729"/>
                <a:gd name="T55" fmla="*/ 11 h 875"/>
                <a:gd name="T56" fmla="*/ 711 w 729"/>
                <a:gd name="T57" fmla="*/ 20 h 875"/>
                <a:gd name="T58" fmla="*/ 616 w 729"/>
                <a:gd name="T59" fmla="*/ 28 h 875"/>
                <a:gd name="T60" fmla="*/ 621 w 729"/>
                <a:gd name="T61" fmla="*/ 11 h 875"/>
                <a:gd name="T62" fmla="*/ 654 w 729"/>
                <a:gd name="T63" fmla="*/ 40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9" h="875">
                  <a:moveTo>
                    <a:pt x="592" y="10"/>
                  </a:moveTo>
                  <a:lnTo>
                    <a:pt x="719" y="0"/>
                  </a:lnTo>
                  <a:lnTo>
                    <a:pt x="729" y="133"/>
                  </a:lnTo>
                  <a:lnTo>
                    <a:pt x="686" y="94"/>
                  </a:lnTo>
                  <a:lnTo>
                    <a:pt x="699" y="93"/>
                  </a:lnTo>
                  <a:lnTo>
                    <a:pt x="95" y="839"/>
                  </a:lnTo>
                  <a:lnTo>
                    <a:pt x="94" y="826"/>
                  </a:lnTo>
                  <a:lnTo>
                    <a:pt x="137" y="864"/>
                  </a:lnTo>
                  <a:lnTo>
                    <a:pt x="10" y="875"/>
                  </a:lnTo>
                  <a:lnTo>
                    <a:pt x="0" y="742"/>
                  </a:lnTo>
                  <a:lnTo>
                    <a:pt x="42" y="780"/>
                  </a:lnTo>
                  <a:lnTo>
                    <a:pt x="30" y="781"/>
                  </a:lnTo>
                  <a:lnTo>
                    <a:pt x="634" y="35"/>
                  </a:lnTo>
                  <a:lnTo>
                    <a:pt x="635" y="48"/>
                  </a:lnTo>
                  <a:lnTo>
                    <a:pt x="592" y="10"/>
                  </a:lnTo>
                  <a:close/>
                  <a:moveTo>
                    <a:pt x="654" y="40"/>
                  </a:moveTo>
                  <a:lnTo>
                    <a:pt x="38" y="801"/>
                  </a:lnTo>
                  <a:lnTo>
                    <a:pt x="5" y="771"/>
                  </a:lnTo>
                  <a:lnTo>
                    <a:pt x="20" y="763"/>
                  </a:lnTo>
                  <a:lnTo>
                    <a:pt x="28" y="863"/>
                  </a:lnTo>
                  <a:lnTo>
                    <a:pt x="18" y="855"/>
                  </a:lnTo>
                  <a:lnTo>
                    <a:pt x="113" y="847"/>
                  </a:lnTo>
                  <a:lnTo>
                    <a:pt x="108" y="863"/>
                  </a:lnTo>
                  <a:lnTo>
                    <a:pt x="75" y="834"/>
                  </a:lnTo>
                  <a:lnTo>
                    <a:pt x="691" y="74"/>
                  </a:lnTo>
                  <a:lnTo>
                    <a:pt x="724" y="103"/>
                  </a:lnTo>
                  <a:lnTo>
                    <a:pt x="709" y="111"/>
                  </a:lnTo>
                  <a:lnTo>
                    <a:pt x="701" y="11"/>
                  </a:lnTo>
                  <a:lnTo>
                    <a:pt x="711" y="20"/>
                  </a:lnTo>
                  <a:lnTo>
                    <a:pt x="616" y="28"/>
                  </a:lnTo>
                  <a:lnTo>
                    <a:pt x="621" y="11"/>
                  </a:lnTo>
                  <a:lnTo>
                    <a:pt x="654" y="40"/>
                  </a:lnTo>
                  <a:close/>
                </a:path>
              </a:pathLst>
            </a:custGeom>
            <a:solidFill>
              <a:srgbClr val="385D8A"/>
            </a:solidFill>
            <a:ln w="0"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16" name="Freeform 16"/>
            <p:cNvSpPr>
              <a:spLocks/>
            </p:cNvSpPr>
            <p:nvPr/>
          </p:nvSpPr>
          <p:spPr bwMode="auto">
            <a:xfrm>
              <a:off x="3070" y="2195"/>
              <a:ext cx="897" cy="847"/>
            </a:xfrm>
            <a:custGeom>
              <a:avLst/>
              <a:gdLst>
                <a:gd name="T0" fmla="*/ 6 w 897"/>
                <a:gd name="T1" fmla="*/ 106 h 847"/>
                <a:gd name="T2" fmla="*/ 0 w 897"/>
                <a:gd name="T3" fmla="*/ 6 h 847"/>
                <a:gd name="T4" fmla="*/ 96 w 897"/>
                <a:gd name="T5" fmla="*/ 0 h 847"/>
                <a:gd name="T6" fmla="*/ 73 w 897"/>
                <a:gd name="T7" fmla="*/ 27 h 847"/>
                <a:gd name="T8" fmla="*/ 868 w 897"/>
                <a:gd name="T9" fmla="*/ 768 h 847"/>
                <a:gd name="T10" fmla="*/ 891 w 897"/>
                <a:gd name="T11" fmla="*/ 741 h 847"/>
                <a:gd name="T12" fmla="*/ 897 w 897"/>
                <a:gd name="T13" fmla="*/ 841 h 847"/>
                <a:gd name="T14" fmla="*/ 801 w 897"/>
                <a:gd name="T15" fmla="*/ 847 h 847"/>
                <a:gd name="T16" fmla="*/ 823 w 897"/>
                <a:gd name="T17" fmla="*/ 820 h 847"/>
                <a:gd name="T18" fmla="*/ 28 w 897"/>
                <a:gd name="T19" fmla="*/ 80 h 847"/>
                <a:gd name="T20" fmla="*/ 6 w 897"/>
                <a:gd name="T21" fmla="*/ 106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7" h="847">
                  <a:moveTo>
                    <a:pt x="6" y="106"/>
                  </a:moveTo>
                  <a:lnTo>
                    <a:pt x="0" y="6"/>
                  </a:lnTo>
                  <a:lnTo>
                    <a:pt x="96" y="0"/>
                  </a:lnTo>
                  <a:lnTo>
                    <a:pt x="73" y="27"/>
                  </a:lnTo>
                  <a:lnTo>
                    <a:pt x="868" y="768"/>
                  </a:lnTo>
                  <a:lnTo>
                    <a:pt x="891" y="741"/>
                  </a:lnTo>
                  <a:lnTo>
                    <a:pt x="897" y="841"/>
                  </a:lnTo>
                  <a:lnTo>
                    <a:pt x="801" y="847"/>
                  </a:lnTo>
                  <a:lnTo>
                    <a:pt x="823" y="820"/>
                  </a:lnTo>
                  <a:lnTo>
                    <a:pt x="28" y="80"/>
                  </a:lnTo>
                  <a:lnTo>
                    <a:pt x="6" y="106"/>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p>
          </p:txBody>
        </p:sp>
        <p:sp>
          <p:nvSpPr>
            <p:cNvPr id="17" name="Freeform 17"/>
            <p:cNvSpPr>
              <a:spLocks noEditPoints="1"/>
            </p:cNvSpPr>
            <p:nvPr/>
          </p:nvSpPr>
          <p:spPr bwMode="auto">
            <a:xfrm>
              <a:off x="3061" y="2184"/>
              <a:ext cx="915" cy="869"/>
            </a:xfrm>
            <a:custGeom>
              <a:avLst/>
              <a:gdLst>
                <a:gd name="T0" fmla="*/ 7 w 915"/>
                <a:gd name="T1" fmla="*/ 141 h 869"/>
                <a:gd name="T2" fmla="*/ 0 w 915"/>
                <a:gd name="T3" fmla="*/ 8 h 869"/>
                <a:gd name="T4" fmla="*/ 126 w 915"/>
                <a:gd name="T5" fmla="*/ 0 h 869"/>
                <a:gd name="T6" fmla="*/ 89 w 915"/>
                <a:gd name="T7" fmla="*/ 44 h 869"/>
                <a:gd name="T8" fmla="*/ 88 w 915"/>
                <a:gd name="T9" fmla="*/ 30 h 869"/>
                <a:gd name="T10" fmla="*/ 883 w 915"/>
                <a:gd name="T11" fmla="*/ 771 h 869"/>
                <a:gd name="T12" fmla="*/ 871 w 915"/>
                <a:gd name="T13" fmla="*/ 772 h 869"/>
                <a:gd name="T14" fmla="*/ 908 w 915"/>
                <a:gd name="T15" fmla="*/ 728 h 869"/>
                <a:gd name="T16" fmla="*/ 915 w 915"/>
                <a:gd name="T17" fmla="*/ 861 h 869"/>
                <a:gd name="T18" fmla="*/ 788 w 915"/>
                <a:gd name="T19" fmla="*/ 869 h 869"/>
                <a:gd name="T20" fmla="*/ 825 w 915"/>
                <a:gd name="T21" fmla="*/ 825 h 869"/>
                <a:gd name="T22" fmla="*/ 826 w 915"/>
                <a:gd name="T23" fmla="*/ 839 h 869"/>
                <a:gd name="T24" fmla="*/ 31 w 915"/>
                <a:gd name="T25" fmla="*/ 98 h 869"/>
                <a:gd name="T26" fmla="*/ 44 w 915"/>
                <a:gd name="T27" fmla="*/ 97 h 869"/>
                <a:gd name="T28" fmla="*/ 7 w 915"/>
                <a:gd name="T29" fmla="*/ 141 h 869"/>
                <a:gd name="T30" fmla="*/ 37 w 915"/>
                <a:gd name="T31" fmla="*/ 77 h 869"/>
                <a:gd name="T32" fmla="*/ 845 w 915"/>
                <a:gd name="T33" fmla="*/ 831 h 869"/>
                <a:gd name="T34" fmla="*/ 817 w 915"/>
                <a:gd name="T35" fmla="*/ 865 h 869"/>
                <a:gd name="T36" fmla="*/ 809 w 915"/>
                <a:gd name="T37" fmla="*/ 849 h 869"/>
                <a:gd name="T38" fmla="*/ 905 w 915"/>
                <a:gd name="T39" fmla="*/ 843 h 869"/>
                <a:gd name="T40" fmla="*/ 896 w 915"/>
                <a:gd name="T41" fmla="*/ 853 h 869"/>
                <a:gd name="T42" fmla="*/ 891 w 915"/>
                <a:gd name="T43" fmla="*/ 752 h 869"/>
                <a:gd name="T44" fmla="*/ 907 w 915"/>
                <a:gd name="T45" fmla="*/ 758 h 869"/>
                <a:gd name="T46" fmla="*/ 878 w 915"/>
                <a:gd name="T47" fmla="*/ 792 h 869"/>
                <a:gd name="T48" fmla="*/ 69 w 915"/>
                <a:gd name="T49" fmla="*/ 38 h 869"/>
                <a:gd name="T50" fmla="*/ 98 w 915"/>
                <a:gd name="T51" fmla="*/ 5 h 869"/>
                <a:gd name="T52" fmla="*/ 105 w 915"/>
                <a:gd name="T53" fmla="*/ 20 h 869"/>
                <a:gd name="T54" fmla="*/ 10 w 915"/>
                <a:gd name="T55" fmla="*/ 26 h 869"/>
                <a:gd name="T56" fmla="*/ 18 w 915"/>
                <a:gd name="T57" fmla="*/ 16 h 869"/>
                <a:gd name="T58" fmla="*/ 24 w 915"/>
                <a:gd name="T59" fmla="*/ 117 h 869"/>
                <a:gd name="T60" fmla="*/ 8 w 915"/>
                <a:gd name="T61" fmla="*/ 111 h 869"/>
                <a:gd name="T62" fmla="*/ 37 w 915"/>
                <a:gd name="T63" fmla="*/ 77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15" h="869">
                  <a:moveTo>
                    <a:pt x="7" y="141"/>
                  </a:moveTo>
                  <a:lnTo>
                    <a:pt x="0" y="8"/>
                  </a:lnTo>
                  <a:lnTo>
                    <a:pt x="126" y="0"/>
                  </a:lnTo>
                  <a:lnTo>
                    <a:pt x="89" y="44"/>
                  </a:lnTo>
                  <a:lnTo>
                    <a:pt x="88" y="30"/>
                  </a:lnTo>
                  <a:lnTo>
                    <a:pt x="883" y="771"/>
                  </a:lnTo>
                  <a:lnTo>
                    <a:pt x="871" y="772"/>
                  </a:lnTo>
                  <a:lnTo>
                    <a:pt x="908" y="728"/>
                  </a:lnTo>
                  <a:lnTo>
                    <a:pt x="915" y="861"/>
                  </a:lnTo>
                  <a:lnTo>
                    <a:pt x="788" y="869"/>
                  </a:lnTo>
                  <a:lnTo>
                    <a:pt x="825" y="825"/>
                  </a:lnTo>
                  <a:lnTo>
                    <a:pt x="826" y="839"/>
                  </a:lnTo>
                  <a:lnTo>
                    <a:pt x="31" y="98"/>
                  </a:lnTo>
                  <a:lnTo>
                    <a:pt x="44" y="97"/>
                  </a:lnTo>
                  <a:lnTo>
                    <a:pt x="7" y="141"/>
                  </a:lnTo>
                  <a:close/>
                  <a:moveTo>
                    <a:pt x="37" y="77"/>
                  </a:moveTo>
                  <a:lnTo>
                    <a:pt x="845" y="831"/>
                  </a:lnTo>
                  <a:lnTo>
                    <a:pt x="817" y="865"/>
                  </a:lnTo>
                  <a:lnTo>
                    <a:pt x="809" y="849"/>
                  </a:lnTo>
                  <a:lnTo>
                    <a:pt x="905" y="843"/>
                  </a:lnTo>
                  <a:lnTo>
                    <a:pt x="896" y="853"/>
                  </a:lnTo>
                  <a:lnTo>
                    <a:pt x="891" y="752"/>
                  </a:lnTo>
                  <a:lnTo>
                    <a:pt x="907" y="758"/>
                  </a:lnTo>
                  <a:lnTo>
                    <a:pt x="878" y="792"/>
                  </a:lnTo>
                  <a:lnTo>
                    <a:pt x="69" y="38"/>
                  </a:lnTo>
                  <a:lnTo>
                    <a:pt x="98" y="5"/>
                  </a:lnTo>
                  <a:lnTo>
                    <a:pt x="105" y="20"/>
                  </a:lnTo>
                  <a:lnTo>
                    <a:pt x="10" y="26"/>
                  </a:lnTo>
                  <a:lnTo>
                    <a:pt x="18" y="16"/>
                  </a:lnTo>
                  <a:lnTo>
                    <a:pt x="24" y="117"/>
                  </a:lnTo>
                  <a:lnTo>
                    <a:pt x="8" y="111"/>
                  </a:lnTo>
                  <a:lnTo>
                    <a:pt x="37" y="77"/>
                  </a:lnTo>
                  <a:close/>
                </a:path>
              </a:pathLst>
            </a:custGeom>
            <a:solidFill>
              <a:srgbClr val="385D8A"/>
            </a:solidFill>
            <a:ln w="0"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18" name="Freeform 18"/>
            <p:cNvSpPr>
              <a:spLocks/>
            </p:cNvSpPr>
            <p:nvPr/>
          </p:nvSpPr>
          <p:spPr bwMode="auto">
            <a:xfrm>
              <a:off x="3468" y="1888"/>
              <a:ext cx="882" cy="144"/>
            </a:xfrm>
            <a:custGeom>
              <a:avLst/>
              <a:gdLst>
                <a:gd name="T0" fmla="*/ 814 w 882"/>
                <a:gd name="T1" fmla="*/ 0 h 144"/>
                <a:gd name="T2" fmla="*/ 882 w 882"/>
                <a:gd name="T3" fmla="*/ 72 h 144"/>
                <a:gd name="T4" fmla="*/ 814 w 882"/>
                <a:gd name="T5" fmla="*/ 144 h 144"/>
                <a:gd name="T6" fmla="*/ 814 w 882"/>
                <a:gd name="T7" fmla="*/ 108 h 144"/>
                <a:gd name="T8" fmla="*/ 68 w 882"/>
                <a:gd name="T9" fmla="*/ 108 h 144"/>
                <a:gd name="T10" fmla="*/ 68 w 882"/>
                <a:gd name="T11" fmla="*/ 144 h 144"/>
                <a:gd name="T12" fmla="*/ 0 w 882"/>
                <a:gd name="T13" fmla="*/ 72 h 144"/>
                <a:gd name="T14" fmla="*/ 68 w 882"/>
                <a:gd name="T15" fmla="*/ 0 h 144"/>
                <a:gd name="T16" fmla="*/ 68 w 882"/>
                <a:gd name="T17" fmla="*/ 36 h 144"/>
                <a:gd name="T18" fmla="*/ 814 w 882"/>
                <a:gd name="T19" fmla="*/ 36 h 144"/>
                <a:gd name="T20" fmla="*/ 814 w 882"/>
                <a:gd name="T2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2" h="144">
                  <a:moveTo>
                    <a:pt x="814" y="0"/>
                  </a:moveTo>
                  <a:lnTo>
                    <a:pt x="882" y="72"/>
                  </a:lnTo>
                  <a:lnTo>
                    <a:pt x="814" y="144"/>
                  </a:lnTo>
                  <a:lnTo>
                    <a:pt x="814" y="108"/>
                  </a:lnTo>
                  <a:lnTo>
                    <a:pt x="68" y="108"/>
                  </a:lnTo>
                  <a:lnTo>
                    <a:pt x="68" y="144"/>
                  </a:lnTo>
                  <a:lnTo>
                    <a:pt x="0" y="72"/>
                  </a:lnTo>
                  <a:lnTo>
                    <a:pt x="68" y="0"/>
                  </a:lnTo>
                  <a:lnTo>
                    <a:pt x="68" y="36"/>
                  </a:lnTo>
                  <a:lnTo>
                    <a:pt x="814" y="36"/>
                  </a:lnTo>
                  <a:lnTo>
                    <a:pt x="814"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p>
          </p:txBody>
        </p:sp>
        <p:sp>
          <p:nvSpPr>
            <p:cNvPr id="19" name="Freeform 19"/>
            <p:cNvSpPr>
              <a:spLocks noEditPoints="1"/>
            </p:cNvSpPr>
            <p:nvPr/>
          </p:nvSpPr>
          <p:spPr bwMode="auto">
            <a:xfrm>
              <a:off x="3456" y="1867"/>
              <a:ext cx="906" cy="186"/>
            </a:xfrm>
            <a:custGeom>
              <a:avLst/>
              <a:gdLst>
                <a:gd name="T0" fmla="*/ 818 w 906"/>
                <a:gd name="T1" fmla="*/ 0 h 186"/>
                <a:gd name="T2" fmla="*/ 906 w 906"/>
                <a:gd name="T3" fmla="*/ 93 h 186"/>
                <a:gd name="T4" fmla="*/ 818 w 906"/>
                <a:gd name="T5" fmla="*/ 186 h 186"/>
                <a:gd name="T6" fmla="*/ 818 w 906"/>
                <a:gd name="T7" fmla="*/ 129 h 186"/>
                <a:gd name="T8" fmla="*/ 826 w 906"/>
                <a:gd name="T9" fmla="*/ 137 h 186"/>
                <a:gd name="T10" fmla="*/ 80 w 906"/>
                <a:gd name="T11" fmla="*/ 137 h 186"/>
                <a:gd name="T12" fmla="*/ 88 w 906"/>
                <a:gd name="T13" fmla="*/ 129 h 186"/>
                <a:gd name="T14" fmla="*/ 88 w 906"/>
                <a:gd name="T15" fmla="*/ 186 h 186"/>
                <a:gd name="T16" fmla="*/ 0 w 906"/>
                <a:gd name="T17" fmla="*/ 93 h 186"/>
                <a:gd name="T18" fmla="*/ 88 w 906"/>
                <a:gd name="T19" fmla="*/ 0 h 186"/>
                <a:gd name="T20" fmla="*/ 88 w 906"/>
                <a:gd name="T21" fmla="*/ 57 h 186"/>
                <a:gd name="T22" fmla="*/ 80 w 906"/>
                <a:gd name="T23" fmla="*/ 48 h 186"/>
                <a:gd name="T24" fmla="*/ 826 w 906"/>
                <a:gd name="T25" fmla="*/ 48 h 186"/>
                <a:gd name="T26" fmla="*/ 818 w 906"/>
                <a:gd name="T27" fmla="*/ 57 h 186"/>
                <a:gd name="T28" fmla="*/ 818 w 906"/>
                <a:gd name="T29" fmla="*/ 0 h 186"/>
                <a:gd name="T30" fmla="*/ 834 w 906"/>
                <a:gd name="T31" fmla="*/ 65 h 186"/>
                <a:gd name="T32" fmla="*/ 72 w 906"/>
                <a:gd name="T33" fmla="*/ 65 h 186"/>
                <a:gd name="T34" fmla="*/ 72 w 906"/>
                <a:gd name="T35" fmla="*/ 21 h 186"/>
                <a:gd name="T36" fmla="*/ 86 w 906"/>
                <a:gd name="T37" fmla="*/ 27 h 186"/>
                <a:gd name="T38" fmla="*/ 17 w 906"/>
                <a:gd name="T39" fmla="*/ 99 h 186"/>
                <a:gd name="T40" fmla="*/ 17 w 906"/>
                <a:gd name="T41" fmla="*/ 87 h 186"/>
                <a:gd name="T42" fmla="*/ 86 w 906"/>
                <a:gd name="T43" fmla="*/ 159 h 186"/>
                <a:gd name="T44" fmla="*/ 72 w 906"/>
                <a:gd name="T45" fmla="*/ 165 h 186"/>
                <a:gd name="T46" fmla="*/ 72 w 906"/>
                <a:gd name="T47" fmla="*/ 120 h 186"/>
                <a:gd name="T48" fmla="*/ 834 w 906"/>
                <a:gd name="T49" fmla="*/ 120 h 186"/>
                <a:gd name="T50" fmla="*/ 834 w 906"/>
                <a:gd name="T51" fmla="*/ 165 h 186"/>
                <a:gd name="T52" fmla="*/ 820 w 906"/>
                <a:gd name="T53" fmla="*/ 159 h 186"/>
                <a:gd name="T54" fmla="*/ 889 w 906"/>
                <a:gd name="T55" fmla="*/ 87 h 186"/>
                <a:gd name="T56" fmla="*/ 889 w 906"/>
                <a:gd name="T57" fmla="*/ 99 h 186"/>
                <a:gd name="T58" fmla="*/ 820 w 906"/>
                <a:gd name="T59" fmla="*/ 27 h 186"/>
                <a:gd name="T60" fmla="*/ 834 w 906"/>
                <a:gd name="T61" fmla="*/ 21 h 186"/>
                <a:gd name="T62" fmla="*/ 834 w 906"/>
                <a:gd name="T63" fmla="*/ 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6" h="186">
                  <a:moveTo>
                    <a:pt x="818" y="0"/>
                  </a:moveTo>
                  <a:lnTo>
                    <a:pt x="906" y="93"/>
                  </a:lnTo>
                  <a:lnTo>
                    <a:pt x="818" y="186"/>
                  </a:lnTo>
                  <a:lnTo>
                    <a:pt x="818" y="129"/>
                  </a:lnTo>
                  <a:lnTo>
                    <a:pt x="826" y="137"/>
                  </a:lnTo>
                  <a:lnTo>
                    <a:pt x="80" y="137"/>
                  </a:lnTo>
                  <a:lnTo>
                    <a:pt x="88" y="129"/>
                  </a:lnTo>
                  <a:lnTo>
                    <a:pt x="88" y="186"/>
                  </a:lnTo>
                  <a:lnTo>
                    <a:pt x="0" y="93"/>
                  </a:lnTo>
                  <a:lnTo>
                    <a:pt x="88" y="0"/>
                  </a:lnTo>
                  <a:lnTo>
                    <a:pt x="88" y="57"/>
                  </a:lnTo>
                  <a:lnTo>
                    <a:pt x="80" y="48"/>
                  </a:lnTo>
                  <a:lnTo>
                    <a:pt x="826" y="48"/>
                  </a:lnTo>
                  <a:lnTo>
                    <a:pt x="818" y="57"/>
                  </a:lnTo>
                  <a:lnTo>
                    <a:pt x="818" y="0"/>
                  </a:lnTo>
                  <a:close/>
                  <a:moveTo>
                    <a:pt x="834" y="65"/>
                  </a:moveTo>
                  <a:lnTo>
                    <a:pt x="72" y="65"/>
                  </a:lnTo>
                  <a:lnTo>
                    <a:pt x="72" y="21"/>
                  </a:lnTo>
                  <a:lnTo>
                    <a:pt x="86" y="27"/>
                  </a:lnTo>
                  <a:lnTo>
                    <a:pt x="17" y="99"/>
                  </a:lnTo>
                  <a:lnTo>
                    <a:pt x="17" y="87"/>
                  </a:lnTo>
                  <a:lnTo>
                    <a:pt x="86" y="159"/>
                  </a:lnTo>
                  <a:lnTo>
                    <a:pt x="72" y="165"/>
                  </a:lnTo>
                  <a:lnTo>
                    <a:pt x="72" y="120"/>
                  </a:lnTo>
                  <a:lnTo>
                    <a:pt x="834" y="120"/>
                  </a:lnTo>
                  <a:lnTo>
                    <a:pt x="834" y="165"/>
                  </a:lnTo>
                  <a:lnTo>
                    <a:pt x="820" y="159"/>
                  </a:lnTo>
                  <a:lnTo>
                    <a:pt x="889" y="87"/>
                  </a:lnTo>
                  <a:lnTo>
                    <a:pt x="889" y="99"/>
                  </a:lnTo>
                  <a:lnTo>
                    <a:pt x="820" y="27"/>
                  </a:lnTo>
                  <a:lnTo>
                    <a:pt x="834" y="21"/>
                  </a:lnTo>
                  <a:lnTo>
                    <a:pt x="834" y="65"/>
                  </a:lnTo>
                  <a:close/>
                </a:path>
              </a:pathLst>
            </a:custGeom>
            <a:solidFill>
              <a:srgbClr val="385D8A"/>
            </a:solidFill>
            <a:ln w="0"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20" name="Freeform 20"/>
            <p:cNvSpPr>
              <a:spLocks/>
            </p:cNvSpPr>
            <p:nvPr/>
          </p:nvSpPr>
          <p:spPr bwMode="auto">
            <a:xfrm>
              <a:off x="2108" y="2671"/>
              <a:ext cx="570" cy="305"/>
            </a:xfrm>
            <a:custGeom>
              <a:avLst/>
              <a:gdLst>
                <a:gd name="T0" fmla="*/ 0 w 1664"/>
                <a:gd name="T1" fmla="*/ 136 h 847"/>
                <a:gd name="T2" fmla="*/ 832 w 1664"/>
                <a:gd name="T3" fmla="*/ 136 h 847"/>
                <a:gd name="T4" fmla="*/ 1664 w 1664"/>
                <a:gd name="T5" fmla="*/ 136 h 847"/>
                <a:gd name="T6" fmla="*/ 1664 w 1664"/>
                <a:gd name="T7" fmla="*/ 710 h 847"/>
                <a:gd name="T8" fmla="*/ 832 w 1664"/>
                <a:gd name="T9" fmla="*/ 710 h 847"/>
                <a:gd name="T10" fmla="*/ 0 w 1664"/>
                <a:gd name="T11" fmla="*/ 710 h 847"/>
                <a:gd name="T12" fmla="*/ 0 w 1664"/>
                <a:gd name="T13" fmla="*/ 136 h 847"/>
              </a:gdLst>
              <a:ahLst/>
              <a:cxnLst>
                <a:cxn ang="0">
                  <a:pos x="T0" y="T1"/>
                </a:cxn>
                <a:cxn ang="0">
                  <a:pos x="T2" y="T3"/>
                </a:cxn>
                <a:cxn ang="0">
                  <a:pos x="T4" y="T5"/>
                </a:cxn>
                <a:cxn ang="0">
                  <a:pos x="T6" y="T7"/>
                </a:cxn>
                <a:cxn ang="0">
                  <a:pos x="T8" y="T9"/>
                </a:cxn>
                <a:cxn ang="0">
                  <a:pos x="T10" y="T11"/>
                </a:cxn>
                <a:cxn ang="0">
                  <a:pos x="T12" y="T13"/>
                </a:cxn>
              </a:cxnLst>
              <a:rect l="0" t="0" r="r" b="b"/>
              <a:pathLst>
                <a:path w="1664" h="847">
                  <a:moveTo>
                    <a:pt x="0" y="136"/>
                  </a:moveTo>
                  <a:cubicBezTo>
                    <a:pt x="278" y="0"/>
                    <a:pt x="555" y="273"/>
                    <a:pt x="832" y="136"/>
                  </a:cubicBezTo>
                  <a:cubicBezTo>
                    <a:pt x="1110" y="0"/>
                    <a:pt x="1387" y="273"/>
                    <a:pt x="1664" y="136"/>
                  </a:cubicBezTo>
                  <a:lnTo>
                    <a:pt x="1664" y="710"/>
                  </a:lnTo>
                  <a:cubicBezTo>
                    <a:pt x="1387" y="847"/>
                    <a:pt x="1110" y="574"/>
                    <a:pt x="832" y="710"/>
                  </a:cubicBezTo>
                  <a:cubicBezTo>
                    <a:pt x="555" y="847"/>
                    <a:pt x="278" y="574"/>
                    <a:pt x="0" y="710"/>
                  </a:cubicBezTo>
                  <a:lnTo>
                    <a:pt x="0" y="136"/>
                  </a:lnTo>
                  <a:close/>
                </a:path>
              </a:pathLst>
            </a:custGeom>
            <a:solidFill>
              <a:srgbClr val="C3D69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21" name="Freeform 21"/>
            <p:cNvSpPr>
              <a:spLocks noEditPoints="1"/>
            </p:cNvSpPr>
            <p:nvPr/>
          </p:nvSpPr>
          <p:spPr bwMode="auto">
            <a:xfrm>
              <a:off x="2099" y="2698"/>
              <a:ext cx="587" cy="251"/>
            </a:xfrm>
            <a:custGeom>
              <a:avLst/>
              <a:gdLst>
                <a:gd name="T0" fmla="*/ 67 w 1712"/>
                <a:gd name="T1" fmla="*/ 19 h 699"/>
                <a:gd name="T2" fmla="*/ 178 w 1712"/>
                <a:gd name="T3" fmla="*/ 0 h 699"/>
                <a:gd name="T4" fmla="*/ 446 w 1712"/>
                <a:gd name="T5" fmla="*/ 39 h 699"/>
                <a:gd name="T6" fmla="*/ 648 w 1712"/>
                <a:gd name="T7" fmla="*/ 77 h 699"/>
                <a:gd name="T8" fmla="*/ 747 w 1712"/>
                <a:gd name="T9" fmla="*/ 73 h 699"/>
                <a:gd name="T10" fmla="*/ 899 w 1712"/>
                <a:gd name="T11" fmla="*/ 19 h 699"/>
                <a:gd name="T12" fmla="*/ 1010 w 1712"/>
                <a:gd name="T13" fmla="*/ 0 h 699"/>
                <a:gd name="T14" fmla="*/ 1278 w 1712"/>
                <a:gd name="T15" fmla="*/ 39 h 699"/>
                <a:gd name="T16" fmla="*/ 1480 w 1712"/>
                <a:gd name="T17" fmla="*/ 77 h 699"/>
                <a:gd name="T18" fmla="*/ 1579 w 1712"/>
                <a:gd name="T19" fmla="*/ 73 h 699"/>
                <a:gd name="T20" fmla="*/ 1702 w 1712"/>
                <a:gd name="T21" fmla="*/ 43 h 699"/>
                <a:gd name="T22" fmla="*/ 1697 w 1712"/>
                <a:gd name="T23" fmla="*/ 659 h 699"/>
                <a:gd name="T24" fmla="*/ 1587 w 1712"/>
                <a:gd name="T25" fmla="*/ 694 h 699"/>
                <a:gd name="T26" fmla="*/ 1477 w 1712"/>
                <a:gd name="T27" fmla="*/ 699 h 699"/>
                <a:gd name="T28" fmla="*/ 1163 w 1712"/>
                <a:gd name="T29" fmla="*/ 636 h 699"/>
                <a:gd name="T30" fmla="*/ 963 w 1712"/>
                <a:gd name="T31" fmla="*/ 627 h 699"/>
                <a:gd name="T32" fmla="*/ 865 w 1712"/>
                <a:gd name="T33" fmla="*/ 659 h 699"/>
                <a:gd name="T34" fmla="*/ 755 w 1712"/>
                <a:gd name="T35" fmla="*/ 694 h 699"/>
                <a:gd name="T36" fmla="*/ 645 w 1712"/>
                <a:gd name="T37" fmla="*/ 699 h 699"/>
                <a:gd name="T38" fmla="*/ 331 w 1712"/>
                <a:gd name="T39" fmla="*/ 636 h 699"/>
                <a:gd name="T40" fmla="*/ 131 w 1712"/>
                <a:gd name="T41" fmla="*/ 627 h 699"/>
                <a:gd name="T42" fmla="*/ 33 w 1712"/>
                <a:gd name="T43" fmla="*/ 659 h 699"/>
                <a:gd name="T44" fmla="*/ 0 w 1712"/>
                <a:gd name="T45" fmla="*/ 62 h 699"/>
                <a:gd name="T46" fmla="*/ 67 w 1712"/>
                <a:gd name="T47" fmla="*/ 593 h 699"/>
                <a:gd name="T48" fmla="*/ 181 w 1712"/>
                <a:gd name="T49" fmla="*/ 573 h 699"/>
                <a:gd name="T50" fmla="*/ 446 w 1712"/>
                <a:gd name="T51" fmla="*/ 613 h 699"/>
                <a:gd name="T52" fmla="*/ 648 w 1712"/>
                <a:gd name="T53" fmla="*/ 651 h 699"/>
                <a:gd name="T54" fmla="*/ 747 w 1712"/>
                <a:gd name="T55" fmla="*/ 647 h 699"/>
                <a:gd name="T56" fmla="*/ 899 w 1712"/>
                <a:gd name="T57" fmla="*/ 593 h 699"/>
                <a:gd name="T58" fmla="*/ 1013 w 1712"/>
                <a:gd name="T59" fmla="*/ 573 h 699"/>
                <a:gd name="T60" fmla="*/ 1278 w 1712"/>
                <a:gd name="T61" fmla="*/ 613 h 699"/>
                <a:gd name="T62" fmla="*/ 1480 w 1712"/>
                <a:gd name="T63" fmla="*/ 651 h 699"/>
                <a:gd name="T64" fmla="*/ 1579 w 1712"/>
                <a:gd name="T65" fmla="*/ 647 h 699"/>
                <a:gd name="T66" fmla="*/ 1664 w 1712"/>
                <a:gd name="T67" fmla="*/ 636 h 699"/>
                <a:gd name="T68" fmla="*/ 1642 w 1712"/>
                <a:gd name="T69" fmla="*/ 107 h 699"/>
                <a:gd name="T70" fmla="*/ 1532 w 1712"/>
                <a:gd name="T71" fmla="*/ 125 h 699"/>
                <a:gd name="T72" fmla="*/ 1371 w 1712"/>
                <a:gd name="T73" fmla="*/ 110 h 699"/>
                <a:gd name="T74" fmla="*/ 1064 w 1712"/>
                <a:gd name="T75" fmla="*/ 48 h 699"/>
                <a:gd name="T76" fmla="*/ 914 w 1712"/>
                <a:gd name="T77" fmla="*/ 65 h 699"/>
                <a:gd name="T78" fmla="*/ 810 w 1712"/>
                <a:gd name="T79" fmla="*/ 107 h 699"/>
                <a:gd name="T80" fmla="*/ 700 w 1712"/>
                <a:gd name="T81" fmla="*/ 125 h 699"/>
                <a:gd name="T82" fmla="*/ 539 w 1712"/>
                <a:gd name="T83" fmla="*/ 110 h 699"/>
                <a:gd name="T84" fmla="*/ 232 w 1712"/>
                <a:gd name="T85" fmla="*/ 48 h 699"/>
                <a:gd name="T86" fmla="*/ 82 w 1712"/>
                <a:gd name="T87" fmla="*/ 65 h 699"/>
                <a:gd name="T88" fmla="*/ 48 w 1712"/>
                <a:gd name="T89" fmla="*/ 62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12" h="699">
                  <a:moveTo>
                    <a:pt x="0" y="62"/>
                  </a:moveTo>
                  <a:cubicBezTo>
                    <a:pt x="0" y="53"/>
                    <a:pt x="6" y="44"/>
                    <a:pt x="15" y="40"/>
                  </a:cubicBezTo>
                  <a:lnTo>
                    <a:pt x="67" y="19"/>
                  </a:lnTo>
                  <a:cubicBezTo>
                    <a:pt x="69" y="19"/>
                    <a:pt x="70" y="18"/>
                    <a:pt x="71" y="18"/>
                  </a:cubicBezTo>
                  <a:lnTo>
                    <a:pt x="123" y="6"/>
                  </a:lnTo>
                  <a:lnTo>
                    <a:pt x="178" y="0"/>
                  </a:lnTo>
                  <a:lnTo>
                    <a:pt x="233" y="0"/>
                  </a:lnTo>
                  <a:lnTo>
                    <a:pt x="340" y="15"/>
                  </a:lnTo>
                  <a:lnTo>
                    <a:pt x="446" y="39"/>
                  </a:lnTo>
                  <a:lnTo>
                    <a:pt x="550" y="63"/>
                  </a:lnTo>
                  <a:lnTo>
                    <a:pt x="652" y="78"/>
                  </a:lnTo>
                  <a:lnTo>
                    <a:pt x="648" y="77"/>
                  </a:lnTo>
                  <a:lnTo>
                    <a:pt x="700" y="77"/>
                  </a:lnTo>
                  <a:lnTo>
                    <a:pt x="750" y="73"/>
                  </a:lnTo>
                  <a:lnTo>
                    <a:pt x="747" y="73"/>
                  </a:lnTo>
                  <a:lnTo>
                    <a:pt x="799" y="60"/>
                  </a:lnTo>
                  <a:lnTo>
                    <a:pt x="847" y="40"/>
                  </a:lnTo>
                  <a:lnTo>
                    <a:pt x="899" y="19"/>
                  </a:lnTo>
                  <a:cubicBezTo>
                    <a:pt x="901" y="19"/>
                    <a:pt x="902" y="18"/>
                    <a:pt x="903" y="18"/>
                  </a:cubicBezTo>
                  <a:lnTo>
                    <a:pt x="955" y="6"/>
                  </a:lnTo>
                  <a:lnTo>
                    <a:pt x="1010" y="0"/>
                  </a:lnTo>
                  <a:lnTo>
                    <a:pt x="1065" y="0"/>
                  </a:lnTo>
                  <a:lnTo>
                    <a:pt x="1172" y="15"/>
                  </a:lnTo>
                  <a:lnTo>
                    <a:pt x="1278" y="39"/>
                  </a:lnTo>
                  <a:lnTo>
                    <a:pt x="1382" y="63"/>
                  </a:lnTo>
                  <a:lnTo>
                    <a:pt x="1484" y="78"/>
                  </a:lnTo>
                  <a:lnTo>
                    <a:pt x="1480" y="77"/>
                  </a:lnTo>
                  <a:lnTo>
                    <a:pt x="1532" y="77"/>
                  </a:lnTo>
                  <a:lnTo>
                    <a:pt x="1582" y="73"/>
                  </a:lnTo>
                  <a:lnTo>
                    <a:pt x="1579" y="73"/>
                  </a:lnTo>
                  <a:lnTo>
                    <a:pt x="1631" y="60"/>
                  </a:lnTo>
                  <a:lnTo>
                    <a:pt x="1679" y="40"/>
                  </a:lnTo>
                  <a:cubicBezTo>
                    <a:pt x="1687" y="37"/>
                    <a:pt x="1695" y="38"/>
                    <a:pt x="1702" y="43"/>
                  </a:cubicBezTo>
                  <a:cubicBezTo>
                    <a:pt x="1709" y="47"/>
                    <a:pt x="1712" y="54"/>
                    <a:pt x="1712" y="62"/>
                  </a:cubicBezTo>
                  <a:lnTo>
                    <a:pt x="1712" y="636"/>
                  </a:lnTo>
                  <a:cubicBezTo>
                    <a:pt x="1712" y="646"/>
                    <a:pt x="1707" y="655"/>
                    <a:pt x="1697" y="659"/>
                  </a:cubicBezTo>
                  <a:lnTo>
                    <a:pt x="1645" y="680"/>
                  </a:lnTo>
                  <a:lnTo>
                    <a:pt x="1590" y="694"/>
                  </a:lnTo>
                  <a:cubicBezTo>
                    <a:pt x="1589" y="694"/>
                    <a:pt x="1588" y="694"/>
                    <a:pt x="1587" y="694"/>
                  </a:cubicBezTo>
                  <a:lnTo>
                    <a:pt x="1535" y="699"/>
                  </a:lnTo>
                  <a:lnTo>
                    <a:pt x="1480" y="699"/>
                  </a:lnTo>
                  <a:cubicBezTo>
                    <a:pt x="1479" y="699"/>
                    <a:pt x="1478" y="699"/>
                    <a:pt x="1477" y="699"/>
                  </a:cubicBezTo>
                  <a:lnTo>
                    <a:pt x="1373" y="684"/>
                  </a:lnTo>
                  <a:lnTo>
                    <a:pt x="1267" y="660"/>
                  </a:lnTo>
                  <a:lnTo>
                    <a:pt x="1163" y="636"/>
                  </a:lnTo>
                  <a:lnTo>
                    <a:pt x="1061" y="622"/>
                  </a:lnTo>
                  <a:lnTo>
                    <a:pt x="1012" y="621"/>
                  </a:lnTo>
                  <a:lnTo>
                    <a:pt x="963" y="627"/>
                  </a:lnTo>
                  <a:lnTo>
                    <a:pt x="914" y="639"/>
                  </a:lnTo>
                  <a:lnTo>
                    <a:pt x="917" y="638"/>
                  </a:lnTo>
                  <a:lnTo>
                    <a:pt x="865" y="659"/>
                  </a:lnTo>
                  <a:lnTo>
                    <a:pt x="813" y="680"/>
                  </a:lnTo>
                  <a:lnTo>
                    <a:pt x="758" y="694"/>
                  </a:lnTo>
                  <a:cubicBezTo>
                    <a:pt x="757" y="694"/>
                    <a:pt x="756" y="694"/>
                    <a:pt x="755" y="694"/>
                  </a:cubicBezTo>
                  <a:lnTo>
                    <a:pt x="703" y="699"/>
                  </a:lnTo>
                  <a:lnTo>
                    <a:pt x="648" y="699"/>
                  </a:lnTo>
                  <a:cubicBezTo>
                    <a:pt x="647" y="699"/>
                    <a:pt x="646" y="699"/>
                    <a:pt x="645" y="699"/>
                  </a:cubicBezTo>
                  <a:lnTo>
                    <a:pt x="541" y="684"/>
                  </a:lnTo>
                  <a:lnTo>
                    <a:pt x="435" y="660"/>
                  </a:lnTo>
                  <a:lnTo>
                    <a:pt x="331" y="636"/>
                  </a:lnTo>
                  <a:lnTo>
                    <a:pt x="229" y="622"/>
                  </a:lnTo>
                  <a:lnTo>
                    <a:pt x="180" y="621"/>
                  </a:lnTo>
                  <a:lnTo>
                    <a:pt x="131" y="627"/>
                  </a:lnTo>
                  <a:lnTo>
                    <a:pt x="82" y="639"/>
                  </a:lnTo>
                  <a:lnTo>
                    <a:pt x="85" y="638"/>
                  </a:lnTo>
                  <a:lnTo>
                    <a:pt x="33" y="659"/>
                  </a:lnTo>
                  <a:cubicBezTo>
                    <a:pt x="26" y="662"/>
                    <a:pt x="18" y="661"/>
                    <a:pt x="11" y="656"/>
                  </a:cubicBezTo>
                  <a:cubicBezTo>
                    <a:pt x="4" y="652"/>
                    <a:pt x="0" y="644"/>
                    <a:pt x="0" y="636"/>
                  </a:cubicBezTo>
                  <a:lnTo>
                    <a:pt x="0" y="62"/>
                  </a:lnTo>
                  <a:close/>
                  <a:moveTo>
                    <a:pt x="48" y="636"/>
                  </a:moveTo>
                  <a:lnTo>
                    <a:pt x="15" y="614"/>
                  </a:lnTo>
                  <a:lnTo>
                    <a:pt x="67" y="593"/>
                  </a:lnTo>
                  <a:cubicBezTo>
                    <a:pt x="69" y="593"/>
                    <a:pt x="70" y="592"/>
                    <a:pt x="71" y="592"/>
                  </a:cubicBezTo>
                  <a:lnTo>
                    <a:pt x="126" y="580"/>
                  </a:lnTo>
                  <a:lnTo>
                    <a:pt x="181" y="573"/>
                  </a:lnTo>
                  <a:lnTo>
                    <a:pt x="236" y="575"/>
                  </a:lnTo>
                  <a:lnTo>
                    <a:pt x="342" y="589"/>
                  </a:lnTo>
                  <a:lnTo>
                    <a:pt x="446" y="613"/>
                  </a:lnTo>
                  <a:lnTo>
                    <a:pt x="548" y="637"/>
                  </a:lnTo>
                  <a:lnTo>
                    <a:pt x="652" y="652"/>
                  </a:lnTo>
                  <a:lnTo>
                    <a:pt x="648" y="651"/>
                  </a:lnTo>
                  <a:lnTo>
                    <a:pt x="698" y="652"/>
                  </a:lnTo>
                  <a:lnTo>
                    <a:pt x="750" y="647"/>
                  </a:lnTo>
                  <a:lnTo>
                    <a:pt x="747" y="647"/>
                  </a:lnTo>
                  <a:lnTo>
                    <a:pt x="795" y="635"/>
                  </a:lnTo>
                  <a:lnTo>
                    <a:pt x="847" y="614"/>
                  </a:lnTo>
                  <a:lnTo>
                    <a:pt x="899" y="593"/>
                  </a:lnTo>
                  <a:cubicBezTo>
                    <a:pt x="901" y="593"/>
                    <a:pt x="902" y="592"/>
                    <a:pt x="903" y="592"/>
                  </a:cubicBezTo>
                  <a:lnTo>
                    <a:pt x="958" y="580"/>
                  </a:lnTo>
                  <a:lnTo>
                    <a:pt x="1013" y="573"/>
                  </a:lnTo>
                  <a:lnTo>
                    <a:pt x="1068" y="575"/>
                  </a:lnTo>
                  <a:lnTo>
                    <a:pt x="1174" y="589"/>
                  </a:lnTo>
                  <a:lnTo>
                    <a:pt x="1278" y="613"/>
                  </a:lnTo>
                  <a:lnTo>
                    <a:pt x="1380" y="637"/>
                  </a:lnTo>
                  <a:lnTo>
                    <a:pt x="1484" y="652"/>
                  </a:lnTo>
                  <a:lnTo>
                    <a:pt x="1480" y="651"/>
                  </a:lnTo>
                  <a:lnTo>
                    <a:pt x="1530" y="652"/>
                  </a:lnTo>
                  <a:lnTo>
                    <a:pt x="1582" y="647"/>
                  </a:lnTo>
                  <a:lnTo>
                    <a:pt x="1579" y="647"/>
                  </a:lnTo>
                  <a:lnTo>
                    <a:pt x="1627" y="635"/>
                  </a:lnTo>
                  <a:lnTo>
                    <a:pt x="1679" y="614"/>
                  </a:lnTo>
                  <a:lnTo>
                    <a:pt x="1664" y="636"/>
                  </a:lnTo>
                  <a:lnTo>
                    <a:pt x="1664" y="62"/>
                  </a:lnTo>
                  <a:lnTo>
                    <a:pt x="1697" y="85"/>
                  </a:lnTo>
                  <a:lnTo>
                    <a:pt x="1642" y="107"/>
                  </a:lnTo>
                  <a:lnTo>
                    <a:pt x="1590" y="120"/>
                  </a:lnTo>
                  <a:cubicBezTo>
                    <a:pt x="1589" y="120"/>
                    <a:pt x="1588" y="120"/>
                    <a:pt x="1587" y="120"/>
                  </a:cubicBezTo>
                  <a:lnTo>
                    <a:pt x="1532" y="125"/>
                  </a:lnTo>
                  <a:lnTo>
                    <a:pt x="1480" y="125"/>
                  </a:lnTo>
                  <a:cubicBezTo>
                    <a:pt x="1479" y="125"/>
                    <a:pt x="1478" y="125"/>
                    <a:pt x="1477" y="125"/>
                  </a:cubicBezTo>
                  <a:lnTo>
                    <a:pt x="1371" y="110"/>
                  </a:lnTo>
                  <a:lnTo>
                    <a:pt x="1267" y="86"/>
                  </a:lnTo>
                  <a:lnTo>
                    <a:pt x="1165" y="62"/>
                  </a:lnTo>
                  <a:lnTo>
                    <a:pt x="1064" y="48"/>
                  </a:lnTo>
                  <a:lnTo>
                    <a:pt x="1015" y="47"/>
                  </a:lnTo>
                  <a:lnTo>
                    <a:pt x="966" y="53"/>
                  </a:lnTo>
                  <a:lnTo>
                    <a:pt x="914" y="65"/>
                  </a:lnTo>
                  <a:lnTo>
                    <a:pt x="917" y="64"/>
                  </a:lnTo>
                  <a:lnTo>
                    <a:pt x="865" y="85"/>
                  </a:lnTo>
                  <a:lnTo>
                    <a:pt x="810" y="107"/>
                  </a:lnTo>
                  <a:lnTo>
                    <a:pt x="758" y="120"/>
                  </a:lnTo>
                  <a:cubicBezTo>
                    <a:pt x="757" y="120"/>
                    <a:pt x="756" y="120"/>
                    <a:pt x="755" y="120"/>
                  </a:cubicBezTo>
                  <a:lnTo>
                    <a:pt x="700" y="125"/>
                  </a:lnTo>
                  <a:lnTo>
                    <a:pt x="648" y="125"/>
                  </a:lnTo>
                  <a:cubicBezTo>
                    <a:pt x="647" y="125"/>
                    <a:pt x="646" y="125"/>
                    <a:pt x="645" y="125"/>
                  </a:cubicBezTo>
                  <a:lnTo>
                    <a:pt x="539" y="110"/>
                  </a:lnTo>
                  <a:lnTo>
                    <a:pt x="435" y="86"/>
                  </a:lnTo>
                  <a:lnTo>
                    <a:pt x="333" y="62"/>
                  </a:lnTo>
                  <a:lnTo>
                    <a:pt x="232" y="48"/>
                  </a:lnTo>
                  <a:lnTo>
                    <a:pt x="183" y="47"/>
                  </a:lnTo>
                  <a:lnTo>
                    <a:pt x="134" y="53"/>
                  </a:lnTo>
                  <a:lnTo>
                    <a:pt x="82" y="65"/>
                  </a:lnTo>
                  <a:lnTo>
                    <a:pt x="85" y="64"/>
                  </a:lnTo>
                  <a:lnTo>
                    <a:pt x="33" y="85"/>
                  </a:lnTo>
                  <a:lnTo>
                    <a:pt x="48" y="62"/>
                  </a:lnTo>
                  <a:lnTo>
                    <a:pt x="48" y="636"/>
                  </a:lnTo>
                  <a:close/>
                </a:path>
              </a:pathLst>
            </a:custGeom>
            <a:solidFill>
              <a:srgbClr val="385D8A"/>
            </a:solidFill>
            <a:ln w="0"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22" name="Rectangle 22"/>
            <p:cNvSpPr>
              <a:spLocks noChangeArrowheads="1"/>
            </p:cNvSpPr>
            <p:nvPr/>
          </p:nvSpPr>
          <p:spPr bwMode="auto">
            <a:xfrm>
              <a:off x="2212" y="2718"/>
              <a:ext cx="44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Calibri" pitchFamily="34" charset="0"/>
                </a:rPr>
                <a:t>World</a:t>
              </a:r>
              <a:endParaRPr kumimoji="0" lang="pl-PL" sz="1800" b="0" i="0" u="none" strike="noStrike" cap="none" normalizeH="0" baseline="0" dirty="0" smtClean="0">
                <a:ln>
                  <a:noFill/>
                </a:ln>
                <a:solidFill>
                  <a:schemeClr val="tx1"/>
                </a:solidFill>
                <a:effectLst/>
                <a:latin typeface="Calibri" pitchFamily="34" charset="0"/>
              </a:endParaRPr>
            </a:p>
          </p:txBody>
        </p:sp>
        <p:sp>
          <p:nvSpPr>
            <p:cNvPr id="23" name="Freeform 23"/>
            <p:cNvSpPr>
              <a:spLocks noEditPoints="1"/>
            </p:cNvSpPr>
            <p:nvPr/>
          </p:nvSpPr>
          <p:spPr bwMode="auto">
            <a:xfrm>
              <a:off x="2353" y="1983"/>
              <a:ext cx="238" cy="684"/>
            </a:xfrm>
            <a:custGeom>
              <a:avLst/>
              <a:gdLst>
                <a:gd name="T0" fmla="*/ 632 w 695"/>
                <a:gd name="T1" fmla="*/ 11 h 1902"/>
                <a:gd name="T2" fmla="*/ 571 w 695"/>
                <a:gd name="T3" fmla="*/ 45 h 1902"/>
                <a:gd name="T4" fmla="*/ 515 w 695"/>
                <a:gd name="T5" fmla="*/ 99 h 1902"/>
                <a:gd name="T6" fmla="*/ 461 w 695"/>
                <a:gd name="T7" fmla="*/ 170 h 1902"/>
                <a:gd name="T8" fmla="*/ 362 w 695"/>
                <a:gd name="T9" fmla="*/ 360 h 1902"/>
                <a:gd name="T10" fmla="*/ 274 w 695"/>
                <a:gd name="T11" fmla="*/ 603 h 1902"/>
                <a:gd name="T12" fmla="*/ 200 w 695"/>
                <a:gd name="T13" fmla="*/ 889 h 1902"/>
                <a:gd name="T14" fmla="*/ 143 w 695"/>
                <a:gd name="T15" fmla="*/ 1208 h 1902"/>
                <a:gd name="T16" fmla="*/ 97 w 695"/>
                <a:gd name="T17" fmla="*/ 1724 h 1902"/>
                <a:gd name="T18" fmla="*/ 102 w 695"/>
                <a:gd name="T19" fmla="*/ 1854 h 1902"/>
                <a:gd name="T20" fmla="*/ 115 w 695"/>
                <a:gd name="T21" fmla="*/ 1550 h 1902"/>
                <a:gd name="T22" fmla="*/ 177 w 695"/>
                <a:gd name="T23" fmla="*/ 1046 h 1902"/>
                <a:gd name="T24" fmla="*/ 243 w 695"/>
                <a:gd name="T25" fmla="*/ 743 h 1902"/>
                <a:gd name="T26" fmla="*/ 324 w 695"/>
                <a:gd name="T27" fmla="*/ 479 h 1902"/>
                <a:gd name="T28" fmla="*/ 417 w 695"/>
                <a:gd name="T29" fmla="*/ 261 h 1902"/>
                <a:gd name="T30" fmla="*/ 519 w 695"/>
                <a:gd name="T31" fmla="*/ 107 h 1902"/>
                <a:gd name="T32" fmla="*/ 572 w 695"/>
                <a:gd name="T33" fmla="*/ 54 h 1902"/>
                <a:gd name="T34" fmla="*/ 628 w 695"/>
                <a:gd name="T35" fmla="*/ 21 h 1902"/>
                <a:gd name="T36" fmla="*/ 687 w 695"/>
                <a:gd name="T37" fmla="*/ 8 h 1902"/>
                <a:gd name="T38" fmla="*/ 689 w 695"/>
                <a:gd name="T39" fmla="*/ 16 h 1902"/>
                <a:gd name="T40" fmla="*/ 632 w 695"/>
                <a:gd name="T41" fmla="*/ 28 h 1902"/>
                <a:gd name="T42" fmla="*/ 578 w 695"/>
                <a:gd name="T43" fmla="*/ 60 h 1902"/>
                <a:gd name="T44" fmla="*/ 525 w 695"/>
                <a:gd name="T45" fmla="*/ 112 h 1902"/>
                <a:gd name="T46" fmla="*/ 424 w 695"/>
                <a:gd name="T47" fmla="*/ 265 h 1902"/>
                <a:gd name="T48" fmla="*/ 331 w 695"/>
                <a:gd name="T49" fmla="*/ 482 h 1902"/>
                <a:gd name="T50" fmla="*/ 251 w 695"/>
                <a:gd name="T51" fmla="*/ 745 h 1902"/>
                <a:gd name="T52" fmla="*/ 185 w 695"/>
                <a:gd name="T53" fmla="*/ 1048 h 1902"/>
                <a:gd name="T54" fmla="*/ 123 w 695"/>
                <a:gd name="T55" fmla="*/ 1551 h 1902"/>
                <a:gd name="T56" fmla="*/ 110 w 695"/>
                <a:gd name="T57" fmla="*/ 1854 h 1902"/>
                <a:gd name="T58" fmla="*/ 128 w 695"/>
                <a:gd name="T59" fmla="*/ 1726 h 1902"/>
                <a:gd name="T60" fmla="*/ 174 w 695"/>
                <a:gd name="T61" fmla="*/ 1213 h 1902"/>
                <a:gd name="T62" fmla="*/ 231 w 695"/>
                <a:gd name="T63" fmla="*/ 896 h 1902"/>
                <a:gd name="T64" fmla="*/ 304 w 695"/>
                <a:gd name="T65" fmla="*/ 613 h 1902"/>
                <a:gd name="T66" fmla="*/ 391 w 695"/>
                <a:gd name="T67" fmla="*/ 374 h 1902"/>
                <a:gd name="T68" fmla="*/ 487 w 695"/>
                <a:gd name="T69" fmla="*/ 189 h 1902"/>
                <a:gd name="T70" fmla="*/ 588 w 695"/>
                <a:gd name="T71" fmla="*/ 72 h 1902"/>
                <a:gd name="T72" fmla="*/ 692 w 695"/>
                <a:gd name="T73" fmla="*/ 31 h 1902"/>
                <a:gd name="T74" fmla="*/ 694 w 695"/>
                <a:gd name="T75" fmla="*/ 39 h 1902"/>
                <a:gd name="T76" fmla="*/ 593 w 695"/>
                <a:gd name="T77" fmla="*/ 78 h 1902"/>
                <a:gd name="T78" fmla="*/ 493 w 695"/>
                <a:gd name="T79" fmla="*/ 194 h 1902"/>
                <a:gd name="T80" fmla="*/ 398 w 695"/>
                <a:gd name="T81" fmla="*/ 377 h 1902"/>
                <a:gd name="T82" fmla="*/ 312 w 695"/>
                <a:gd name="T83" fmla="*/ 616 h 1902"/>
                <a:gd name="T84" fmla="*/ 239 w 695"/>
                <a:gd name="T85" fmla="*/ 898 h 1902"/>
                <a:gd name="T86" fmla="*/ 182 w 695"/>
                <a:gd name="T87" fmla="*/ 1214 h 1902"/>
                <a:gd name="T88" fmla="*/ 136 w 695"/>
                <a:gd name="T89" fmla="*/ 1726 h 1902"/>
                <a:gd name="T90" fmla="*/ 142 w 695"/>
                <a:gd name="T91" fmla="*/ 1854 h 1902"/>
                <a:gd name="T92" fmla="*/ 154 w 695"/>
                <a:gd name="T93" fmla="*/ 1554 h 1902"/>
                <a:gd name="T94" fmla="*/ 216 w 695"/>
                <a:gd name="T95" fmla="*/ 1054 h 1902"/>
                <a:gd name="T96" fmla="*/ 282 w 695"/>
                <a:gd name="T97" fmla="*/ 754 h 1902"/>
                <a:gd name="T98" fmla="*/ 361 w 695"/>
                <a:gd name="T99" fmla="*/ 493 h 1902"/>
                <a:gd name="T100" fmla="*/ 451 w 695"/>
                <a:gd name="T101" fmla="*/ 282 h 1902"/>
                <a:gd name="T102" fmla="*/ 550 w 695"/>
                <a:gd name="T103" fmla="*/ 132 h 1902"/>
                <a:gd name="T104" fmla="*/ 645 w 695"/>
                <a:gd name="T105" fmla="*/ 57 h 1902"/>
                <a:gd name="T106" fmla="*/ 694 w 695"/>
                <a:gd name="T107" fmla="*/ 39 h 1902"/>
                <a:gd name="T108" fmla="*/ 117 w 695"/>
                <a:gd name="T109" fmla="*/ 1902 h 1902"/>
                <a:gd name="T110" fmla="*/ 227 w 695"/>
                <a:gd name="T111" fmla="*/ 1675 h 1902"/>
                <a:gd name="T112" fmla="*/ 98 w 695"/>
                <a:gd name="T113" fmla="*/ 1842 h 1902"/>
                <a:gd name="T114" fmla="*/ 49 w 695"/>
                <a:gd name="T115" fmla="*/ 1681 h 1902"/>
                <a:gd name="T116" fmla="*/ 7 w 695"/>
                <a:gd name="T117" fmla="*/ 1704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902">
                  <a:moveTo>
                    <a:pt x="686" y="0"/>
                  </a:moveTo>
                  <a:lnTo>
                    <a:pt x="632" y="11"/>
                  </a:lnTo>
                  <a:cubicBezTo>
                    <a:pt x="629" y="11"/>
                    <a:pt x="627" y="12"/>
                    <a:pt x="624" y="14"/>
                  </a:cubicBezTo>
                  <a:lnTo>
                    <a:pt x="571" y="45"/>
                  </a:lnTo>
                  <a:cubicBezTo>
                    <a:pt x="570" y="46"/>
                    <a:pt x="568" y="47"/>
                    <a:pt x="567" y="48"/>
                  </a:cubicBezTo>
                  <a:lnTo>
                    <a:pt x="515" y="99"/>
                  </a:lnTo>
                  <a:cubicBezTo>
                    <a:pt x="514" y="100"/>
                    <a:pt x="513" y="101"/>
                    <a:pt x="512" y="102"/>
                  </a:cubicBezTo>
                  <a:lnTo>
                    <a:pt x="461" y="170"/>
                  </a:lnTo>
                  <a:lnTo>
                    <a:pt x="410" y="257"/>
                  </a:lnTo>
                  <a:lnTo>
                    <a:pt x="362" y="360"/>
                  </a:lnTo>
                  <a:lnTo>
                    <a:pt x="316" y="476"/>
                  </a:lnTo>
                  <a:lnTo>
                    <a:pt x="274" y="603"/>
                  </a:lnTo>
                  <a:lnTo>
                    <a:pt x="235" y="741"/>
                  </a:lnTo>
                  <a:lnTo>
                    <a:pt x="200" y="889"/>
                  </a:lnTo>
                  <a:lnTo>
                    <a:pt x="169" y="1045"/>
                  </a:lnTo>
                  <a:lnTo>
                    <a:pt x="143" y="1208"/>
                  </a:lnTo>
                  <a:lnTo>
                    <a:pt x="107" y="1549"/>
                  </a:lnTo>
                  <a:lnTo>
                    <a:pt x="97" y="1724"/>
                  </a:lnTo>
                  <a:lnTo>
                    <a:pt x="94" y="1854"/>
                  </a:lnTo>
                  <a:lnTo>
                    <a:pt x="102" y="1854"/>
                  </a:lnTo>
                  <a:lnTo>
                    <a:pt x="104" y="1725"/>
                  </a:lnTo>
                  <a:lnTo>
                    <a:pt x="115" y="1550"/>
                  </a:lnTo>
                  <a:lnTo>
                    <a:pt x="151" y="1209"/>
                  </a:lnTo>
                  <a:lnTo>
                    <a:pt x="177" y="1046"/>
                  </a:lnTo>
                  <a:lnTo>
                    <a:pt x="208" y="891"/>
                  </a:lnTo>
                  <a:lnTo>
                    <a:pt x="243" y="743"/>
                  </a:lnTo>
                  <a:lnTo>
                    <a:pt x="281" y="605"/>
                  </a:lnTo>
                  <a:lnTo>
                    <a:pt x="324" y="479"/>
                  </a:lnTo>
                  <a:lnTo>
                    <a:pt x="369" y="364"/>
                  </a:lnTo>
                  <a:lnTo>
                    <a:pt x="417" y="261"/>
                  </a:lnTo>
                  <a:lnTo>
                    <a:pt x="468" y="175"/>
                  </a:lnTo>
                  <a:lnTo>
                    <a:pt x="519" y="107"/>
                  </a:lnTo>
                  <a:cubicBezTo>
                    <a:pt x="519" y="106"/>
                    <a:pt x="520" y="106"/>
                    <a:pt x="520" y="105"/>
                  </a:cubicBezTo>
                  <a:lnTo>
                    <a:pt x="572" y="54"/>
                  </a:lnTo>
                  <a:cubicBezTo>
                    <a:pt x="573" y="53"/>
                    <a:pt x="574" y="52"/>
                    <a:pt x="575" y="52"/>
                  </a:cubicBezTo>
                  <a:lnTo>
                    <a:pt x="628" y="21"/>
                  </a:lnTo>
                  <a:cubicBezTo>
                    <a:pt x="630" y="20"/>
                    <a:pt x="632" y="19"/>
                    <a:pt x="633" y="19"/>
                  </a:cubicBezTo>
                  <a:lnTo>
                    <a:pt x="687" y="8"/>
                  </a:lnTo>
                  <a:lnTo>
                    <a:pt x="686" y="0"/>
                  </a:lnTo>
                  <a:close/>
                  <a:moveTo>
                    <a:pt x="689" y="16"/>
                  </a:moveTo>
                  <a:lnTo>
                    <a:pt x="635" y="27"/>
                  </a:lnTo>
                  <a:cubicBezTo>
                    <a:pt x="634" y="27"/>
                    <a:pt x="633" y="27"/>
                    <a:pt x="632" y="28"/>
                  </a:cubicBezTo>
                  <a:lnTo>
                    <a:pt x="579" y="59"/>
                  </a:lnTo>
                  <a:cubicBezTo>
                    <a:pt x="579" y="59"/>
                    <a:pt x="578" y="59"/>
                    <a:pt x="578" y="60"/>
                  </a:cubicBezTo>
                  <a:lnTo>
                    <a:pt x="526" y="111"/>
                  </a:lnTo>
                  <a:cubicBezTo>
                    <a:pt x="526" y="111"/>
                    <a:pt x="525" y="111"/>
                    <a:pt x="525" y="112"/>
                  </a:cubicBezTo>
                  <a:lnTo>
                    <a:pt x="474" y="180"/>
                  </a:lnTo>
                  <a:lnTo>
                    <a:pt x="424" y="265"/>
                  </a:lnTo>
                  <a:lnTo>
                    <a:pt x="376" y="367"/>
                  </a:lnTo>
                  <a:lnTo>
                    <a:pt x="331" y="482"/>
                  </a:lnTo>
                  <a:lnTo>
                    <a:pt x="289" y="608"/>
                  </a:lnTo>
                  <a:lnTo>
                    <a:pt x="251" y="745"/>
                  </a:lnTo>
                  <a:lnTo>
                    <a:pt x="216" y="893"/>
                  </a:lnTo>
                  <a:lnTo>
                    <a:pt x="185" y="1048"/>
                  </a:lnTo>
                  <a:lnTo>
                    <a:pt x="159" y="1210"/>
                  </a:lnTo>
                  <a:lnTo>
                    <a:pt x="123" y="1551"/>
                  </a:lnTo>
                  <a:lnTo>
                    <a:pt x="112" y="1725"/>
                  </a:lnTo>
                  <a:lnTo>
                    <a:pt x="110" y="1854"/>
                  </a:lnTo>
                  <a:lnTo>
                    <a:pt x="126" y="1854"/>
                  </a:lnTo>
                  <a:lnTo>
                    <a:pt x="128" y="1726"/>
                  </a:lnTo>
                  <a:lnTo>
                    <a:pt x="138" y="1552"/>
                  </a:lnTo>
                  <a:lnTo>
                    <a:pt x="174" y="1213"/>
                  </a:lnTo>
                  <a:lnTo>
                    <a:pt x="200" y="1051"/>
                  </a:lnTo>
                  <a:lnTo>
                    <a:pt x="231" y="896"/>
                  </a:lnTo>
                  <a:lnTo>
                    <a:pt x="266" y="750"/>
                  </a:lnTo>
                  <a:lnTo>
                    <a:pt x="304" y="613"/>
                  </a:lnTo>
                  <a:lnTo>
                    <a:pt x="346" y="487"/>
                  </a:lnTo>
                  <a:lnTo>
                    <a:pt x="391" y="374"/>
                  </a:lnTo>
                  <a:lnTo>
                    <a:pt x="437" y="274"/>
                  </a:lnTo>
                  <a:lnTo>
                    <a:pt x="487" y="189"/>
                  </a:lnTo>
                  <a:lnTo>
                    <a:pt x="538" y="122"/>
                  </a:lnTo>
                  <a:lnTo>
                    <a:pt x="588" y="72"/>
                  </a:lnTo>
                  <a:lnTo>
                    <a:pt x="639" y="42"/>
                  </a:lnTo>
                  <a:lnTo>
                    <a:pt x="692" y="31"/>
                  </a:lnTo>
                  <a:lnTo>
                    <a:pt x="689" y="16"/>
                  </a:lnTo>
                  <a:close/>
                  <a:moveTo>
                    <a:pt x="694" y="39"/>
                  </a:moveTo>
                  <a:lnTo>
                    <a:pt x="642" y="50"/>
                  </a:lnTo>
                  <a:lnTo>
                    <a:pt x="593" y="78"/>
                  </a:lnTo>
                  <a:lnTo>
                    <a:pt x="544" y="127"/>
                  </a:lnTo>
                  <a:lnTo>
                    <a:pt x="493" y="194"/>
                  </a:lnTo>
                  <a:lnTo>
                    <a:pt x="444" y="278"/>
                  </a:lnTo>
                  <a:lnTo>
                    <a:pt x="398" y="377"/>
                  </a:lnTo>
                  <a:lnTo>
                    <a:pt x="353" y="490"/>
                  </a:lnTo>
                  <a:lnTo>
                    <a:pt x="312" y="616"/>
                  </a:lnTo>
                  <a:lnTo>
                    <a:pt x="274" y="752"/>
                  </a:lnTo>
                  <a:lnTo>
                    <a:pt x="239" y="898"/>
                  </a:lnTo>
                  <a:lnTo>
                    <a:pt x="208" y="1053"/>
                  </a:lnTo>
                  <a:lnTo>
                    <a:pt x="182" y="1214"/>
                  </a:lnTo>
                  <a:lnTo>
                    <a:pt x="146" y="1553"/>
                  </a:lnTo>
                  <a:lnTo>
                    <a:pt x="136" y="1726"/>
                  </a:lnTo>
                  <a:lnTo>
                    <a:pt x="134" y="1854"/>
                  </a:lnTo>
                  <a:lnTo>
                    <a:pt x="142" y="1854"/>
                  </a:lnTo>
                  <a:lnTo>
                    <a:pt x="144" y="1727"/>
                  </a:lnTo>
                  <a:lnTo>
                    <a:pt x="154" y="1554"/>
                  </a:lnTo>
                  <a:lnTo>
                    <a:pt x="190" y="1215"/>
                  </a:lnTo>
                  <a:lnTo>
                    <a:pt x="216" y="1054"/>
                  </a:lnTo>
                  <a:lnTo>
                    <a:pt x="247" y="900"/>
                  </a:lnTo>
                  <a:lnTo>
                    <a:pt x="282" y="754"/>
                  </a:lnTo>
                  <a:lnTo>
                    <a:pt x="319" y="618"/>
                  </a:lnTo>
                  <a:lnTo>
                    <a:pt x="361" y="493"/>
                  </a:lnTo>
                  <a:lnTo>
                    <a:pt x="405" y="381"/>
                  </a:lnTo>
                  <a:lnTo>
                    <a:pt x="451" y="282"/>
                  </a:lnTo>
                  <a:lnTo>
                    <a:pt x="500" y="199"/>
                  </a:lnTo>
                  <a:lnTo>
                    <a:pt x="550" y="132"/>
                  </a:lnTo>
                  <a:lnTo>
                    <a:pt x="598" y="85"/>
                  </a:lnTo>
                  <a:lnTo>
                    <a:pt x="645" y="57"/>
                  </a:lnTo>
                  <a:lnTo>
                    <a:pt x="695" y="47"/>
                  </a:lnTo>
                  <a:lnTo>
                    <a:pt x="694" y="39"/>
                  </a:lnTo>
                  <a:close/>
                  <a:moveTo>
                    <a:pt x="7" y="1704"/>
                  </a:moveTo>
                  <a:lnTo>
                    <a:pt x="117" y="1902"/>
                  </a:lnTo>
                  <a:lnTo>
                    <a:pt x="235" y="1708"/>
                  </a:lnTo>
                  <a:cubicBezTo>
                    <a:pt x="242" y="1697"/>
                    <a:pt x="238" y="1682"/>
                    <a:pt x="227" y="1675"/>
                  </a:cubicBezTo>
                  <a:cubicBezTo>
                    <a:pt x="215" y="1668"/>
                    <a:pt x="201" y="1672"/>
                    <a:pt x="194" y="1683"/>
                  </a:cubicBezTo>
                  <a:lnTo>
                    <a:pt x="98" y="1842"/>
                  </a:lnTo>
                  <a:lnTo>
                    <a:pt x="139" y="1842"/>
                  </a:lnTo>
                  <a:lnTo>
                    <a:pt x="49" y="1681"/>
                  </a:lnTo>
                  <a:cubicBezTo>
                    <a:pt x="42" y="1669"/>
                    <a:pt x="28" y="1665"/>
                    <a:pt x="16" y="1671"/>
                  </a:cubicBezTo>
                  <a:cubicBezTo>
                    <a:pt x="4" y="1678"/>
                    <a:pt x="0" y="1693"/>
                    <a:pt x="7" y="1704"/>
                  </a:cubicBezTo>
                  <a:close/>
                </a:path>
              </a:pathLst>
            </a:custGeom>
            <a:solidFill>
              <a:srgbClr val="4A7EBB"/>
            </a:solidFill>
            <a:ln w="0" cap="flat">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24" name="Freeform 24"/>
            <p:cNvSpPr>
              <a:spLocks noEditPoints="1"/>
            </p:cNvSpPr>
            <p:nvPr/>
          </p:nvSpPr>
          <p:spPr bwMode="auto">
            <a:xfrm>
              <a:off x="2678" y="2812"/>
              <a:ext cx="896" cy="456"/>
            </a:xfrm>
            <a:custGeom>
              <a:avLst/>
              <a:gdLst>
                <a:gd name="T0" fmla="*/ 484 w 2615"/>
                <a:gd name="T1" fmla="*/ 50 h 1270"/>
                <a:gd name="T2" fmla="*/ 998 w 2615"/>
                <a:gd name="T3" fmla="*/ 221 h 1270"/>
                <a:gd name="T4" fmla="*/ 1260 w 2615"/>
                <a:gd name="T5" fmla="*/ 416 h 1270"/>
                <a:gd name="T6" fmla="*/ 1323 w 2615"/>
                <a:gd name="T7" fmla="*/ 527 h 1270"/>
                <a:gd name="T8" fmla="*/ 1358 w 2615"/>
                <a:gd name="T9" fmla="*/ 683 h 1270"/>
                <a:gd name="T10" fmla="*/ 1562 w 2615"/>
                <a:gd name="T11" fmla="*/ 873 h 1270"/>
                <a:gd name="T12" fmla="*/ 1921 w 2615"/>
                <a:gd name="T13" fmla="*/ 1028 h 1270"/>
                <a:gd name="T14" fmla="*/ 2568 w 2615"/>
                <a:gd name="T15" fmla="*/ 1129 h 1270"/>
                <a:gd name="T16" fmla="*/ 2138 w 2615"/>
                <a:gd name="T17" fmla="*/ 1090 h 1270"/>
                <a:gd name="T18" fmla="*/ 1636 w 2615"/>
                <a:gd name="T19" fmla="*/ 922 h 1270"/>
                <a:gd name="T20" fmla="*/ 1385 w 2615"/>
                <a:gd name="T21" fmla="*/ 736 h 1270"/>
                <a:gd name="T22" fmla="*/ 1316 w 2615"/>
                <a:gd name="T23" fmla="*/ 534 h 1270"/>
                <a:gd name="T24" fmla="*/ 1256 w 2615"/>
                <a:gd name="T25" fmla="*/ 423 h 1270"/>
                <a:gd name="T26" fmla="*/ 1074 w 2615"/>
                <a:gd name="T27" fmla="*/ 272 h 1270"/>
                <a:gd name="T28" fmla="*/ 705 w 2615"/>
                <a:gd name="T29" fmla="*/ 113 h 1270"/>
                <a:gd name="T30" fmla="*/ 1 w 2615"/>
                <a:gd name="T31" fmla="*/ 8 h 1270"/>
                <a:gd name="T32" fmla="*/ 245 w 2615"/>
                <a:gd name="T33" fmla="*/ 29 h 1270"/>
                <a:gd name="T34" fmla="*/ 902 w 2615"/>
                <a:gd name="T35" fmla="*/ 194 h 1270"/>
                <a:gd name="T36" fmla="*/ 1201 w 2615"/>
                <a:gd name="T37" fmla="*/ 376 h 1270"/>
                <a:gd name="T38" fmla="*/ 1286 w 2615"/>
                <a:gd name="T39" fmla="*/ 481 h 1270"/>
                <a:gd name="T40" fmla="*/ 1323 w 2615"/>
                <a:gd name="T41" fmla="*/ 640 h 1270"/>
                <a:gd name="T42" fmla="*/ 1485 w 2615"/>
                <a:gd name="T43" fmla="*/ 839 h 1270"/>
                <a:gd name="T44" fmla="*/ 1814 w 2615"/>
                <a:gd name="T45" fmla="*/ 1008 h 1270"/>
                <a:gd name="T46" fmla="*/ 2493 w 2615"/>
                <a:gd name="T47" fmla="*/ 1143 h 1270"/>
                <a:gd name="T48" fmla="*/ 2369 w 2615"/>
                <a:gd name="T49" fmla="*/ 1149 h 1270"/>
                <a:gd name="T50" fmla="*/ 1713 w 2615"/>
                <a:gd name="T51" fmla="*/ 985 h 1270"/>
                <a:gd name="T52" fmla="*/ 1414 w 2615"/>
                <a:gd name="T53" fmla="*/ 802 h 1270"/>
                <a:gd name="T54" fmla="*/ 1329 w 2615"/>
                <a:gd name="T55" fmla="*/ 697 h 1270"/>
                <a:gd name="T56" fmla="*/ 1293 w 2615"/>
                <a:gd name="T57" fmla="*/ 539 h 1270"/>
                <a:gd name="T58" fmla="*/ 1132 w 2615"/>
                <a:gd name="T59" fmla="*/ 340 h 1270"/>
                <a:gd name="T60" fmla="*/ 801 w 2615"/>
                <a:gd name="T61" fmla="*/ 171 h 1270"/>
                <a:gd name="T62" fmla="*/ 122 w 2615"/>
                <a:gd name="T63" fmla="*/ 35 h 1270"/>
                <a:gd name="T64" fmla="*/ 122 w 2615"/>
                <a:gd name="T65" fmla="*/ 43 h 1270"/>
                <a:gd name="T66" fmla="*/ 798 w 2615"/>
                <a:gd name="T67" fmla="*/ 179 h 1270"/>
                <a:gd name="T68" fmla="*/ 1128 w 2615"/>
                <a:gd name="T69" fmla="*/ 347 h 1270"/>
                <a:gd name="T70" fmla="*/ 1285 w 2615"/>
                <a:gd name="T71" fmla="*/ 541 h 1270"/>
                <a:gd name="T72" fmla="*/ 1322 w 2615"/>
                <a:gd name="T73" fmla="*/ 700 h 1270"/>
                <a:gd name="T74" fmla="*/ 1408 w 2615"/>
                <a:gd name="T75" fmla="*/ 807 h 1270"/>
                <a:gd name="T76" fmla="*/ 1710 w 2615"/>
                <a:gd name="T77" fmla="*/ 992 h 1270"/>
                <a:gd name="T78" fmla="*/ 2368 w 2615"/>
                <a:gd name="T79" fmla="*/ 1157 h 1270"/>
                <a:gd name="T80" fmla="*/ 2491 w 2615"/>
                <a:gd name="T81" fmla="*/ 1175 h 1270"/>
                <a:gd name="T82" fmla="*/ 1803 w 2615"/>
                <a:gd name="T83" fmla="*/ 1038 h 1270"/>
                <a:gd name="T84" fmla="*/ 1464 w 2615"/>
                <a:gd name="T85" fmla="*/ 864 h 1270"/>
                <a:gd name="T86" fmla="*/ 1317 w 2615"/>
                <a:gd name="T87" fmla="*/ 708 h 1270"/>
                <a:gd name="T88" fmla="*/ 1284 w 2615"/>
                <a:gd name="T89" fmla="*/ 593 h 1270"/>
                <a:gd name="T90" fmla="*/ 1180 w 2615"/>
                <a:gd name="T91" fmla="*/ 401 h 1270"/>
                <a:gd name="T92" fmla="*/ 891 w 2615"/>
                <a:gd name="T93" fmla="*/ 224 h 1270"/>
                <a:gd name="T94" fmla="*/ 243 w 2615"/>
                <a:gd name="T95" fmla="*/ 61 h 1270"/>
                <a:gd name="T96" fmla="*/ 2422 w 2615"/>
                <a:gd name="T97" fmla="*/ 1036 h 1270"/>
                <a:gd name="T98" fmla="*/ 2393 w 2615"/>
                <a:gd name="T99" fmla="*/ 1222 h 1270"/>
                <a:gd name="T100" fmla="*/ 2389 w 2615"/>
                <a:gd name="T101" fmla="*/ 1043 h 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15" h="1270">
                  <a:moveTo>
                    <a:pt x="1" y="0"/>
                  </a:moveTo>
                  <a:lnTo>
                    <a:pt x="123" y="3"/>
                  </a:lnTo>
                  <a:lnTo>
                    <a:pt x="246" y="14"/>
                  </a:lnTo>
                  <a:lnTo>
                    <a:pt x="484" y="50"/>
                  </a:lnTo>
                  <a:lnTo>
                    <a:pt x="707" y="105"/>
                  </a:lnTo>
                  <a:lnTo>
                    <a:pt x="811" y="141"/>
                  </a:lnTo>
                  <a:lnTo>
                    <a:pt x="908" y="179"/>
                  </a:lnTo>
                  <a:lnTo>
                    <a:pt x="998" y="221"/>
                  </a:lnTo>
                  <a:lnTo>
                    <a:pt x="1078" y="266"/>
                  </a:lnTo>
                  <a:lnTo>
                    <a:pt x="1150" y="314"/>
                  </a:lnTo>
                  <a:lnTo>
                    <a:pt x="1211" y="364"/>
                  </a:lnTo>
                  <a:lnTo>
                    <a:pt x="1260" y="416"/>
                  </a:lnTo>
                  <a:cubicBezTo>
                    <a:pt x="1261" y="417"/>
                    <a:pt x="1262" y="418"/>
                    <a:pt x="1262" y="419"/>
                  </a:cubicBezTo>
                  <a:lnTo>
                    <a:pt x="1298" y="471"/>
                  </a:lnTo>
                  <a:cubicBezTo>
                    <a:pt x="1299" y="472"/>
                    <a:pt x="1300" y="474"/>
                    <a:pt x="1301" y="475"/>
                  </a:cubicBezTo>
                  <a:lnTo>
                    <a:pt x="1323" y="527"/>
                  </a:lnTo>
                  <a:cubicBezTo>
                    <a:pt x="1323" y="529"/>
                    <a:pt x="1324" y="531"/>
                    <a:pt x="1324" y="533"/>
                  </a:cubicBezTo>
                  <a:lnTo>
                    <a:pt x="1331" y="586"/>
                  </a:lnTo>
                  <a:lnTo>
                    <a:pt x="1339" y="636"/>
                  </a:lnTo>
                  <a:lnTo>
                    <a:pt x="1358" y="683"/>
                  </a:lnTo>
                  <a:lnTo>
                    <a:pt x="1391" y="731"/>
                  </a:lnTo>
                  <a:lnTo>
                    <a:pt x="1437" y="780"/>
                  </a:lnTo>
                  <a:lnTo>
                    <a:pt x="1495" y="827"/>
                  </a:lnTo>
                  <a:lnTo>
                    <a:pt x="1562" y="873"/>
                  </a:lnTo>
                  <a:lnTo>
                    <a:pt x="1640" y="915"/>
                  </a:lnTo>
                  <a:lnTo>
                    <a:pt x="1727" y="956"/>
                  </a:lnTo>
                  <a:lnTo>
                    <a:pt x="1820" y="993"/>
                  </a:lnTo>
                  <a:lnTo>
                    <a:pt x="1921" y="1028"/>
                  </a:lnTo>
                  <a:lnTo>
                    <a:pt x="2140" y="1082"/>
                  </a:lnTo>
                  <a:lnTo>
                    <a:pt x="2374" y="1118"/>
                  </a:lnTo>
                  <a:lnTo>
                    <a:pt x="2494" y="1128"/>
                  </a:lnTo>
                  <a:lnTo>
                    <a:pt x="2568" y="1129"/>
                  </a:lnTo>
                  <a:lnTo>
                    <a:pt x="2567" y="1137"/>
                  </a:lnTo>
                  <a:lnTo>
                    <a:pt x="2494" y="1136"/>
                  </a:lnTo>
                  <a:lnTo>
                    <a:pt x="2373" y="1126"/>
                  </a:lnTo>
                  <a:lnTo>
                    <a:pt x="2138" y="1090"/>
                  </a:lnTo>
                  <a:lnTo>
                    <a:pt x="1919" y="1035"/>
                  </a:lnTo>
                  <a:lnTo>
                    <a:pt x="1817" y="1001"/>
                  </a:lnTo>
                  <a:lnTo>
                    <a:pt x="1723" y="963"/>
                  </a:lnTo>
                  <a:lnTo>
                    <a:pt x="1636" y="922"/>
                  </a:lnTo>
                  <a:lnTo>
                    <a:pt x="1557" y="879"/>
                  </a:lnTo>
                  <a:lnTo>
                    <a:pt x="1490" y="833"/>
                  </a:lnTo>
                  <a:lnTo>
                    <a:pt x="1431" y="786"/>
                  </a:lnTo>
                  <a:lnTo>
                    <a:pt x="1385" y="736"/>
                  </a:lnTo>
                  <a:lnTo>
                    <a:pt x="1351" y="687"/>
                  </a:lnTo>
                  <a:lnTo>
                    <a:pt x="1331" y="638"/>
                  </a:lnTo>
                  <a:lnTo>
                    <a:pt x="1323" y="587"/>
                  </a:lnTo>
                  <a:lnTo>
                    <a:pt x="1316" y="534"/>
                  </a:lnTo>
                  <a:cubicBezTo>
                    <a:pt x="1316" y="533"/>
                    <a:pt x="1316" y="532"/>
                    <a:pt x="1315" y="530"/>
                  </a:cubicBezTo>
                  <a:lnTo>
                    <a:pt x="1293" y="478"/>
                  </a:lnTo>
                  <a:cubicBezTo>
                    <a:pt x="1293" y="477"/>
                    <a:pt x="1292" y="476"/>
                    <a:pt x="1292" y="475"/>
                  </a:cubicBezTo>
                  <a:lnTo>
                    <a:pt x="1256" y="423"/>
                  </a:lnTo>
                  <a:cubicBezTo>
                    <a:pt x="1255" y="423"/>
                    <a:pt x="1255" y="422"/>
                    <a:pt x="1254" y="422"/>
                  </a:cubicBezTo>
                  <a:lnTo>
                    <a:pt x="1206" y="370"/>
                  </a:lnTo>
                  <a:lnTo>
                    <a:pt x="1145" y="320"/>
                  </a:lnTo>
                  <a:lnTo>
                    <a:pt x="1074" y="272"/>
                  </a:lnTo>
                  <a:lnTo>
                    <a:pt x="994" y="228"/>
                  </a:lnTo>
                  <a:lnTo>
                    <a:pt x="905" y="187"/>
                  </a:lnTo>
                  <a:lnTo>
                    <a:pt x="809" y="148"/>
                  </a:lnTo>
                  <a:lnTo>
                    <a:pt x="705" y="113"/>
                  </a:lnTo>
                  <a:lnTo>
                    <a:pt x="483" y="58"/>
                  </a:lnTo>
                  <a:lnTo>
                    <a:pt x="246" y="22"/>
                  </a:lnTo>
                  <a:lnTo>
                    <a:pt x="123" y="11"/>
                  </a:lnTo>
                  <a:lnTo>
                    <a:pt x="1" y="8"/>
                  </a:lnTo>
                  <a:lnTo>
                    <a:pt x="1" y="0"/>
                  </a:lnTo>
                  <a:close/>
                  <a:moveTo>
                    <a:pt x="1" y="16"/>
                  </a:moveTo>
                  <a:lnTo>
                    <a:pt x="123" y="19"/>
                  </a:lnTo>
                  <a:lnTo>
                    <a:pt x="245" y="29"/>
                  </a:lnTo>
                  <a:lnTo>
                    <a:pt x="482" y="66"/>
                  </a:lnTo>
                  <a:lnTo>
                    <a:pt x="703" y="121"/>
                  </a:lnTo>
                  <a:lnTo>
                    <a:pt x="806" y="156"/>
                  </a:lnTo>
                  <a:lnTo>
                    <a:pt x="902" y="194"/>
                  </a:lnTo>
                  <a:lnTo>
                    <a:pt x="991" y="235"/>
                  </a:lnTo>
                  <a:lnTo>
                    <a:pt x="1070" y="279"/>
                  </a:lnTo>
                  <a:lnTo>
                    <a:pt x="1141" y="327"/>
                  </a:lnTo>
                  <a:lnTo>
                    <a:pt x="1201" y="376"/>
                  </a:lnTo>
                  <a:lnTo>
                    <a:pt x="1248" y="427"/>
                  </a:lnTo>
                  <a:cubicBezTo>
                    <a:pt x="1249" y="427"/>
                    <a:pt x="1249" y="428"/>
                    <a:pt x="1249" y="428"/>
                  </a:cubicBezTo>
                  <a:lnTo>
                    <a:pt x="1285" y="480"/>
                  </a:lnTo>
                  <a:cubicBezTo>
                    <a:pt x="1285" y="480"/>
                    <a:pt x="1286" y="481"/>
                    <a:pt x="1286" y="481"/>
                  </a:cubicBezTo>
                  <a:lnTo>
                    <a:pt x="1308" y="533"/>
                  </a:lnTo>
                  <a:cubicBezTo>
                    <a:pt x="1308" y="534"/>
                    <a:pt x="1308" y="535"/>
                    <a:pt x="1308" y="535"/>
                  </a:cubicBezTo>
                  <a:lnTo>
                    <a:pt x="1315" y="588"/>
                  </a:lnTo>
                  <a:lnTo>
                    <a:pt x="1323" y="640"/>
                  </a:lnTo>
                  <a:lnTo>
                    <a:pt x="1344" y="691"/>
                  </a:lnTo>
                  <a:lnTo>
                    <a:pt x="1379" y="741"/>
                  </a:lnTo>
                  <a:lnTo>
                    <a:pt x="1425" y="791"/>
                  </a:lnTo>
                  <a:lnTo>
                    <a:pt x="1485" y="839"/>
                  </a:lnTo>
                  <a:lnTo>
                    <a:pt x="1553" y="886"/>
                  </a:lnTo>
                  <a:lnTo>
                    <a:pt x="1632" y="929"/>
                  </a:lnTo>
                  <a:lnTo>
                    <a:pt x="1720" y="970"/>
                  </a:lnTo>
                  <a:lnTo>
                    <a:pt x="1814" y="1008"/>
                  </a:lnTo>
                  <a:lnTo>
                    <a:pt x="1916" y="1043"/>
                  </a:lnTo>
                  <a:lnTo>
                    <a:pt x="2136" y="1098"/>
                  </a:lnTo>
                  <a:lnTo>
                    <a:pt x="2372" y="1134"/>
                  </a:lnTo>
                  <a:lnTo>
                    <a:pt x="2493" y="1143"/>
                  </a:lnTo>
                  <a:lnTo>
                    <a:pt x="2567" y="1145"/>
                  </a:lnTo>
                  <a:lnTo>
                    <a:pt x="2567" y="1161"/>
                  </a:lnTo>
                  <a:lnTo>
                    <a:pt x="2492" y="1159"/>
                  </a:lnTo>
                  <a:lnTo>
                    <a:pt x="2369" y="1149"/>
                  </a:lnTo>
                  <a:lnTo>
                    <a:pt x="2133" y="1113"/>
                  </a:lnTo>
                  <a:lnTo>
                    <a:pt x="1911" y="1058"/>
                  </a:lnTo>
                  <a:lnTo>
                    <a:pt x="1808" y="1023"/>
                  </a:lnTo>
                  <a:lnTo>
                    <a:pt x="1713" y="985"/>
                  </a:lnTo>
                  <a:lnTo>
                    <a:pt x="1625" y="943"/>
                  </a:lnTo>
                  <a:lnTo>
                    <a:pt x="1544" y="899"/>
                  </a:lnTo>
                  <a:lnTo>
                    <a:pt x="1474" y="852"/>
                  </a:lnTo>
                  <a:lnTo>
                    <a:pt x="1414" y="802"/>
                  </a:lnTo>
                  <a:lnTo>
                    <a:pt x="1367" y="752"/>
                  </a:lnTo>
                  <a:cubicBezTo>
                    <a:pt x="1366" y="752"/>
                    <a:pt x="1366" y="751"/>
                    <a:pt x="1366" y="751"/>
                  </a:cubicBezTo>
                  <a:lnTo>
                    <a:pt x="1330" y="699"/>
                  </a:lnTo>
                  <a:cubicBezTo>
                    <a:pt x="1330" y="699"/>
                    <a:pt x="1329" y="698"/>
                    <a:pt x="1329" y="697"/>
                  </a:cubicBezTo>
                  <a:lnTo>
                    <a:pt x="1308" y="645"/>
                  </a:lnTo>
                  <a:cubicBezTo>
                    <a:pt x="1308" y="645"/>
                    <a:pt x="1308" y="644"/>
                    <a:pt x="1308" y="644"/>
                  </a:cubicBezTo>
                  <a:lnTo>
                    <a:pt x="1300" y="591"/>
                  </a:lnTo>
                  <a:lnTo>
                    <a:pt x="1293" y="539"/>
                  </a:lnTo>
                  <a:lnTo>
                    <a:pt x="1271" y="488"/>
                  </a:lnTo>
                  <a:lnTo>
                    <a:pt x="1236" y="438"/>
                  </a:lnTo>
                  <a:lnTo>
                    <a:pt x="1190" y="389"/>
                  </a:lnTo>
                  <a:lnTo>
                    <a:pt x="1132" y="340"/>
                  </a:lnTo>
                  <a:lnTo>
                    <a:pt x="1063" y="293"/>
                  </a:lnTo>
                  <a:lnTo>
                    <a:pt x="984" y="250"/>
                  </a:lnTo>
                  <a:lnTo>
                    <a:pt x="897" y="209"/>
                  </a:lnTo>
                  <a:lnTo>
                    <a:pt x="801" y="171"/>
                  </a:lnTo>
                  <a:lnTo>
                    <a:pt x="700" y="136"/>
                  </a:lnTo>
                  <a:lnTo>
                    <a:pt x="479" y="81"/>
                  </a:lnTo>
                  <a:lnTo>
                    <a:pt x="244" y="45"/>
                  </a:lnTo>
                  <a:lnTo>
                    <a:pt x="122" y="35"/>
                  </a:lnTo>
                  <a:lnTo>
                    <a:pt x="0" y="32"/>
                  </a:lnTo>
                  <a:lnTo>
                    <a:pt x="1" y="16"/>
                  </a:lnTo>
                  <a:close/>
                  <a:moveTo>
                    <a:pt x="0" y="40"/>
                  </a:moveTo>
                  <a:lnTo>
                    <a:pt x="122" y="43"/>
                  </a:lnTo>
                  <a:lnTo>
                    <a:pt x="243" y="53"/>
                  </a:lnTo>
                  <a:lnTo>
                    <a:pt x="478" y="89"/>
                  </a:lnTo>
                  <a:lnTo>
                    <a:pt x="698" y="144"/>
                  </a:lnTo>
                  <a:lnTo>
                    <a:pt x="798" y="179"/>
                  </a:lnTo>
                  <a:lnTo>
                    <a:pt x="894" y="216"/>
                  </a:lnTo>
                  <a:lnTo>
                    <a:pt x="981" y="257"/>
                  </a:lnTo>
                  <a:lnTo>
                    <a:pt x="1059" y="300"/>
                  </a:lnTo>
                  <a:lnTo>
                    <a:pt x="1128" y="347"/>
                  </a:lnTo>
                  <a:lnTo>
                    <a:pt x="1185" y="395"/>
                  </a:lnTo>
                  <a:lnTo>
                    <a:pt x="1230" y="443"/>
                  </a:lnTo>
                  <a:lnTo>
                    <a:pt x="1264" y="492"/>
                  </a:lnTo>
                  <a:lnTo>
                    <a:pt x="1285" y="541"/>
                  </a:lnTo>
                  <a:lnTo>
                    <a:pt x="1292" y="592"/>
                  </a:lnTo>
                  <a:lnTo>
                    <a:pt x="1300" y="645"/>
                  </a:lnTo>
                  <a:cubicBezTo>
                    <a:pt x="1300" y="646"/>
                    <a:pt x="1300" y="647"/>
                    <a:pt x="1301" y="648"/>
                  </a:cubicBezTo>
                  <a:lnTo>
                    <a:pt x="1322" y="700"/>
                  </a:lnTo>
                  <a:cubicBezTo>
                    <a:pt x="1322" y="702"/>
                    <a:pt x="1323" y="703"/>
                    <a:pt x="1323" y="704"/>
                  </a:cubicBezTo>
                  <a:lnTo>
                    <a:pt x="1359" y="756"/>
                  </a:lnTo>
                  <a:cubicBezTo>
                    <a:pt x="1360" y="756"/>
                    <a:pt x="1360" y="757"/>
                    <a:pt x="1361" y="757"/>
                  </a:cubicBezTo>
                  <a:lnTo>
                    <a:pt x="1408" y="807"/>
                  </a:lnTo>
                  <a:lnTo>
                    <a:pt x="1469" y="858"/>
                  </a:lnTo>
                  <a:lnTo>
                    <a:pt x="1539" y="906"/>
                  </a:lnTo>
                  <a:lnTo>
                    <a:pt x="1621" y="950"/>
                  </a:lnTo>
                  <a:lnTo>
                    <a:pt x="1710" y="992"/>
                  </a:lnTo>
                  <a:lnTo>
                    <a:pt x="1806" y="1030"/>
                  </a:lnTo>
                  <a:lnTo>
                    <a:pt x="1908" y="1066"/>
                  </a:lnTo>
                  <a:lnTo>
                    <a:pt x="2131" y="1121"/>
                  </a:lnTo>
                  <a:lnTo>
                    <a:pt x="2368" y="1157"/>
                  </a:lnTo>
                  <a:lnTo>
                    <a:pt x="2491" y="1167"/>
                  </a:lnTo>
                  <a:lnTo>
                    <a:pt x="2567" y="1169"/>
                  </a:lnTo>
                  <a:lnTo>
                    <a:pt x="2566" y="1177"/>
                  </a:lnTo>
                  <a:lnTo>
                    <a:pt x="2491" y="1175"/>
                  </a:lnTo>
                  <a:lnTo>
                    <a:pt x="2367" y="1165"/>
                  </a:lnTo>
                  <a:lnTo>
                    <a:pt x="2129" y="1129"/>
                  </a:lnTo>
                  <a:lnTo>
                    <a:pt x="1906" y="1073"/>
                  </a:lnTo>
                  <a:lnTo>
                    <a:pt x="1803" y="1038"/>
                  </a:lnTo>
                  <a:lnTo>
                    <a:pt x="1706" y="999"/>
                  </a:lnTo>
                  <a:lnTo>
                    <a:pt x="1617" y="957"/>
                  </a:lnTo>
                  <a:lnTo>
                    <a:pt x="1535" y="912"/>
                  </a:lnTo>
                  <a:lnTo>
                    <a:pt x="1464" y="864"/>
                  </a:lnTo>
                  <a:lnTo>
                    <a:pt x="1402" y="813"/>
                  </a:lnTo>
                  <a:lnTo>
                    <a:pt x="1355" y="763"/>
                  </a:lnTo>
                  <a:cubicBezTo>
                    <a:pt x="1354" y="762"/>
                    <a:pt x="1353" y="761"/>
                    <a:pt x="1353" y="760"/>
                  </a:cubicBezTo>
                  <a:lnTo>
                    <a:pt x="1317" y="708"/>
                  </a:lnTo>
                  <a:cubicBezTo>
                    <a:pt x="1316" y="707"/>
                    <a:pt x="1315" y="705"/>
                    <a:pt x="1314" y="703"/>
                  </a:cubicBezTo>
                  <a:lnTo>
                    <a:pt x="1293" y="651"/>
                  </a:lnTo>
                  <a:cubicBezTo>
                    <a:pt x="1293" y="650"/>
                    <a:pt x="1292" y="648"/>
                    <a:pt x="1292" y="646"/>
                  </a:cubicBezTo>
                  <a:lnTo>
                    <a:pt x="1284" y="593"/>
                  </a:lnTo>
                  <a:lnTo>
                    <a:pt x="1277" y="543"/>
                  </a:lnTo>
                  <a:lnTo>
                    <a:pt x="1257" y="496"/>
                  </a:lnTo>
                  <a:lnTo>
                    <a:pt x="1224" y="448"/>
                  </a:lnTo>
                  <a:lnTo>
                    <a:pt x="1180" y="401"/>
                  </a:lnTo>
                  <a:lnTo>
                    <a:pt x="1123" y="353"/>
                  </a:lnTo>
                  <a:lnTo>
                    <a:pt x="1055" y="307"/>
                  </a:lnTo>
                  <a:lnTo>
                    <a:pt x="977" y="264"/>
                  </a:lnTo>
                  <a:lnTo>
                    <a:pt x="891" y="224"/>
                  </a:lnTo>
                  <a:lnTo>
                    <a:pt x="796" y="186"/>
                  </a:lnTo>
                  <a:lnTo>
                    <a:pt x="696" y="152"/>
                  </a:lnTo>
                  <a:lnTo>
                    <a:pt x="477" y="97"/>
                  </a:lnTo>
                  <a:lnTo>
                    <a:pt x="243" y="61"/>
                  </a:lnTo>
                  <a:lnTo>
                    <a:pt x="122" y="51"/>
                  </a:lnTo>
                  <a:lnTo>
                    <a:pt x="0" y="48"/>
                  </a:lnTo>
                  <a:lnTo>
                    <a:pt x="0" y="40"/>
                  </a:lnTo>
                  <a:close/>
                  <a:moveTo>
                    <a:pt x="2422" y="1036"/>
                  </a:moveTo>
                  <a:lnTo>
                    <a:pt x="2615" y="1154"/>
                  </a:lnTo>
                  <a:lnTo>
                    <a:pt x="2416" y="1264"/>
                  </a:lnTo>
                  <a:cubicBezTo>
                    <a:pt x="2405" y="1270"/>
                    <a:pt x="2390" y="1266"/>
                    <a:pt x="2384" y="1254"/>
                  </a:cubicBezTo>
                  <a:cubicBezTo>
                    <a:pt x="2377" y="1243"/>
                    <a:pt x="2382" y="1228"/>
                    <a:pt x="2393" y="1222"/>
                  </a:cubicBezTo>
                  <a:lnTo>
                    <a:pt x="2555" y="1132"/>
                  </a:lnTo>
                  <a:lnTo>
                    <a:pt x="2554" y="1174"/>
                  </a:lnTo>
                  <a:lnTo>
                    <a:pt x="2397" y="1076"/>
                  </a:lnTo>
                  <a:cubicBezTo>
                    <a:pt x="2385" y="1070"/>
                    <a:pt x="2382" y="1055"/>
                    <a:pt x="2389" y="1043"/>
                  </a:cubicBezTo>
                  <a:cubicBezTo>
                    <a:pt x="2396" y="1032"/>
                    <a:pt x="2411" y="1029"/>
                    <a:pt x="2422" y="1036"/>
                  </a:cubicBezTo>
                  <a:close/>
                </a:path>
              </a:pathLst>
            </a:custGeom>
            <a:solidFill>
              <a:srgbClr val="4A7EBB"/>
            </a:solidFill>
            <a:ln w="0" cap="flat">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grpSp>
      <p:sp>
        <p:nvSpPr>
          <p:cNvPr id="26" name="Rectangle 3"/>
          <p:cNvSpPr txBox="1">
            <a:spLocks noChangeArrowheads="1"/>
          </p:cNvSpPr>
          <p:nvPr/>
        </p:nvSpPr>
        <p:spPr bwMode="auto">
          <a:xfrm>
            <a:off x="361628" y="4463776"/>
            <a:ext cx="8540154" cy="202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bg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bg1"/>
                </a:solidFill>
                <a:latin typeface="Calibri" pitchFamily="34" charset="0"/>
              </a:defRPr>
            </a:lvl2pPr>
            <a:lvl3pPr marL="1143000" indent="-228600" algn="l" rtl="0" eaLnBrk="0" fontAlgn="base" hangingPunct="0">
              <a:spcBef>
                <a:spcPct val="20000"/>
              </a:spcBef>
              <a:spcAft>
                <a:spcPct val="0"/>
              </a:spcAft>
              <a:buChar char="•"/>
              <a:defRPr sz="1600">
                <a:solidFill>
                  <a:schemeClr val="bg1"/>
                </a:solidFill>
                <a:latin typeface="Calibri" pitchFamily="34" charset="0"/>
              </a:defRPr>
            </a:lvl3pPr>
            <a:lvl4pPr marL="1600200" indent="-228600" algn="l" rtl="0" eaLnBrk="0" fontAlgn="base" hangingPunct="0">
              <a:spcBef>
                <a:spcPct val="20000"/>
              </a:spcBef>
              <a:spcAft>
                <a:spcPct val="0"/>
              </a:spcAft>
              <a:buChar char="–"/>
              <a:defRPr sz="1400">
                <a:solidFill>
                  <a:schemeClr val="bg1"/>
                </a:solidFill>
                <a:latin typeface="Calibri" pitchFamily="34" charset="0"/>
              </a:defRPr>
            </a:lvl4pPr>
            <a:lvl5pPr marL="2057400" indent="-228600" algn="l" rtl="0" eaLnBrk="0" fontAlgn="base" hangingPunct="0">
              <a:spcBef>
                <a:spcPct val="20000"/>
              </a:spcBef>
              <a:spcAft>
                <a:spcPct val="0"/>
              </a:spcAft>
              <a:buChar char="»"/>
              <a:defRPr sz="1400">
                <a:solidFill>
                  <a:schemeClr val="bg1"/>
                </a:solidFill>
                <a:latin typeface="Calibri" pitchFamily="34"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buNone/>
            </a:pPr>
            <a:r>
              <a:rPr lang="en-US" dirty="0" smtClean="0"/>
              <a:t>mostly parietal, temporal and prefrontal lobes;</a:t>
            </a:r>
          </a:p>
          <a:p>
            <a:pPr marL="0" indent="0">
              <a:buFontTx/>
              <a:buNone/>
            </a:pPr>
            <a:r>
              <a:rPr lang="en-US" kern="0" dirty="0" smtClean="0"/>
              <a:t>M, motor cortex, motor imagery &amp; physical action. Frontal cortex, basal ganglia. </a:t>
            </a:r>
          </a:p>
          <a:p>
            <a:pPr marL="0" indent="0">
              <a:buFontTx/>
              <a:buNone/>
            </a:pPr>
            <a:r>
              <a:rPr lang="en-US" kern="0" dirty="0" smtClean="0"/>
              <a:t>Even without emotion and reward system predominance of activity within or between these areas explains many learning phenomena.</a:t>
            </a:r>
          </a:p>
          <a:p>
            <a:pPr marL="0" indent="0">
              <a:buFontTx/>
              <a:buNone/>
            </a:pPr>
            <a:r>
              <a:rPr lang="en-US" kern="0" dirty="0" smtClean="0">
                <a:solidFill>
                  <a:srgbClr val="FFFF00"/>
                </a:solidFill>
              </a:rPr>
              <a:t>Look-up table algorithms</a:t>
            </a:r>
            <a:r>
              <a:rPr lang="en-US" kern="0" dirty="0" smtClean="0"/>
              <a:t>: </a:t>
            </a:r>
            <a:r>
              <a:rPr lang="en-US" kern="0" dirty="0" err="1" smtClean="0"/>
              <a:t>Qian</a:t>
            </a:r>
            <a:r>
              <a:rPr lang="en-US" kern="0" dirty="0" smtClean="0"/>
              <a:t> N, </a:t>
            </a:r>
            <a:r>
              <a:rPr lang="en-US" kern="0" dirty="0" err="1" smtClean="0"/>
              <a:t>Lipkin</a:t>
            </a:r>
            <a:r>
              <a:rPr lang="en-US" kern="0" dirty="0" smtClean="0"/>
              <a:t> RM. A learning-style theory for understanding autistic behaviors. Frontiers of Human Neuroscience 2011.   </a:t>
            </a:r>
            <a:endParaRPr lang="en-US" kern="0" dirty="0"/>
          </a:p>
        </p:txBody>
      </p:sp>
    </p:spTree>
    <p:extLst>
      <p:ext uri="{BB962C8B-B14F-4D97-AF65-F5344CB8AC3E}">
        <p14:creationId xmlns:p14="http://schemas.microsoft.com/office/powerpoint/2010/main" val="3906410226"/>
      </p:ext>
    </p:extLst>
  </p:cSld>
  <p:clrMapOvr>
    <a:masterClrMapping/>
  </p:clrMapOvr>
  <p:transition>
    <p:strips dir="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1835696" y="260648"/>
            <a:ext cx="6089873" cy="769938"/>
          </a:xfrm>
        </p:spPr>
        <p:txBody>
          <a:bodyPr/>
          <a:lstStyle/>
          <a:p>
            <a:pPr eaLnBrk="1" hangingPunct="1">
              <a:defRPr/>
            </a:pPr>
            <a:r>
              <a:rPr lang="en-US" sz="3600" dirty="0" smtClean="0">
                <a:effectLst>
                  <a:outerShdw blurRad="38100" dist="38100" dir="2700000" algn="tl">
                    <a:srgbClr val="000000">
                      <a:alpha val="43137"/>
                    </a:srgbClr>
                  </a:outerShdw>
                </a:effectLst>
                <a:latin typeface="+mn-lt"/>
              </a:rPr>
              <a:t>Learning styles 1</a:t>
            </a:r>
            <a:r>
              <a:rPr lang="en-US" sz="3600" baseline="30000" dirty="0" smtClean="0">
                <a:effectLst>
                  <a:outerShdw blurRad="38100" dist="38100" dir="2700000" algn="tl">
                    <a:srgbClr val="000000">
                      <a:alpha val="43137"/>
                    </a:srgbClr>
                  </a:outerShdw>
                </a:effectLst>
                <a:latin typeface="+mn-lt"/>
              </a:rPr>
              <a:t>st</a:t>
            </a:r>
            <a:r>
              <a:rPr lang="en-US" sz="3600" dirty="0" smtClean="0">
                <a:effectLst>
                  <a:outerShdw blurRad="38100" dist="38100" dir="2700000" algn="tl">
                    <a:srgbClr val="000000">
                      <a:alpha val="43137"/>
                    </a:srgbClr>
                  </a:outerShdw>
                </a:effectLst>
                <a:latin typeface="+mn-lt"/>
              </a:rPr>
              <a:t> D </a:t>
            </a:r>
          </a:p>
        </p:txBody>
      </p:sp>
      <p:sp>
        <p:nvSpPr>
          <p:cNvPr id="16387" name="Rectangle 3"/>
          <p:cNvSpPr>
            <a:spLocks noGrp="1" noChangeArrowheads="1"/>
          </p:cNvSpPr>
          <p:nvPr>
            <p:ph type="body" idx="1"/>
          </p:nvPr>
        </p:nvSpPr>
        <p:spPr>
          <a:xfrm>
            <a:off x="380999" y="1274093"/>
            <a:ext cx="4502943" cy="3070820"/>
          </a:xfrm>
        </p:spPr>
        <p:txBody>
          <a:bodyPr/>
          <a:lstStyle/>
          <a:p>
            <a:pPr marL="0" indent="0">
              <a:spcBef>
                <a:spcPts val="0"/>
              </a:spcBef>
              <a:spcAft>
                <a:spcPts val="1200"/>
              </a:spcAft>
              <a:buNone/>
            </a:pPr>
            <a:r>
              <a:rPr lang="en-US" sz="2000" dirty="0" smtClean="0"/>
              <a:t>Kolb perception-abstraction: </a:t>
            </a:r>
            <a:br>
              <a:rPr lang="en-US" sz="2000" dirty="0" smtClean="0"/>
            </a:br>
            <a:r>
              <a:rPr lang="en-US" sz="2000" dirty="0" smtClean="0"/>
              <a:t>coupling within sensory S</a:t>
            </a:r>
            <a:r>
              <a:rPr lang="en-US" sz="2000" dirty="0">
                <a:sym typeface="Wingdings"/>
              </a:rPr>
              <a:t></a:t>
            </a:r>
            <a:r>
              <a:rPr lang="en-US" sz="2000" dirty="0"/>
              <a:t>S </a:t>
            </a:r>
            <a:r>
              <a:rPr lang="en-US" sz="2000" dirty="0" smtClean="0"/>
              <a:t>areas, </a:t>
            </a:r>
            <a:br>
              <a:rPr lang="en-US" sz="2000" dirty="0" smtClean="0"/>
            </a:br>
            <a:r>
              <a:rPr lang="en-US" sz="2000" dirty="0" smtClean="0"/>
              <a:t>vs. coupling within central C</a:t>
            </a:r>
            <a:r>
              <a:rPr lang="en-US" sz="2000" dirty="0">
                <a:sym typeface="Wingdings"/>
              </a:rPr>
              <a:t></a:t>
            </a:r>
            <a:r>
              <a:rPr lang="en-US" sz="2000" dirty="0" smtClean="0"/>
              <a:t>C areas. </a:t>
            </a:r>
          </a:p>
          <a:p>
            <a:pPr marL="0" indent="0">
              <a:spcBef>
                <a:spcPts val="0"/>
              </a:spcBef>
              <a:spcAft>
                <a:spcPts val="1200"/>
              </a:spcAft>
              <a:buNone/>
            </a:pPr>
            <a:r>
              <a:rPr lang="en-US" sz="2000" dirty="0" smtClean="0"/>
              <a:t>Strong C=&gt;S  leads </a:t>
            </a:r>
            <a:r>
              <a:rPr lang="en-US" sz="2000" dirty="0"/>
              <a:t>to vivid imagery dominated by sensory </a:t>
            </a:r>
            <a:r>
              <a:rPr lang="en-US" sz="2000" dirty="0" smtClean="0"/>
              <a:t>experience.</a:t>
            </a:r>
          </a:p>
          <a:p>
            <a:pPr marL="0" indent="0">
              <a:spcBef>
                <a:spcPts val="0"/>
              </a:spcBef>
              <a:spcAft>
                <a:spcPts val="1200"/>
              </a:spcAft>
              <a:buNone/>
            </a:pPr>
            <a:r>
              <a:rPr lang="en-US" sz="2000" dirty="0" smtClean="0"/>
              <a:t>Autism</a:t>
            </a:r>
            <a:r>
              <a:rPr lang="en-US" sz="2000" dirty="0"/>
              <a:t>: vivid detailed imagery, </a:t>
            </a:r>
            <a:r>
              <a:rPr lang="en-US" sz="2000" dirty="0" smtClean="0"/>
              <a:t/>
            </a:r>
            <a:br>
              <a:rPr lang="en-US" sz="2000" dirty="0" smtClean="0"/>
            </a:br>
            <a:r>
              <a:rPr lang="en-US" sz="2000" dirty="0" smtClean="0"/>
              <a:t>no generalization. Cows will panic if they</a:t>
            </a:r>
            <a:br>
              <a:rPr lang="en-US" sz="2000" dirty="0" smtClean="0"/>
            </a:br>
            <a:r>
              <a:rPr lang="en-US" sz="2000" dirty="0" smtClean="0"/>
              <a:t>enter barn … (Temple </a:t>
            </a:r>
            <a:r>
              <a:rPr lang="en-US" sz="2000" dirty="0" err="1" smtClean="0"/>
              <a:t>Grandin</a:t>
            </a:r>
            <a:r>
              <a:rPr lang="en-US" sz="2000" dirty="0" smtClean="0"/>
              <a:t>). </a:t>
            </a:r>
            <a:endParaRPr lang="pl-PL" sz="2000" dirty="0"/>
          </a:p>
        </p:txBody>
      </p:sp>
      <p:grpSp>
        <p:nvGrpSpPr>
          <p:cNvPr id="2" name="Group 4"/>
          <p:cNvGrpSpPr>
            <a:grpSpLocks noChangeAspect="1"/>
          </p:cNvGrpSpPr>
          <p:nvPr/>
        </p:nvGrpSpPr>
        <p:grpSpPr bwMode="auto">
          <a:xfrm>
            <a:off x="4139405" y="1270001"/>
            <a:ext cx="4979988" cy="2644774"/>
            <a:chOff x="2113" y="1764"/>
            <a:chExt cx="3137" cy="1666"/>
          </a:xfrm>
        </p:grpSpPr>
        <p:sp>
          <p:nvSpPr>
            <p:cNvPr id="3" name="AutoShape 3"/>
            <p:cNvSpPr>
              <a:spLocks noChangeAspect="1" noChangeArrowheads="1" noTextEdit="1"/>
            </p:cNvSpPr>
            <p:nvPr/>
          </p:nvSpPr>
          <p:spPr bwMode="auto">
            <a:xfrm>
              <a:off x="2113" y="1767"/>
              <a:ext cx="3137" cy="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dirty="0"/>
            </a:p>
          </p:txBody>
        </p:sp>
        <p:sp>
          <p:nvSpPr>
            <p:cNvPr id="4" name="Rectangle 5"/>
            <p:cNvSpPr>
              <a:spLocks noChangeArrowheads="1"/>
            </p:cNvSpPr>
            <p:nvPr/>
          </p:nvSpPr>
          <p:spPr bwMode="auto">
            <a:xfrm>
              <a:off x="3572" y="3039"/>
              <a:ext cx="883" cy="38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dirty="0"/>
            </a:p>
          </p:txBody>
        </p:sp>
        <p:sp>
          <p:nvSpPr>
            <p:cNvPr id="7" name="Rectangle 7"/>
            <p:cNvSpPr>
              <a:spLocks noChangeArrowheads="1"/>
            </p:cNvSpPr>
            <p:nvPr/>
          </p:nvSpPr>
          <p:spPr bwMode="auto">
            <a:xfrm>
              <a:off x="3657" y="3123"/>
              <a:ext cx="74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Calibri" pitchFamily="34" charset="0"/>
                </a:rPr>
                <a:t>S=Sensory</a:t>
              </a:r>
              <a:endParaRPr kumimoji="0" lang="pl-PL" sz="1800" b="0" i="0" u="none" strike="noStrike" cap="none" normalizeH="0" baseline="0" dirty="0" smtClean="0">
                <a:ln>
                  <a:noFill/>
                </a:ln>
                <a:solidFill>
                  <a:schemeClr val="tx1"/>
                </a:solidFill>
                <a:effectLst/>
                <a:latin typeface="Calibri" pitchFamily="34" charset="0"/>
              </a:endParaRPr>
            </a:p>
          </p:txBody>
        </p:sp>
        <p:sp>
          <p:nvSpPr>
            <p:cNvPr id="8" name="Rectangle 8"/>
            <p:cNvSpPr>
              <a:spLocks noChangeArrowheads="1"/>
            </p:cNvSpPr>
            <p:nvPr/>
          </p:nvSpPr>
          <p:spPr bwMode="auto">
            <a:xfrm>
              <a:off x="4350" y="1773"/>
              <a:ext cx="883" cy="38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dirty="0"/>
            </a:p>
          </p:txBody>
        </p:sp>
        <p:sp>
          <p:nvSpPr>
            <p:cNvPr id="9" name="Freeform 9"/>
            <p:cNvSpPr>
              <a:spLocks noEditPoints="1"/>
            </p:cNvSpPr>
            <p:nvPr/>
          </p:nvSpPr>
          <p:spPr bwMode="auto">
            <a:xfrm>
              <a:off x="4342" y="1764"/>
              <a:ext cx="900" cy="397"/>
            </a:xfrm>
            <a:custGeom>
              <a:avLst/>
              <a:gdLst>
                <a:gd name="T0" fmla="*/ 0 w 2624"/>
                <a:gd name="T1" fmla="*/ 24 h 1104"/>
                <a:gd name="T2" fmla="*/ 24 w 2624"/>
                <a:gd name="T3" fmla="*/ 0 h 1104"/>
                <a:gd name="T4" fmla="*/ 2600 w 2624"/>
                <a:gd name="T5" fmla="*/ 0 h 1104"/>
                <a:gd name="T6" fmla="*/ 2624 w 2624"/>
                <a:gd name="T7" fmla="*/ 24 h 1104"/>
                <a:gd name="T8" fmla="*/ 2624 w 2624"/>
                <a:gd name="T9" fmla="*/ 1080 h 1104"/>
                <a:gd name="T10" fmla="*/ 2600 w 2624"/>
                <a:gd name="T11" fmla="*/ 1104 h 1104"/>
                <a:gd name="T12" fmla="*/ 24 w 2624"/>
                <a:gd name="T13" fmla="*/ 1104 h 1104"/>
                <a:gd name="T14" fmla="*/ 0 w 2624"/>
                <a:gd name="T15" fmla="*/ 1080 h 1104"/>
                <a:gd name="T16" fmla="*/ 0 w 2624"/>
                <a:gd name="T17" fmla="*/ 24 h 1104"/>
                <a:gd name="T18" fmla="*/ 48 w 2624"/>
                <a:gd name="T19" fmla="*/ 1080 h 1104"/>
                <a:gd name="T20" fmla="*/ 24 w 2624"/>
                <a:gd name="T21" fmla="*/ 1056 h 1104"/>
                <a:gd name="T22" fmla="*/ 2600 w 2624"/>
                <a:gd name="T23" fmla="*/ 1056 h 1104"/>
                <a:gd name="T24" fmla="*/ 2576 w 2624"/>
                <a:gd name="T25" fmla="*/ 1080 h 1104"/>
                <a:gd name="T26" fmla="*/ 2576 w 2624"/>
                <a:gd name="T27" fmla="*/ 24 h 1104"/>
                <a:gd name="T28" fmla="*/ 2600 w 2624"/>
                <a:gd name="T29" fmla="*/ 48 h 1104"/>
                <a:gd name="T30" fmla="*/ 24 w 2624"/>
                <a:gd name="T31" fmla="*/ 48 h 1104"/>
                <a:gd name="T32" fmla="*/ 48 w 2624"/>
                <a:gd name="T33" fmla="*/ 24 h 1104"/>
                <a:gd name="T34" fmla="*/ 48 w 2624"/>
                <a:gd name="T35" fmla="*/ 1080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24" h="1104">
                  <a:moveTo>
                    <a:pt x="0" y="24"/>
                  </a:moveTo>
                  <a:cubicBezTo>
                    <a:pt x="0" y="11"/>
                    <a:pt x="11" y="0"/>
                    <a:pt x="24" y="0"/>
                  </a:cubicBezTo>
                  <a:lnTo>
                    <a:pt x="2600" y="0"/>
                  </a:lnTo>
                  <a:cubicBezTo>
                    <a:pt x="2614" y="0"/>
                    <a:pt x="2624" y="11"/>
                    <a:pt x="2624" y="24"/>
                  </a:cubicBezTo>
                  <a:lnTo>
                    <a:pt x="2624" y="1080"/>
                  </a:lnTo>
                  <a:cubicBezTo>
                    <a:pt x="2624" y="1094"/>
                    <a:pt x="2614" y="1104"/>
                    <a:pt x="2600" y="1104"/>
                  </a:cubicBezTo>
                  <a:lnTo>
                    <a:pt x="24" y="1104"/>
                  </a:lnTo>
                  <a:cubicBezTo>
                    <a:pt x="11" y="1104"/>
                    <a:pt x="0" y="1094"/>
                    <a:pt x="0" y="1080"/>
                  </a:cubicBezTo>
                  <a:lnTo>
                    <a:pt x="0" y="24"/>
                  </a:lnTo>
                  <a:close/>
                  <a:moveTo>
                    <a:pt x="48" y="1080"/>
                  </a:moveTo>
                  <a:lnTo>
                    <a:pt x="24" y="1056"/>
                  </a:lnTo>
                  <a:lnTo>
                    <a:pt x="2600" y="1056"/>
                  </a:lnTo>
                  <a:lnTo>
                    <a:pt x="2576" y="1080"/>
                  </a:lnTo>
                  <a:lnTo>
                    <a:pt x="2576" y="24"/>
                  </a:lnTo>
                  <a:lnTo>
                    <a:pt x="2600" y="48"/>
                  </a:lnTo>
                  <a:lnTo>
                    <a:pt x="24" y="48"/>
                  </a:lnTo>
                  <a:lnTo>
                    <a:pt x="48" y="24"/>
                  </a:lnTo>
                  <a:lnTo>
                    <a:pt x="48" y="1080"/>
                  </a:lnTo>
                  <a:close/>
                </a:path>
              </a:pathLst>
            </a:custGeom>
            <a:solidFill>
              <a:srgbClr val="385D8A"/>
            </a:solidFill>
            <a:ln w="0"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10" name="Rectangle 10"/>
            <p:cNvSpPr>
              <a:spLocks noChangeArrowheads="1"/>
            </p:cNvSpPr>
            <p:nvPr/>
          </p:nvSpPr>
          <p:spPr bwMode="auto">
            <a:xfrm>
              <a:off x="4443" y="1857"/>
              <a:ext cx="70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Calibri" pitchFamily="34" charset="0"/>
                </a:rPr>
                <a:t>C=Central</a:t>
              </a:r>
              <a:endParaRPr kumimoji="0" lang="pl-PL" sz="1800" b="0" i="0" u="none" strike="noStrike" cap="none" normalizeH="0" baseline="0" dirty="0" smtClean="0">
                <a:ln>
                  <a:noFill/>
                </a:ln>
                <a:solidFill>
                  <a:schemeClr val="tx1"/>
                </a:solidFill>
                <a:effectLst/>
                <a:latin typeface="Calibri" pitchFamily="34" charset="0"/>
              </a:endParaRPr>
            </a:p>
          </p:txBody>
        </p:sp>
        <p:sp>
          <p:nvSpPr>
            <p:cNvPr id="11" name="Rectangle 11"/>
            <p:cNvSpPr>
              <a:spLocks noChangeArrowheads="1"/>
            </p:cNvSpPr>
            <p:nvPr/>
          </p:nvSpPr>
          <p:spPr bwMode="auto">
            <a:xfrm>
              <a:off x="2590" y="1802"/>
              <a:ext cx="878" cy="379"/>
            </a:xfrm>
            <a:prstGeom prst="rect">
              <a:avLst/>
            </a:prstGeom>
            <a:solidFill>
              <a:srgbClr val="EEEC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dirty="0"/>
            </a:p>
          </p:txBody>
        </p:sp>
        <p:sp>
          <p:nvSpPr>
            <p:cNvPr id="12" name="Freeform 12"/>
            <p:cNvSpPr>
              <a:spLocks noEditPoints="1"/>
            </p:cNvSpPr>
            <p:nvPr/>
          </p:nvSpPr>
          <p:spPr bwMode="auto">
            <a:xfrm>
              <a:off x="2582" y="1793"/>
              <a:ext cx="894" cy="397"/>
            </a:xfrm>
            <a:custGeom>
              <a:avLst/>
              <a:gdLst>
                <a:gd name="T0" fmla="*/ 0 w 2608"/>
                <a:gd name="T1" fmla="*/ 24 h 1104"/>
                <a:gd name="T2" fmla="*/ 24 w 2608"/>
                <a:gd name="T3" fmla="*/ 0 h 1104"/>
                <a:gd name="T4" fmla="*/ 2584 w 2608"/>
                <a:gd name="T5" fmla="*/ 0 h 1104"/>
                <a:gd name="T6" fmla="*/ 2608 w 2608"/>
                <a:gd name="T7" fmla="*/ 24 h 1104"/>
                <a:gd name="T8" fmla="*/ 2608 w 2608"/>
                <a:gd name="T9" fmla="*/ 1080 h 1104"/>
                <a:gd name="T10" fmla="*/ 2584 w 2608"/>
                <a:gd name="T11" fmla="*/ 1104 h 1104"/>
                <a:gd name="T12" fmla="*/ 24 w 2608"/>
                <a:gd name="T13" fmla="*/ 1104 h 1104"/>
                <a:gd name="T14" fmla="*/ 0 w 2608"/>
                <a:gd name="T15" fmla="*/ 1080 h 1104"/>
                <a:gd name="T16" fmla="*/ 0 w 2608"/>
                <a:gd name="T17" fmla="*/ 24 h 1104"/>
                <a:gd name="T18" fmla="*/ 48 w 2608"/>
                <a:gd name="T19" fmla="*/ 1080 h 1104"/>
                <a:gd name="T20" fmla="*/ 24 w 2608"/>
                <a:gd name="T21" fmla="*/ 1056 h 1104"/>
                <a:gd name="T22" fmla="*/ 2584 w 2608"/>
                <a:gd name="T23" fmla="*/ 1056 h 1104"/>
                <a:gd name="T24" fmla="*/ 2560 w 2608"/>
                <a:gd name="T25" fmla="*/ 1080 h 1104"/>
                <a:gd name="T26" fmla="*/ 2560 w 2608"/>
                <a:gd name="T27" fmla="*/ 24 h 1104"/>
                <a:gd name="T28" fmla="*/ 2584 w 2608"/>
                <a:gd name="T29" fmla="*/ 48 h 1104"/>
                <a:gd name="T30" fmla="*/ 24 w 2608"/>
                <a:gd name="T31" fmla="*/ 48 h 1104"/>
                <a:gd name="T32" fmla="*/ 48 w 2608"/>
                <a:gd name="T33" fmla="*/ 24 h 1104"/>
                <a:gd name="T34" fmla="*/ 48 w 2608"/>
                <a:gd name="T35" fmla="*/ 1080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08" h="1104">
                  <a:moveTo>
                    <a:pt x="0" y="24"/>
                  </a:moveTo>
                  <a:cubicBezTo>
                    <a:pt x="0" y="11"/>
                    <a:pt x="11" y="0"/>
                    <a:pt x="24" y="0"/>
                  </a:cubicBezTo>
                  <a:lnTo>
                    <a:pt x="2584" y="0"/>
                  </a:lnTo>
                  <a:cubicBezTo>
                    <a:pt x="2598" y="0"/>
                    <a:pt x="2608" y="11"/>
                    <a:pt x="2608" y="24"/>
                  </a:cubicBezTo>
                  <a:lnTo>
                    <a:pt x="2608" y="1080"/>
                  </a:lnTo>
                  <a:cubicBezTo>
                    <a:pt x="2608" y="1094"/>
                    <a:pt x="2598" y="1104"/>
                    <a:pt x="2584" y="1104"/>
                  </a:cubicBezTo>
                  <a:lnTo>
                    <a:pt x="24" y="1104"/>
                  </a:lnTo>
                  <a:cubicBezTo>
                    <a:pt x="11" y="1104"/>
                    <a:pt x="0" y="1094"/>
                    <a:pt x="0" y="1080"/>
                  </a:cubicBezTo>
                  <a:lnTo>
                    <a:pt x="0" y="24"/>
                  </a:lnTo>
                  <a:close/>
                  <a:moveTo>
                    <a:pt x="48" y="1080"/>
                  </a:moveTo>
                  <a:lnTo>
                    <a:pt x="24" y="1056"/>
                  </a:lnTo>
                  <a:lnTo>
                    <a:pt x="2584" y="1056"/>
                  </a:lnTo>
                  <a:lnTo>
                    <a:pt x="2560" y="1080"/>
                  </a:lnTo>
                  <a:lnTo>
                    <a:pt x="2560" y="24"/>
                  </a:lnTo>
                  <a:lnTo>
                    <a:pt x="2584" y="48"/>
                  </a:lnTo>
                  <a:lnTo>
                    <a:pt x="24" y="48"/>
                  </a:lnTo>
                  <a:lnTo>
                    <a:pt x="48" y="24"/>
                  </a:lnTo>
                  <a:lnTo>
                    <a:pt x="48" y="1080"/>
                  </a:lnTo>
                  <a:close/>
                </a:path>
              </a:pathLst>
            </a:custGeom>
            <a:solidFill>
              <a:srgbClr val="385D8A"/>
            </a:solidFill>
            <a:ln w="0"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13" name="Rectangle 13"/>
            <p:cNvSpPr>
              <a:spLocks noChangeArrowheads="1"/>
            </p:cNvSpPr>
            <p:nvPr/>
          </p:nvSpPr>
          <p:spPr bwMode="auto">
            <a:xfrm>
              <a:off x="2732" y="1885"/>
              <a:ext cx="69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Calibri" pitchFamily="34" charset="0"/>
                </a:rPr>
                <a:t>M=Motor</a:t>
              </a:r>
              <a:endParaRPr kumimoji="0" lang="pl-PL" sz="1800" b="0" i="0" u="none" strike="noStrike" cap="none" normalizeH="0" baseline="0" dirty="0" smtClean="0">
                <a:ln>
                  <a:noFill/>
                </a:ln>
                <a:solidFill>
                  <a:schemeClr val="tx1"/>
                </a:solidFill>
                <a:effectLst/>
                <a:latin typeface="Calibri" pitchFamily="34" charset="0"/>
              </a:endParaRPr>
            </a:p>
          </p:txBody>
        </p:sp>
        <p:sp>
          <p:nvSpPr>
            <p:cNvPr id="15" name="Freeform 15"/>
            <p:cNvSpPr>
              <a:spLocks noEditPoints="1"/>
            </p:cNvSpPr>
            <p:nvPr/>
          </p:nvSpPr>
          <p:spPr bwMode="auto">
            <a:xfrm>
              <a:off x="4194" y="2286"/>
              <a:ext cx="408" cy="624"/>
            </a:xfrm>
            <a:custGeom>
              <a:avLst/>
              <a:gdLst>
                <a:gd name="T0" fmla="*/ 592 w 729"/>
                <a:gd name="T1" fmla="*/ 10 h 875"/>
                <a:gd name="T2" fmla="*/ 719 w 729"/>
                <a:gd name="T3" fmla="*/ 0 h 875"/>
                <a:gd name="T4" fmla="*/ 729 w 729"/>
                <a:gd name="T5" fmla="*/ 133 h 875"/>
                <a:gd name="T6" fmla="*/ 686 w 729"/>
                <a:gd name="T7" fmla="*/ 94 h 875"/>
                <a:gd name="T8" fmla="*/ 699 w 729"/>
                <a:gd name="T9" fmla="*/ 93 h 875"/>
                <a:gd name="T10" fmla="*/ 95 w 729"/>
                <a:gd name="T11" fmla="*/ 839 h 875"/>
                <a:gd name="T12" fmla="*/ 94 w 729"/>
                <a:gd name="T13" fmla="*/ 826 h 875"/>
                <a:gd name="T14" fmla="*/ 137 w 729"/>
                <a:gd name="T15" fmla="*/ 864 h 875"/>
                <a:gd name="T16" fmla="*/ 10 w 729"/>
                <a:gd name="T17" fmla="*/ 875 h 875"/>
                <a:gd name="T18" fmla="*/ 0 w 729"/>
                <a:gd name="T19" fmla="*/ 742 h 875"/>
                <a:gd name="T20" fmla="*/ 42 w 729"/>
                <a:gd name="T21" fmla="*/ 780 h 875"/>
                <a:gd name="T22" fmla="*/ 30 w 729"/>
                <a:gd name="T23" fmla="*/ 781 h 875"/>
                <a:gd name="T24" fmla="*/ 634 w 729"/>
                <a:gd name="T25" fmla="*/ 35 h 875"/>
                <a:gd name="T26" fmla="*/ 635 w 729"/>
                <a:gd name="T27" fmla="*/ 48 h 875"/>
                <a:gd name="T28" fmla="*/ 592 w 729"/>
                <a:gd name="T29" fmla="*/ 10 h 875"/>
                <a:gd name="T30" fmla="*/ 654 w 729"/>
                <a:gd name="T31" fmla="*/ 40 h 875"/>
                <a:gd name="T32" fmla="*/ 38 w 729"/>
                <a:gd name="T33" fmla="*/ 801 h 875"/>
                <a:gd name="T34" fmla="*/ 5 w 729"/>
                <a:gd name="T35" fmla="*/ 771 h 875"/>
                <a:gd name="T36" fmla="*/ 20 w 729"/>
                <a:gd name="T37" fmla="*/ 763 h 875"/>
                <a:gd name="T38" fmla="*/ 28 w 729"/>
                <a:gd name="T39" fmla="*/ 863 h 875"/>
                <a:gd name="T40" fmla="*/ 18 w 729"/>
                <a:gd name="T41" fmla="*/ 855 h 875"/>
                <a:gd name="T42" fmla="*/ 113 w 729"/>
                <a:gd name="T43" fmla="*/ 847 h 875"/>
                <a:gd name="T44" fmla="*/ 108 w 729"/>
                <a:gd name="T45" fmla="*/ 863 h 875"/>
                <a:gd name="T46" fmla="*/ 75 w 729"/>
                <a:gd name="T47" fmla="*/ 834 h 875"/>
                <a:gd name="T48" fmla="*/ 691 w 729"/>
                <a:gd name="T49" fmla="*/ 74 h 875"/>
                <a:gd name="T50" fmla="*/ 724 w 729"/>
                <a:gd name="T51" fmla="*/ 103 h 875"/>
                <a:gd name="T52" fmla="*/ 709 w 729"/>
                <a:gd name="T53" fmla="*/ 111 h 875"/>
                <a:gd name="T54" fmla="*/ 701 w 729"/>
                <a:gd name="T55" fmla="*/ 11 h 875"/>
                <a:gd name="T56" fmla="*/ 711 w 729"/>
                <a:gd name="T57" fmla="*/ 20 h 875"/>
                <a:gd name="T58" fmla="*/ 616 w 729"/>
                <a:gd name="T59" fmla="*/ 28 h 875"/>
                <a:gd name="T60" fmla="*/ 621 w 729"/>
                <a:gd name="T61" fmla="*/ 11 h 875"/>
                <a:gd name="T62" fmla="*/ 654 w 729"/>
                <a:gd name="T63" fmla="*/ 40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9" h="875">
                  <a:moveTo>
                    <a:pt x="592" y="10"/>
                  </a:moveTo>
                  <a:lnTo>
                    <a:pt x="719" y="0"/>
                  </a:lnTo>
                  <a:lnTo>
                    <a:pt x="729" y="133"/>
                  </a:lnTo>
                  <a:lnTo>
                    <a:pt x="686" y="94"/>
                  </a:lnTo>
                  <a:lnTo>
                    <a:pt x="699" y="93"/>
                  </a:lnTo>
                  <a:lnTo>
                    <a:pt x="95" y="839"/>
                  </a:lnTo>
                  <a:lnTo>
                    <a:pt x="94" y="826"/>
                  </a:lnTo>
                  <a:lnTo>
                    <a:pt x="137" y="864"/>
                  </a:lnTo>
                  <a:lnTo>
                    <a:pt x="10" y="875"/>
                  </a:lnTo>
                  <a:lnTo>
                    <a:pt x="0" y="742"/>
                  </a:lnTo>
                  <a:lnTo>
                    <a:pt x="42" y="780"/>
                  </a:lnTo>
                  <a:lnTo>
                    <a:pt x="30" y="781"/>
                  </a:lnTo>
                  <a:lnTo>
                    <a:pt x="634" y="35"/>
                  </a:lnTo>
                  <a:lnTo>
                    <a:pt x="635" y="48"/>
                  </a:lnTo>
                  <a:lnTo>
                    <a:pt x="592" y="10"/>
                  </a:lnTo>
                  <a:close/>
                  <a:moveTo>
                    <a:pt x="654" y="40"/>
                  </a:moveTo>
                  <a:lnTo>
                    <a:pt x="38" y="801"/>
                  </a:lnTo>
                  <a:lnTo>
                    <a:pt x="5" y="771"/>
                  </a:lnTo>
                  <a:lnTo>
                    <a:pt x="20" y="763"/>
                  </a:lnTo>
                  <a:lnTo>
                    <a:pt x="28" y="863"/>
                  </a:lnTo>
                  <a:lnTo>
                    <a:pt x="18" y="855"/>
                  </a:lnTo>
                  <a:lnTo>
                    <a:pt x="113" y="847"/>
                  </a:lnTo>
                  <a:lnTo>
                    <a:pt x="108" y="863"/>
                  </a:lnTo>
                  <a:lnTo>
                    <a:pt x="75" y="834"/>
                  </a:lnTo>
                  <a:lnTo>
                    <a:pt x="691" y="74"/>
                  </a:lnTo>
                  <a:lnTo>
                    <a:pt x="724" y="103"/>
                  </a:lnTo>
                  <a:lnTo>
                    <a:pt x="709" y="111"/>
                  </a:lnTo>
                  <a:lnTo>
                    <a:pt x="701" y="11"/>
                  </a:lnTo>
                  <a:lnTo>
                    <a:pt x="711" y="20"/>
                  </a:lnTo>
                  <a:lnTo>
                    <a:pt x="616" y="28"/>
                  </a:lnTo>
                  <a:lnTo>
                    <a:pt x="621" y="11"/>
                  </a:lnTo>
                  <a:lnTo>
                    <a:pt x="654" y="40"/>
                  </a:lnTo>
                  <a:close/>
                </a:path>
              </a:pathLst>
            </a:custGeom>
            <a:solidFill>
              <a:srgbClr val="FFFF00"/>
            </a:solidFill>
            <a:ln w="0"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17" name="Freeform 17"/>
            <p:cNvSpPr>
              <a:spLocks noEditPoints="1"/>
            </p:cNvSpPr>
            <p:nvPr/>
          </p:nvSpPr>
          <p:spPr bwMode="auto">
            <a:xfrm>
              <a:off x="3277" y="2298"/>
              <a:ext cx="590" cy="651"/>
            </a:xfrm>
            <a:custGeom>
              <a:avLst/>
              <a:gdLst>
                <a:gd name="T0" fmla="*/ 7 w 915"/>
                <a:gd name="T1" fmla="*/ 141 h 869"/>
                <a:gd name="T2" fmla="*/ 0 w 915"/>
                <a:gd name="T3" fmla="*/ 8 h 869"/>
                <a:gd name="T4" fmla="*/ 126 w 915"/>
                <a:gd name="T5" fmla="*/ 0 h 869"/>
                <a:gd name="T6" fmla="*/ 89 w 915"/>
                <a:gd name="T7" fmla="*/ 44 h 869"/>
                <a:gd name="T8" fmla="*/ 88 w 915"/>
                <a:gd name="T9" fmla="*/ 30 h 869"/>
                <a:gd name="T10" fmla="*/ 883 w 915"/>
                <a:gd name="T11" fmla="*/ 771 h 869"/>
                <a:gd name="T12" fmla="*/ 871 w 915"/>
                <a:gd name="T13" fmla="*/ 772 h 869"/>
                <a:gd name="T14" fmla="*/ 908 w 915"/>
                <a:gd name="T15" fmla="*/ 728 h 869"/>
                <a:gd name="T16" fmla="*/ 915 w 915"/>
                <a:gd name="T17" fmla="*/ 861 h 869"/>
                <a:gd name="T18" fmla="*/ 788 w 915"/>
                <a:gd name="T19" fmla="*/ 869 h 869"/>
                <a:gd name="T20" fmla="*/ 825 w 915"/>
                <a:gd name="T21" fmla="*/ 825 h 869"/>
                <a:gd name="T22" fmla="*/ 826 w 915"/>
                <a:gd name="T23" fmla="*/ 839 h 869"/>
                <a:gd name="T24" fmla="*/ 31 w 915"/>
                <a:gd name="T25" fmla="*/ 98 h 869"/>
                <a:gd name="T26" fmla="*/ 44 w 915"/>
                <a:gd name="T27" fmla="*/ 97 h 869"/>
                <a:gd name="T28" fmla="*/ 7 w 915"/>
                <a:gd name="T29" fmla="*/ 141 h 869"/>
                <a:gd name="T30" fmla="*/ 37 w 915"/>
                <a:gd name="T31" fmla="*/ 77 h 869"/>
                <a:gd name="T32" fmla="*/ 845 w 915"/>
                <a:gd name="T33" fmla="*/ 831 h 869"/>
                <a:gd name="T34" fmla="*/ 817 w 915"/>
                <a:gd name="T35" fmla="*/ 865 h 869"/>
                <a:gd name="T36" fmla="*/ 809 w 915"/>
                <a:gd name="T37" fmla="*/ 849 h 869"/>
                <a:gd name="T38" fmla="*/ 905 w 915"/>
                <a:gd name="T39" fmla="*/ 843 h 869"/>
                <a:gd name="T40" fmla="*/ 896 w 915"/>
                <a:gd name="T41" fmla="*/ 853 h 869"/>
                <a:gd name="T42" fmla="*/ 891 w 915"/>
                <a:gd name="T43" fmla="*/ 752 h 869"/>
                <a:gd name="T44" fmla="*/ 907 w 915"/>
                <a:gd name="T45" fmla="*/ 758 h 869"/>
                <a:gd name="T46" fmla="*/ 878 w 915"/>
                <a:gd name="T47" fmla="*/ 792 h 869"/>
                <a:gd name="T48" fmla="*/ 69 w 915"/>
                <a:gd name="T49" fmla="*/ 38 h 869"/>
                <a:gd name="T50" fmla="*/ 98 w 915"/>
                <a:gd name="T51" fmla="*/ 5 h 869"/>
                <a:gd name="T52" fmla="*/ 105 w 915"/>
                <a:gd name="T53" fmla="*/ 20 h 869"/>
                <a:gd name="T54" fmla="*/ 10 w 915"/>
                <a:gd name="T55" fmla="*/ 26 h 869"/>
                <a:gd name="T56" fmla="*/ 18 w 915"/>
                <a:gd name="T57" fmla="*/ 16 h 869"/>
                <a:gd name="T58" fmla="*/ 24 w 915"/>
                <a:gd name="T59" fmla="*/ 117 h 869"/>
                <a:gd name="T60" fmla="*/ 8 w 915"/>
                <a:gd name="T61" fmla="*/ 111 h 869"/>
                <a:gd name="T62" fmla="*/ 37 w 915"/>
                <a:gd name="T63" fmla="*/ 77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15" h="869">
                  <a:moveTo>
                    <a:pt x="7" y="141"/>
                  </a:moveTo>
                  <a:lnTo>
                    <a:pt x="0" y="8"/>
                  </a:lnTo>
                  <a:lnTo>
                    <a:pt x="126" y="0"/>
                  </a:lnTo>
                  <a:lnTo>
                    <a:pt x="89" y="44"/>
                  </a:lnTo>
                  <a:lnTo>
                    <a:pt x="88" y="30"/>
                  </a:lnTo>
                  <a:lnTo>
                    <a:pt x="883" y="771"/>
                  </a:lnTo>
                  <a:lnTo>
                    <a:pt x="871" y="772"/>
                  </a:lnTo>
                  <a:lnTo>
                    <a:pt x="908" y="728"/>
                  </a:lnTo>
                  <a:lnTo>
                    <a:pt x="915" y="861"/>
                  </a:lnTo>
                  <a:lnTo>
                    <a:pt x="788" y="869"/>
                  </a:lnTo>
                  <a:lnTo>
                    <a:pt x="825" y="825"/>
                  </a:lnTo>
                  <a:lnTo>
                    <a:pt x="826" y="839"/>
                  </a:lnTo>
                  <a:lnTo>
                    <a:pt x="31" y="98"/>
                  </a:lnTo>
                  <a:lnTo>
                    <a:pt x="44" y="97"/>
                  </a:lnTo>
                  <a:lnTo>
                    <a:pt x="7" y="141"/>
                  </a:lnTo>
                  <a:close/>
                  <a:moveTo>
                    <a:pt x="37" y="77"/>
                  </a:moveTo>
                  <a:lnTo>
                    <a:pt x="845" y="831"/>
                  </a:lnTo>
                  <a:lnTo>
                    <a:pt x="817" y="865"/>
                  </a:lnTo>
                  <a:lnTo>
                    <a:pt x="809" y="849"/>
                  </a:lnTo>
                  <a:lnTo>
                    <a:pt x="905" y="843"/>
                  </a:lnTo>
                  <a:lnTo>
                    <a:pt x="896" y="853"/>
                  </a:lnTo>
                  <a:lnTo>
                    <a:pt x="891" y="752"/>
                  </a:lnTo>
                  <a:lnTo>
                    <a:pt x="907" y="758"/>
                  </a:lnTo>
                  <a:lnTo>
                    <a:pt x="878" y="792"/>
                  </a:lnTo>
                  <a:lnTo>
                    <a:pt x="69" y="38"/>
                  </a:lnTo>
                  <a:lnTo>
                    <a:pt x="98" y="5"/>
                  </a:lnTo>
                  <a:lnTo>
                    <a:pt x="105" y="20"/>
                  </a:lnTo>
                  <a:lnTo>
                    <a:pt x="10" y="26"/>
                  </a:lnTo>
                  <a:lnTo>
                    <a:pt x="18" y="16"/>
                  </a:lnTo>
                  <a:lnTo>
                    <a:pt x="24" y="117"/>
                  </a:lnTo>
                  <a:lnTo>
                    <a:pt x="8" y="111"/>
                  </a:lnTo>
                  <a:lnTo>
                    <a:pt x="37" y="77"/>
                  </a:lnTo>
                  <a:close/>
                </a:path>
              </a:pathLst>
            </a:custGeom>
            <a:solidFill>
              <a:srgbClr val="385D8A"/>
            </a:solidFill>
            <a:ln w="0"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19" name="Freeform 19"/>
            <p:cNvSpPr>
              <a:spLocks noEditPoints="1"/>
            </p:cNvSpPr>
            <p:nvPr/>
          </p:nvSpPr>
          <p:spPr bwMode="auto">
            <a:xfrm>
              <a:off x="3456" y="1960"/>
              <a:ext cx="906" cy="93"/>
            </a:xfrm>
            <a:custGeom>
              <a:avLst/>
              <a:gdLst>
                <a:gd name="T0" fmla="*/ 818 w 906"/>
                <a:gd name="T1" fmla="*/ 0 h 186"/>
                <a:gd name="T2" fmla="*/ 906 w 906"/>
                <a:gd name="T3" fmla="*/ 93 h 186"/>
                <a:gd name="T4" fmla="*/ 818 w 906"/>
                <a:gd name="T5" fmla="*/ 186 h 186"/>
                <a:gd name="T6" fmla="*/ 818 w 906"/>
                <a:gd name="T7" fmla="*/ 129 h 186"/>
                <a:gd name="T8" fmla="*/ 826 w 906"/>
                <a:gd name="T9" fmla="*/ 137 h 186"/>
                <a:gd name="T10" fmla="*/ 80 w 906"/>
                <a:gd name="T11" fmla="*/ 137 h 186"/>
                <a:gd name="T12" fmla="*/ 88 w 906"/>
                <a:gd name="T13" fmla="*/ 129 h 186"/>
                <a:gd name="T14" fmla="*/ 88 w 906"/>
                <a:gd name="T15" fmla="*/ 186 h 186"/>
                <a:gd name="T16" fmla="*/ 0 w 906"/>
                <a:gd name="T17" fmla="*/ 93 h 186"/>
                <a:gd name="T18" fmla="*/ 88 w 906"/>
                <a:gd name="T19" fmla="*/ 0 h 186"/>
                <a:gd name="T20" fmla="*/ 88 w 906"/>
                <a:gd name="T21" fmla="*/ 57 h 186"/>
                <a:gd name="T22" fmla="*/ 80 w 906"/>
                <a:gd name="T23" fmla="*/ 48 h 186"/>
                <a:gd name="T24" fmla="*/ 826 w 906"/>
                <a:gd name="T25" fmla="*/ 48 h 186"/>
                <a:gd name="T26" fmla="*/ 818 w 906"/>
                <a:gd name="T27" fmla="*/ 57 h 186"/>
                <a:gd name="T28" fmla="*/ 818 w 906"/>
                <a:gd name="T29" fmla="*/ 0 h 186"/>
                <a:gd name="T30" fmla="*/ 834 w 906"/>
                <a:gd name="T31" fmla="*/ 65 h 186"/>
                <a:gd name="T32" fmla="*/ 72 w 906"/>
                <a:gd name="T33" fmla="*/ 65 h 186"/>
                <a:gd name="T34" fmla="*/ 72 w 906"/>
                <a:gd name="T35" fmla="*/ 21 h 186"/>
                <a:gd name="T36" fmla="*/ 86 w 906"/>
                <a:gd name="T37" fmla="*/ 27 h 186"/>
                <a:gd name="T38" fmla="*/ 17 w 906"/>
                <a:gd name="T39" fmla="*/ 99 h 186"/>
                <a:gd name="T40" fmla="*/ 17 w 906"/>
                <a:gd name="T41" fmla="*/ 87 h 186"/>
                <a:gd name="T42" fmla="*/ 86 w 906"/>
                <a:gd name="T43" fmla="*/ 159 h 186"/>
                <a:gd name="T44" fmla="*/ 72 w 906"/>
                <a:gd name="T45" fmla="*/ 165 h 186"/>
                <a:gd name="T46" fmla="*/ 72 w 906"/>
                <a:gd name="T47" fmla="*/ 120 h 186"/>
                <a:gd name="T48" fmla="*/ 834 w 906"/>
                <a:gd name="T49" fmla="*/ 120 h 186"/>
                <a:gd name="T50" fmla="*/ 834 w 906"/>
                <a:gd name="T51" fmla="*/ 165 h 186"/>
                <a:gd name="T52" fmla="*/ 820 w 906"/>
                <a:gd name="T53" fmla="*/ 159 h 186"/>
                <a:gd name="T54" fmla="*/ 889 w 906"/>
                <a:gd name="T55" fmla="*/ 87 h 186"/>
                <a:gd name="T56" fmla="*/ 889 w 906"/>
                <a:gd name="T57" fmla="*/ 99 h 186"/>
                <a:gd name="T58" fmla="*/ 820 w 906"/>
                <a:gd name="T59" fmla="*/ 27 h 186"/>
                <a:gd name="T60" fmla="*/ 834 w 906"/>
                <a:gd name="T61" fmla="*/ 21 h 186"/>
                <a:gd name="T62" fmla="*/ 834 w 906"/>
                <a:gd name="T63" fmla="*/ 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6" h="186">
                  <a:moveTo>
                    <a:pt x="818" y="0"/>
                  </a:moveTo>
                  <a:lnTo>
                    <a:pt x="906" y="93"/>
                  </a:lnTo>
                  <a:lnTo>
                    <a:pt x="818" y="186"/>
                  </a:lnTo>
                  <a:lnTo>
                    <a:pt x="818" y="129"/>
                  </a:lnTo>
                  <a:lnTo>
                    <a:pt x="826" y="137"/>
                  </a:lnTo>
                  <a:lnTo>
                    <a:pt x="80" y="137"/>
                  </a:lnTo>
                  <a:lnTo>
                    <a:pt x="88" y="129"/>
                  </a:lnTo>
                  <a:lnTo>
                    <a:pt x="88" y="186"/>
                  </a:lnTo>
                  <a:lnTo>
                    <a:pt x="0" y="93"/>
                  </a:lnTo>
                  <a:lnTo>
                    <a:pt x="88" y="0"/>
                  </a:lnTo>
                  <a:lnTo>
                    <a:pt x="88" y="57"/>
                  </a:lnTo>
                  <a:lnTo>
                    <a:pt x="80" y="48"/>
                  </a:lnTo>
                  <a:lnTo>
                    <a:pt x="826" y="48"/>
                  </a:lnTo>
                  <a:lnTo>
                    <a:pt x="818" y="57"/>
                  </a:lnTo>
                  <a:lnTo>
                    <a:pt x="818" y="0"/>
                  </a:lnTo>
                  <a:close/>
                  <a:moveTo>
                    <a:pt x="834" y="65"/>
                  </a:moveTo>
                  <a:lnTo>
                    <a:pt x="72" y="65"/>
                  </a:lnTo>
                  <a:lnTo>
                    <a:pt x="72" y="21"/>
                  </a:lnTo>
                  <a:lnTo>
                    <a:pt x="86" y="27"/>
                  </a:lnTo>
                  <a:lnTo>
                    <a:pt x="17" y="99"/>
                  </a:lnTo>
                  <a:lnTo>
                    <a:pt x="17" y="87"/>
                  </a:lnTo>
                  <a:lnTo>
                    <a:pt x="86" y="159"/>
                  </a:lnTo>
                  <a:lnTo>
                    <a:pt x="72" y="165"/>
                  </a:lnTo>
                  <a:lnTo>
                    <a:pt x="72" y="120"/>
                  </a:lnTo>
                  <a:lnTo>
                    <a:pt x="834" y="120"/>
                  </a:lnTo>
                  <a:lnTo>
                    <a:pt x="834" y="165"/>
                  </a:lnTo>
                  <a:lnTo>
                    <a:pt x="820" y="159"/>
                  </a:lnTo>
                  <a:lnTo>
                    <a:pt x="889" y="87"/>
                  </a:lnTo>
                  <a:lnTo>
                    <a:pt x="889" y="99"/>
                  </a:lnTo>
                  <a:lnTo>
                    <a:pt x="820" y="27"/>
                  </a:lnTo>
                  <a:lnTo>
                    <a:pt x="834" y="21"/>
                  </a:lnTo>
                  <a:lnTo>
                    <a:pt x="834" y="65"/>
                  </a:lnTo>
                  <a:close/>
                </a:path>
              </a:pathLst>
            </a:custGeom>
            <a:solidFill>
              <a:srgbClr val="385D8A"/>
            </a:solidFill>
            <a:ln w="0"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20" name="Freeform 20"/>
            <p:cNvSpPr>
              <a:spLocks/>
            </p:cNvSpPr>
            <p:nvPr/>
          </p:nvSpPr>
          <p:spPr bwMode="auto">
            <a:xfrm>
              <a:off x="2629" y="2459"/>
              <a:ext cx="570" cy="305"/>
            </a:xfrm>
            <a:custGeom>
              <a:avLst/>
              <a:gdLst>
                <a:gd name="T0" fmla="*/ 0 w 1664"/>
                <a:gd name="T1" fmla="*/ 136 h 847"/>
                <a:gd name="T2" fmla="*/ 832 w 1664"/>
                <a:gd name="T3" fmla="*/ 136 h 847"/>
                <a:gd name="T4" fmla="*/ 1664 w 1664"/>
                <a:gd name="T5" fmla="*/ 136 h 847"/>
                <a:gd name="T6" fmla="*/ 1664 w 1664"/>
                <a:gd name="T7" fmla="*/ 710 h 847"/>
                <a:gd name="T8" fmla="*/ 832 w 1664"/>
                <a:gd name="T9" fmla="*/ 710 h 847"/>
                <a:gd name="T10" fmla="*/ 0 w 1664"/>
                <a:gd name="T11" fmla="*/ 710 h 847"/>
                <a:gd name="T12" fmla="*/ 0 w 1664"/>
                <a:gd name="T13" fmla="*/ 136 h 847"/>
              </a:gdLst>
              <a:ahLst/>
              <a:cxnLst>
                <a:cxn ang="0">
                  <a:pos x="T0" y="T1"/>
                </a:cxn>
                <a:cxn ang="0">
                  <a:pos x="T2" y="T3"/>
                </a:cxn>
                <a:cxn ang="0">
                  <a:pos x="T4" y="T5"/>
                </a:cxn>
                <a:cxn ang="0">
                  <a:pos x="T6" y="T7"/>
                </a:cxn>
                <a:cxn ang="0">
                  <a:pos x="T8" y="T9"/>
                </a:cxn>
                <a:cxn ang="0">
                  <a:pos x="T10" y="T11"/>
                </a:cxn>
                <a:cxn ang="0">
                  <a:pos x="T12" y="T13"/>
                </a:cxn>
              </a:cxnLst>
              <a:rect l="0" t="0" r="r" b="b"/>
              <a:pathLst>
                <a:path w="1664" h="847">
                  <a:moveTo>
                    <a:pt x="0" y="136"/>
                  </a:moveTo>
                  <a:cubicBezTo>
                    <a:pt x="278" y="0"/>
                    <a:pt x="555" y="273"/>
                    <a:pt x="832" y="136"/>
                  </a:cubicBezTo>
                  <a:cubicBezTo>
                    <a:pt x="1110" y="0"/>
                    <a:pt x="1387" y="273"/>
                    <a:pt x="1664" y="136"/>
                  </a:cubicBezTo>
                  <a:lnTo>
                    <a:pt x="1664" y="710"/>
                  </a:lnTo>
                  <a:cubicBezTo>
                    <a:pt x="1387" y="847"/>
                    <a:pt x="1110" y="574"/>
                    <a:pt x="832" y="710"/>
                  </a:cubicBezTo>
                  <a:cubicBezTo>
                    <a:pt x="555" y="847"/>
                    <a:pt x="278" y="574"/>
                    <a:pt x="0" y="710"/>
                  </a:cubicBezTo>
                  <a:lnTo>
                    <a:pt x="0" y="136"/>
                  </a:lnTo>
                  <a:close/>
                </a:path>
              </a:pathLst>
            </a:custGeom>
            <a:solidFill>
              <a:srgbClr val="C3D69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22" name="Rectangle 22"/>
            <p:cNvSpPr>
              <a:spLocks noChangeArrowheads="1"/>
            </p:cNvSpPr>
            <p:nvPr/>
          </p:nvSpPr>
          <p:spPr bwMode="auto">
            <a:xfrm>
              <a:off x="2694" y="2505"/>
              <a:ext cx="44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Calibri" pitchFamily="34" charset="0"/>
                </a:rPr>
                <a:t>World</a:t>
              </a:r>
              <a:endParaRPr kumimoji="0" lang="pl-PL" sz="1800" b="0" i="0" u="none" strike="noStrike" cap="none" normalizeH="0" baseline="0" dirty="0" smtClean="0">
                <a:ln>
                  <a:noFill/>
                </a:ln>
                <a:solidFill>
                  <a:schemeClr val="tx1"/>
                </a:solidFill>
                <a:effectLst/>
                <a:latin typeface="Calibri" pitchFamily="34" charset="0"/>
              </a:endParaRPr>
            </a:p>
          </p:txBody>
        </p:sp>
        <p:sp>
          <p:nvSpPr>
            <p:cNvPr id="23" name="Freeform 23"/>
            <p:cNvSpPr>
              <a:spLocks noEditPoints="1"/>
            </p:cNvSpPr>
            <p:nvPr/>
          </p:nvSpPr>
          <p:spPr bwMode="auto">
            <a:xfrm flipH="1">
              <a:off x="2841" y="2181"/>
              <a:ext cx="73" cy="324"/>
            </a:xfrm>
            <a:custGeom>
              <a:avLst/>
              <a:gdLst>
                <a:gd name="T0" fmla="*/ 632 w 695"/>
                <a:gd name="T1" fmla="*/ 11 h 1902"/>
                <a:gd name="T2" fmla="*/ 571 w 695"/>
                <a:gd name="T3" fmla="*/ 45 h 1902"/>
                <a:gd name="T4" fmla="*/ 515 w 695"/>
                <a:gd name="T5" fmla="*/ 99 h 1902"/>
                <a:gd name="T6" fmla="*/ 461 w 695"/>
                <a:gd name="T7" fmla="*/ 170 h 1902"/>
                <a:gd name="T8" fmla="*/ 362 w 695"/>
                <a:gd name="T9" fmla="*/ 360 h 1902"/>
                <a:gd name="T10" fmla="*/ 274 w 695"/>
                <a:gd name="T11" fmla="*/ 603 h 1902"/>
                <a:gd name="T12" fmla="*/ 200 w 695"/>
                <a:gd name="T13" fmla="*/ 889 h 1902"/>
                <a:gd name="T14" fmla="*/ 143 w 695"/>
                <a:gd name="T15" fmla="*/ 1208 h 1902"/>
                <a:gd name="T16" fmla="*/ 97 w 695"/>
                <a:gd name="T17" fmla="*/ 1724 h 1902"/>
                <a:gd name="T18" fmla="*/ 102 w 695"/>
                <a:gd name="T19" fmla="*/ 1854 h 1902"/>
                <a:gd name="T20" fmla="*/ 115 w 695"/>
                <a:gd name="T21" fmla="*/ 1550 h 1902"/>
                <a:gd name="T22" fmla="*/ 177 w 695"/>
                <a:gd name="T23" fmla="*/ 1046 h 1902"/>
                <a:gd name="T24" fmla="*/ 243 w 695"/>
                <a:gd name="T25" fmla="*/ 743 h 1902"/>
                <a:gd name="T26" fmla="*/ 324 w 695"/>
                <a:gd name="T27" fmla="*/ 479 h 1902"/>
                <a:gd name="T28" fmla="*/ 417 w 695"/>
                <a:gd name="T29" fmla="*/ 261 h 1902"/>
                <a:gd name="T30" fmla="*/ 519 w 695"/>
                <a:gd name="T31" fmla="*/ 107 h 1902"/>
                <a:gd name="T32" fmla="*/ 572 w 695"/>
                <a:gd name="T33" fmla="*/ 54 h 1902"/>
                <a:gd name="T34" fmla="*/ 628 w 695"/>
                <a:gd name="T35" fmla="*/ 21 h 1902"/>
                <a:gd name="T36" fmla="*/ 687 w 695"/>
                <a:gd name="T37" fmla="*/ 8 h 1902"/>
                <a:gd name="T38" fmla="*/ 689 w 695"/>
                <a:gd name="T39" fmla="*/ 16 h 1902"/>
                <a:gd name="T40" fmla="*/ 632 w 695"/>
                <a:gd name="T41" fmla="*/ 28 h 1902"/>
                <a:gd name="T42" fmla="*/ 578 w 695"/>
                <a:gd name="T43" fmla="*/ 60 h 1902"/>
                <a:gd name="T44" fmla="*/ 525 w 695"/>
                <a:gd name="T45" fmla="*/ 112 h 1902"/>
                <a:gd name="T46" fmla="*/ 424 w 695"/>
                <a:gd name="T47" fmla="*/ 265 h 1902"/>
                <a:gd name="T48" fmla="*/ 331 w 695"/>
                <a:gd name="T49" fmla="*/ 482 h 1902"/>
                <a:gd name="T50" fmla="*/ 251 w 695"/>
                <a:gd name="T51" fmla="*/ 745 h 1902"/>
                <a:gd name="T52" fmla="*/ 185 w 695"/>
                <a:gd name="T53" fmla="*/ 1048 h 1902"/>
                <a:gd name="T54" fmla="*/ 123 w 695"/>
                <a:gd name="T55" fmla="*/ 1551 h 1902"/>
                <a:gd name="T56" fmla="*/ 110 w 695"/>
                <a:gd name="T57" fmla="*/ 1854 h 1902"/>
                <a:gd name="T58" fmla="*/ 128 w 695"/>
                <a:gd name="T59" fmla="*/ 1726 h 1902"/>
                <a:gd name="T60" fmla="*/ 174 w 695"/>
                <a:gd name="T61" fmla="*/ 1213 h 1902"/>
                <a:gd name="T62" fmla="*/ 231 w 695"/>
                <a:gd name="T63" fmla="*/ 896 h 1902"/>
                <a:gd name="T64" fmla="*/ 304 w 695"/>
                <a:gd name="T65" fmla="*/ 613 h 1902"/>
                <a:gd name="T66" fmla="*/ 391 w 695"/>
                <a:gd name="T67" fmla="*/ 374 h 1902"/>
                <a:gd name="T68" fmla="*/ 487 w 695"/>
                <a:gd name="T69" fmla="*/ 189 h 1902"/>
                <a:gd name="T70" fmla="*/ 588 w 695"/>
                <a:gd name="T71" fmla="*/ 72 h 1902"/>
                <a:gd name="T72" fmla="*/ 692 w 695"/>
                <a:gd name="T73" fmla="*/ 31 h 1902"/>
                <a:gd name="T74" fmla="*/ 694 w 695"/>
                <a:gd name="T75" fmla="*/ 39 h 1902"/>
                <a:gd name="T76" fmla="*/ 593 w 695"/>
                <a:gd name="T77" fmla="*/ 78 h 1902"/>
                <a:gd name="T78" fmla="*/ 493 w 695"/>
                <a:gd name="T79" fmla="*/ 194 h 1902"/>
                <a:gd name="T80" fmla="*/ 398 w 695"/>
                <a:gd name="T81" fmla="*/ 377 h 1902"/>
                <a:gd name="T82" fmla="*/ 312 w 695"/>
                <a:gd name="T83" fmla="*/ 616 h 1902"/>
                <a:gd name="T84" fmla="*/ 239 w 695"/>
                <a:gd name="T85" fmla="*/ 898 h 1902"/>
                <a:gd name="T86" fmla="*/ 182 w 695"/>
                <a:gd name="T87" fmla="*/ 1214 h 1902"/>
                <a:gd name="T88" fmla="*/ 136 w 695"/>
                <a:gd name="T89" fmla="*/ 1726 h 1902"/>
                <a:gd name="T90" fmla="*/ 142 w 695"/>
                <a:gd name="T91" fmla="*/ 1854 h 1902"/>
                <a:gd name="T92" fmla="*/ 154 w 695"/>
                <a:gd name="T93" fmla="*/ 1554 h 1902"/>
                <a:gd name="T94" fmla="*/ 216 w 695"/>
                <a:gd name="T95" fmla="*/ 1054 h 1902"/>
                <a:gd name="T96" fmla="*/ 282 w 695"/>
                <a:gd name="T97" fmla="*/ 754 h 1902"/>
                <a:gd name="T98" fmla="*/ 361 w 695"/>
                <a:gd name="T99" fmla="*/ 493 h 1902"/>
                <a:gd name="T100" fmla="*/ 451 w 695"/>
                <a:gd name="T101" fmla="*/ 282 h 1902"/>
                <a:gd name="T102" fmla="*/ 550 w 695"/>
                <a:gd name="T103" fmla="*/ 132 h 1902"/>
                <a:gd name="T104" fmla="*/ 645 w 695"/>
                <a:gd name="T105" fmla="*/ 57 h 1902"/>
                <a:gd name="T106" fmla="*/ 694 w 695"/>
                <a:gd name="T107" fmla="*/ 39 h 1902"/>
                <a:gd name="T108" fmla="*/ 117 w 695"/>
                <a:gd name="T109" fmla="*/ 1902 h 1902"/>
                <a:gd name="T110" fmla="*/ 227 w 695"/>
                <a:gd name="T111" fmla="*/ 1675 h 1902"/>
                <a:gd name="T112" fmla="*/ 98 w 695"/>
                <a:gd name="T113" fmla="*/ 1842 h 1902"/>
                <a:gd name="T114" fmla="*/ 49 w 695"/>
                <a:gd name="T115" fmla="*/ 1681 h 1902"/>
                <a:gd name="T116" fmla="*/ 7 w 695"/>
                <a:gd name="T117" fmla="*/ 1704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902">
                  <a:moveTo>
                    <a:pt x="686" y="0"/>
                  </a:moveTo>
                  <a:lnTo>
                    <a:pt x="632" y="11"/>
                  </a:lnTo>
                  <a:cubicBezTo>
                    <a:pt x="629" y="11"/>
                    <a:pt x="627" y="12"/>
                    <a:pt x="624" y="14"/>
                  </a:cubicBezTo>
                  <a:lnTo>
                    <a:pt x="571" y="45"/>
                  </a:lnTo>
                  <a:cubicBezTo>
                    <a:pt x="570" y="46"/>
                    <a:pt x="568" y="47"/>
                    <a:pt x="567" y="48"/>
                  </a:cubicBezTo>
                  <a:lnTo>
                    <a:pt x="515" y="99"/>
                  </a:lnTo>
                  <a:cubicBezTo>
                    <a:pt x="514" y="100"/>
                    <a:pt x="513" y="101"/>
                    <a:pt x="512" y="102"/>
                  </a:cubicBezTo>
                  <a:lnTo>
                    <a:pt x="461" y="170"/>
                  </a:lnTo>
                  <a:lnTo>
                    <a:pt x="410" y="257"/>
                  </a:lnTo>
                  <a:lnTo>
                    <a:pt x="362" y="360"/>
                  </a:lnTo>
                  <a:lnTo>
                    <a:pt x="316" y="476"/>
                  </a:lnTo>
                  <a:lnTo>
                    <a:pt x="274" y="603"/>
                  </a:lnTo>
                  <a:lnTo>
                    <a:pt x="235" y="741"/>
                  </a:lnTo>
                  <a:lnTo>
                    <a:pt x="200" y="889"/>
                  </a:lnTo>
                  <a:lnTo>
                    <a:pt x="169" y="1045"/>
                  </a:lnTo>
                  <a:lnTo>
                    <a:pt x="143" y="1208"/>
                  </a:lnTo>
                  <a:lnTo>
                    <a:pt x="107" y="1549"/>
                  </a:lnTo>
                  <a:lnTo>
                    <a:pt x="97" y="1724"/>
                  </a:lnTo>
                  <a:lnTo>
                    <a:pt x="94" y="1854"/>
                  </a:lnTo>
                  <a:lnTo>
                    <a:pt x="102" y="1854"/>
                  </a:lnTo>
                  <a:lnTo>
                    <a:pt x="104" y="1725"/>
                  </a:lnTo>
                  <a:lnTo>
                    <a:pt x="115" y="1550"/>
                  </a:lnTo>
                  <a:lnTo>
                    <a:pt x="151" y="1209"/>
                  </a:lnTo>
                  <a:lnTo>
                    <a:pt x="177" y="1046"/>
                  </a:lnTo>
                  <a:lnTo>
                    <a:pt x="208" y="891"/>
                  </a:lnTo>
                  <a:lnTo>
                    <a:pt x="243" y="743"/>
                  </a:lnTo>
                  <a:lnTo>
                    <a:pt x="281" y="605"/>
                  </a:lnTo>
                  <a:lnTo>
                    <a:pt x="324" y="479"/>
                  </a:lnTo>
                  <a:lnTo>
                    <a:pt x="369" y="364"/>
                  </a:lnTo>
                  <a:lnTo>
                    <a:pt x="417" y="261"/>
                  </a:lnTo>
                  <a:lnTo>
                    <a:pt x="468" y="175"/>
                  </a:lnTo>
                  <a:lnTo>
                    <a:pt x="519" y="107"/>
                  </a:lnTo>
                  <a:cubicBezTo>
                    <a:pt x="519" y="106"/>
                    <a:pt x="520" y="106"/>
                    <a:pt x="520" y="105"/>
                  </a:cubicBezTo>
                  <a:lnTo>
                    <a:pt x="572" y="54"/>
                  </a:lnTo>
                  <a:cubicBezTo>
                    <a:pt x="573" y="53"/>
                    <a:pt x="574" y="52"/>
                    <a:pt x="575" y="52"/>
                  </a:cubicBezTo>
                  <a:lnTo>
                    <a:pt x="628" y="21"/>
                  </a:lnTo>
                  <a:cubicBezTo>
                    <a:pt x="630" y="20"/>
                    <a:pt x="632" y="19"/>
                    <a:pt x="633" y="19"/>
                  </a:cubicBezTo>
                  <a:lnTo>
                    <a:pt x="687" y="8"/>
                  </a:lnTo>
                  <a:lnTo>
                    <a:pt x="686" y="0"/>
                  </a:lnTo>
                  <a:close/>
                  <a:moveTo>
                    <a:pt x="689" y="16"/>
                  </a:moveTo>
                  <a:lnTo>
                    <a:pt x="635" y="27"/>
                  </a:lnTo>
                  <a:cubicBezTo>
                    <a:pt x="634" y="27"/>
                    <a:pt x="633" y="27"/>
                    <a:pt x="632" y="28"/>
                  </a:cubicBezTo>
                  <a:lnTo>
                    <a:pt x="579" y="59"/>
                  </a:lnTo>
                  <a:cubicBezTo>
                    <a:pt x="579" y="59"/>
                    <a:pt x="578" y="59"/>
                    <a:pt x="578" y="60"/>
                  </a:cubicBezTo>
                  <a:lnTo>
                    <a:pt x="526" y="111"/>
                  </a:lnTo>
                  <a:cubicBezTo>
                    <a:pt x="526" y="111"/>
                    <a:pt x="525" y="111"/>
                    <a:pt x="525" y="112"/>
                  </a:cubicBezTo>
                  <a:lnTo>
                    <a:pt x="474" y="180"/>
                  </a:lnTo>
                  <a:lnTo>
                    <a:pt x="424" y="265"/>
                  </a:lnTo>
                  <a:lnTo>
                    <a:pt x="376" y="367"/>
                  </a:lnTo>
                  <a:lnTo>
                    <a:pt x="331" y="482"/>
                  </a:lnTo>
                  <a:lnTo>
                    <a:pt x="289" y="608"/>
                  </a:lnTo>
                  <a:lnTo>
                    <a:pt x="251" y="745"/>
                  </a:lnTo>
                  <a:lnTo>
                    <a:pt x="216" y="893"/>
                  </a:lnTo>
                  <a:lnTo>
                    <a:pt x="185" y="1048"/>
                  </a:lnTo>
                  <a:lnTo>
                    <a:pt x="159" y="1210"/>
                  </a:lnTo>
                  <a:lnTo>
                    <a:pt x="123" y="1551"/>
                  </a:lnTo>
                  <a:lnTo>
                    <a:pt x="112" y="1725"/>
                  </a:lnTo>
                  <a:lnTo>
                    <a:pt x="110" y="1854"/>
                  </a:lnTo>
                  <a:lnTo>
                    <a:pt x="126" y="1854"/>
                  </a:lnTo>
                  <a:lnTo>
                    <a:pt x="128" y="1726"/>
                  </a:lnTo>
                  <a:lnTo>
                    <a:pt x="138" y="1552"/>
                  </a:lnTo>
                  <a:lnTo>
                    <a:pt x="174" y="1213"/>
                  </a:lnTo>
                  <a:lnTo>
                    <a:pt x="200" y="1051"/>
                  </a:lnTo>
                  <a:lnTo>
                    <a:pt x="231" y="896"/>
                  </a:lnTo>
                  <a:lnTo>
                    <a:pt x="266" y="750"/>
                  </a:lnTo>
                  <a:lnTo>
                    <a:pt x="304" y="613"/>
                  </a:lnTo>
                  <a:lnTo>
                    <a:pt x="346" y="487"/>
                  </a:lnTo>
                  <a:lnTo>
                    <a:pt x="391" y="374"/>
                  </a:lnTo>
                  <a:lnTo>
                    <a:pt x="437" y="274"/>
                  </a:lnTo>
                  <a:lnTo>
                    <a:pt x="487" y="189"/>
                  </a:lnTo>
                  <a:lnTo>
                    <a:pt x="538" y="122"/>
                  </a:lnTo>
                  <a:lnTo>
                    <a:pt x="588" y="72"/>
                  </a:lnTo>
                  <a:lnTo>
                    <a:pt x="639" y="42"/>
                  </a:lnTo>
                  <a:lnTo>
                    <a:pt x="692" y="31"/>
                  </a:lnTo>
                  <a:lnTo>
                    <a:pt x="689" y="16"/>
                  </a:lnTo>
                  <a:close/>
                  <a:moveTo>
                    <a:pt x="694" y="39"/>
                  </a:moveTo>
                  <a:lnTo>
                    <a:pt x="642" y="50"/>
                  </a:lnTo>
                  <a:lnTo>
                    <a:pt x="593" y="78"/>
                  </a:lnTo>
                  <a:lnTo>
                    <a:pt x="544" y="127"/>
                  </a:lnTo>
                  <a:lnTo>
                    <a:pt x="493" y="194"/>
                  </a:lnTo>
                  <a:lnTo>
                    <a:pt x="444" y="278"/>
                  </a:lnTo>
                  <a:lnTo>
                    <a:pt x="398" y="377"/>
                  </a:lnTo>
                  <a:lnTo>
                    <a:pt x="353" y="490"/>
                  </a:lnTo>
                  <a:lnTo>
                    <a:pt x="312" y="616"/>
                  </a:lnTo>
                  <a:lnTo>
                    <a:pt x="274" y="752"/>
                  </a:lnTo>
                  <a:lnTo>
                    <a:pt x="239" y="898"/>
                  </a:lnTo>
                  <a:lnTo>
                    <a:pt x="208" y="1053"/>
                  </a:lnTo>
                  <a:lnTo>
                    <a:pt x="182" y="1214"/>
                  </a:lnTo>
                  <a:lnTo>
                    <a:pt x="146" y="1553"/>
                  </a:lnTo>
                  <a:lnTo>
                    <a:pt x="136" y="1726"/>
                  </a:lnTo>
                  <a:lnTo>
                    <a:pt x="134" y="1854"/>
                  </a:lnTo>
                  <a:lnTo>
                    <a:pt x="142" y="1854"/>
                  </a:lnTo>
                  <a:lnTo>
                    <a:pt x="144" y="1727"/>
                  </a:lnTo>
                  <a:lnTo>
                    <a:pt x="154" y="1554"/>
                  </a:lnTo>
                  <a:lnTo>
                    <a:pt x="190" y="1215"/>
                  </a:lnTo>
                  <a:lnTo>
                    <a:pt x="216" y="1054"/>
                  </a:lnTo>
                  <a:lnTo>
                    <a:pt x="247" y="900"/>
                  </a:lnTo>
                  <a:lnTo>
                    <a:pt x="282" y="754"/>
                  </a:lnTo>
                  <a:lnTo>
                    <a:pt x="319" y="618"/>
                  </a:lnTo>
                  <a:lnTo>
                    <a:pt x="361" y="493"/>
                  </a:lnTo>
                  <a:lnTo>
                    <a:pt x="405" y="381"/>
                  </a:lnTo>
                  <a:lnTo>
                    <a:pt x="451" y="282"/>
                  </a:lnTo>
                  <a:lnTo>
                    <a:pt x="500" y="199"/>
                  </a:lnTo>
                  <a:lnTo>
                    <a:pt x="550" y="132"/>
                  </a:lnTo>
                  <a:lnTo>
                    <a:pt x="598" y="85"/>
                  </a:lnTo>
                  <a:lnTo>
                    <a:pt x="645" y="57"/>
                  </a:lnTo>
                  <a:lnTo>
                    <a:pt x="695" y="47"/>
                  </a:lnTo>
                  <a:lnTo>
                    <a:pt x="694" y="39"/>
                  </a:lnTo>
                  <a:close/>
                  <a:moveTo>
                    <a:pt x="7" y="1704"/>
                  </a:moveTo>
                  <a:lnTo>
                    <a:pt x="117" y="1902"/>
                  </a:lnTo>
                  <a:lnTo>
                    <a:pt x="235" y="1708"/>
                  </a:lnTo>
                  <a:cubicBezTo>
                    <a:pt x="242" y="1697"/>
                    <a:pt x="238" y="1682"/>
                    <a:pt x="227" y="1675"/>
                  </a:cubicBezTo>
                  <a:cubicBezTo>
                    <a:pt x="215" y="1668"/>
                    <a:pt x="201" y="1672"/>
                    <a:pt x="194" y="1683"/>
                  </a:cubicBezTo>
                  <a:lnTo>
                    <a:pt x="98" y="1842"/>
                  </a:lnTo>
                  <a:lnTo>
                    <a:pt x="139" y="1842"/>
                  </a:lnTo>
                  <a:lnTo>
                    <a:pt x="49" y="1681"/>
                  </a:lnTo>
                  <a:cubicBezTo>
                    <a:pt x="42" y="1669"/>
                    <a:pt x="28" y="1665"/>
                    <a:pt x="16" y="1671"/>
                  </a:cubicBezTo>
                  <a:cubicBezTo>
                    <a:pt x="4" y="1678"/>
                    <a:pt x="0" y="1693"/>
                    <a:pt x="7" y="1704"/>
                  </a:cubicBezTo>
                  <a:close/>
                </a:path>
              </a:pathLst>
            </a:custGeom>
            <a:solidFill>
              <a:srgbClr val="4A7EBB"/>
            </a:solidFill>
            <a:ln w="0" cap="flat">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24" name="Freeform 24"/>
            <p:cNvSpPr>
              <a:spLocks noEditPoints="1"/>
            </p:cNvSpPr>
            <p:nvPr/>
          </p:nvSpPr>
          <p:spPr bwMode="auto">
            <a:xfrm>
              <a:off x="2977" y="2718"/>
              <a:ext cx="597" cy="550"/>
            </a:xfrm>
            <a:custGeom>
              <a:avLst/>
              <a:gdLst>
                <a:gd name="T0" fmla="*/ 484 w 2615"/>
                <a:gd name="T1" fmla="*/ 50 h 1270"/>
                <a:gd name="T2" fmla="*/ 998 w 2615"/>
                <a:gd name="T3" fmla="*/ 221 h 1270"/>
                <a:gd name="T4" fmla="*/ 1260 w 2615"/>
                <a:gd name="T5" fmla="*/ 416 h 1270"/>
                <a:gd name="T6" fmla="*/ 1323 w 2615"/>
                <a:gd name="T7" fmla="*/ 527 h 1270"/>
                <a:gd name="T8" fmla="*/ 1358 w 2615"/>
                <a:gd name="T9" fmla="*/ 683 h 1270"/>
                <a:gd name="T10" fmla="*/ 1562 w 2615"/>
                <a:gd name="T11" fmla="*/ 873 h 1270"/>
                <a:gd name="T12" fmla="*/ 1921 w 2615"/>
                <a:gd name="T13" fmla="*/ 1028 h 1270"/>
                <a:gd name="T14" fmla="*/ 2568 w 2615"/>
                <a:gd name="T15" fmla="*/ 1129 h 1270"/>
                <a:gd name="T16" fmla="*/ 2138 w 2615"/>
                <a:gd name="T17" fmla="*/ 1090 h 1270"/>
                <a:gd name="T18" fmla="*/ 1636 w 2615"/>
                <a:gd name="T19" fmla="*/ 922 h 1270"/>
                <a:gd name="T20" fmla="*/ 1385 w 2615"/>
                <a:gd name="T21" fmla="*/ 736 h 1270"/>
                <a:gd name="T22" fmla="*/ 1316 w 2615"/>
                <a:gd name="T23" fmla="*/ 534 h 1270"/>
                <a:gd name="T24" fmla="*/ 1256 w 2615"/>
                <a:gd name="T25" fmla="*/ 423 h 1270"/>
                <a:gd name="T26" fmla="*/ 1074 w 2615"/>
                <a:gd name="T27" fmla="*/ 272 h 1270"/>
                <a:gd name="T28" fmla="*/ 705 w 2615"/>
                <a:gd name="T29" fmla="*/ 113 h 1270"/>
                <a:gd name="T30" fmla="*/ 1 w 2615"/>
                <a:gd name="T31" fmla="*/ 8 h 1270"/>
                <a:gd name="T32" fmla="*/ 245 w 2615"/>
                <a:gd name="T33" fmla="*/ 29 h 1270"/>
                <a:gd name="T34" fmla="*/ 902 w 2615"/>
                <a:gd name="T35" fmla="*/ 194 h 1270"/>
                <a:gd name="T36" fmla="*/ 1201 w 2615"/>
                <a:gd name="T37" fmla="*/ 376 h 1270"/>
                <a:gd name="T38" fmla="*/ 1286 w 2615"/>
                <a:gd name="T39" fmla="*/ 481 h 1270"/>
                <a:gd name="T40" fmla="*/ 1323 w 2615"/>
                <a:gd name="T41" fmla="*/ 640 h 1270"/>
                <a:gd name="T42" fmla="*/ 1485 w 2615"/>
                <a:gd name="T43" fmla="*/ 839 h 1270"/>
                <a:gd name="T44" fmla="*/ 1814 w 2615"/>
                <a:gd name="T45" fmla="*/ 1008 h 1270"/>
                <a:gd name="T46" fmla="*/ 2493 w 2615"/>
                <a:gd name="T47" fmla="*/ 1143 h 1270"/>
                <a:gd name="T48" fmla="*/ 2369 w 2615"/>
                <a:gd name="T49" fmla="*/ 1149 h 1270"/>
                <a:gd name="T50" fmla="*/ 1713 w 2615"/>
                <a:gd name="T51" fmla="*/ 985 h 1270"/>
                <a:gd name="T52" fmla="*/ 1414 w 2615"/>
                <a:gd name="T53" fmla="*/ 802 h 1270"/>
                <a:gd name="T54" fmla="*/ 1329 w 2615"/>
                <a:gd name="T55" fmla="*/ 697 h 1270"/>
                <a:gd name="T56" fmla="*/ 1293 w 2615"/>
                <a:gd name="T57" fmla="*/ 539 h 1270"/>
                <a:gd name="T58" fmla="*/ 1132 w 2615"/>
                <a:gd name="T59" fmla="*/ 340 h 1270"/>
                <a:gd name="T60" fmla="*/ 801 w 2615"/>
                <a:gd name="T61" fmla="*/ 171 h 1270"/>
                <a:gd name="T62" fmla="*/ 122 w 2615"/>
                <a:gd name="T63" fmla="*/ 35 h 1270"/>
                <a:gd name="T64" fmla="*/ 122 w 2615"/>
                <a:gd name="T65" fmla="*/ 43 h 1270"/>
                <a:gd name="T66" fmla="*/ 798 w 2615"/>
                <a:gd name="T67" fmla="*/ 179 h 1270"/>
                <a:gd name="T68" fmla="*/ 1128 w 2615"/>
                <a:gd name="T69" fmla="*/ 347 h 1270"/>
                <a:gd name="T70" fmla="*/ 1285 w 2615"/>
                <a:gd name="T71" fmla="*/ 541 h 1270"/>
                <a:gd name="T72" fmla="*/ 1322 w 2615"/>
                <a:gd name="T73" fmla="*/ 700 h 1270"/>
                <a:gd name="T74" fmla="*/ 1408 w 2615"/>
                <a:gd name="T75" fmla="*/ 807 h 1270"/>
                <a:gd name="T76" fmla="*/ 1710 w 2615"/>
                <a:gd name="T77" fmla="*/ 992 h 1270"/>
                <a:gd name="T78" fmla="*/ 2368 w 2615"/>
                <a:gd name="T79" fmla="*/ 1157 h 1270"/>
                <a:gd name="T80" fmla="*/ 2491 w 2615"/>
                <a:gd name="T81" fmla="*/ 1175 h 1270"/>
                <a:gd name="T82" fmla="*/ 1803 w 2615"/>
                <a:gd name="T83" fmla="*/ 1038 h 1270"/>
                <a:gd name="T84" fmla="*/ 1464 w 2615"/>
                <a:gd name="T85" fmla="*/ 864 h 1270"/>
                <a:gd name="T86" fmla="*/ 1317 w 2615"/>
                <a:gd name="T87" fmla="*/ 708 h 1270"/>
                <a:gd name="T88" fmla="*/ 1284 w 2615"/>
                <a:gd name="T89" fmla="*/ 593 h 1270"/>
                <a:gd name="T90" fmla="*/ 1180 w 2615"/>
                <a:gd name="T91" fmla="*/ 401 h 1270"/>
                <a:gd name="T92" fmla="*/ 891 w 2615"/>
                <a:gd name="T93" fmla="*/ 224 h 1270"/>
                <a:gd name="T94" fmla="*/ 243 w 2615"/>
                <a:gd name="T95" fmla="*/ 61 h 1270"/>
                <a:gd name="T96" fmla="*/ 2422 w 2615"/>
                <a:gd name="T97" fmla="*/ 1036 h 1270"/>
                <a:gd name="T98" fmla="*/ 2393 w 2615"/>
                <a:gd name="T99" fmla="*/ 1222 h 1270"/>
                <a:gd name="T100" fmla="*/ 2389 w 2615"/>
                <a:gd name="T101" fmla="*/ 1043 h 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15" h="1270">
                  <a:moveTo>
                    <a:pt x="1" y="0"/>
                  </a:moveTo>
                  <a:lnTo>
                    <a:pt x="123" y="3"/>
                  </a:lnTo>
                  <a:lnTo>
                    <a:pt x="246" y="14"/>
                  </a:lnTo>
                  <a:lnTo>
                    <a:pt x="484" y="50"/>
                  </a:lnTo>
                  <a:lnTo>
                    <a:pt x="707" y="105"/>
                  </a:lnTo>
                  <a:lnTo>
                    <a:pt x="811" y="141"/>
                  </a:lnTo>
                  <a:lnTo>
                    <a:pt x="908" y="179"/>
                  </a:lnTo>
                  <a:lnTo>
                    <a:pt x="998" y="221"/>
                  </a:lnTo>
                  <a:lnTo>
                    <a:pt x="1078" y="266"/>
                  </a:lnTo>
                  <a:lnTo>
                    <a:pt x="1150" y="314"/>
                  </a:lnTo>
                  <a:lnTo>
                    <a:pt x="1211" y="364"/>
                  </a:lnTo>
                  <a:lnTo>
                    <a:pt x="1260" y="416"/>
                  </a:lnTo>
                  <a:cubicBezTo>
                    <a:pt x="1261" y="417"/>
                    <a:pt x="1262" y="418"/>
                    <a:pt x="1262" y="419"/>
                  </a:cubicBezTo>
                  <a:lnTo>
                    <a:pt x="1298" y="471"/>
                  </a:lnTo>
                  <a:cubicBezTo>
                    <a:pt x="1299" y="472"/>
                    <a:pt x="1300" y="474"/>
                    <a:pt x="1301" y="475"/>
                  </a:cubicBezTo>
                  <a:lnTo>
                    <a:pt x="1323" y="527"/>
                  </a:lnTo>
                  <a:cubicBezTo>
                    <a:pt x="1323" y="529"/>
                    <a:pt x="1324" y="531"/>
                    <a:pt x="1324" y="533"/>
                  </a:cubicBezTo>
                  <a:lnTo>
                    <a:pt x="1331" y="586"/>
                  </a:lnTo>
                  <a:lnTo>
                    <a:pt x="1339" y="636"/>
                  </a:lnTo>
                  <a:lnTo>
                    <a:pt x="1358" y="683"/>
                  </a:lnTo>
                  <a:lnTo>
                    <a:pt x="1391" y="731"/>
                  </a:lnTo>
                  <a:lnTo>
                    <a:pt x="1437" y="780"/>
                  </a:lnTo>
                  <a:lnTo>
                    <a:pt x="1495" y="827"/>
                  </a:lnTo>
                  <a:lnTo>
                    <a:pt x="1562" y="873"/>
                  </a:lnTo>
                  <a:lnTo>
                    <a:pt x="1640" y="915"/>
                  </a:lnTo>
                  <a:lnTo>
                    <a:pt x="1727" y="956"/>
                  </a:lnTo>
                  <a:lnTo>
                    <a:pt x="1820" y="993"/>
                  </a:lnTo>
                  <a:lnTo>
                    <a:pt x="1921" y="1028"/>
                  </a:lnTo>
                  <a:lnTo>
                    <a:pt x="2140" y="1082"/>
                  </a:lnTo>
                  <a:lnTo>
                    <a:pt x="2374" y="1118"/>
                  </a:lnTo>
                  <a:lnTo>
                    <a:pt x="2494" y="1128"/>
                  </a:lnTo>
                  <a:lnTo>
                    <a:pt x="2568" y="1129"/>
                  </a:lnTo>
                  <a:lnTo>
                    <a:pt x="2567" y="1137"/>
                  </a:lnTo>
                  <a:lnTo>
                    <a:pt x="2494" y="1136"/>
                  </a:lnTo>
                  <a:lnTo>
                    <a:pt x="2373" y="1126"/>
                  </a:lnTo>
                  <a:lnTo>
                    <a:pt x="2138" y="1090"/>
                  </a:lnTo>
                  <a:lnTo>
                    <a:pt x="1919" y="1035"/>
                  </a:lnTo>
                  <a:lnTo>
                    <a:pt x="1817" y="1001"/>
                  </a:lnTo>
                  <a:lnTo>
                    <a:pt x="1723" y="963"/>
                  </a:lnTo>
                  <a:lnTo>
                    <a:pt x="1636" y="922"/>
                  </a:lnTo>
                  <a:lnTo>
                    <a:pt x="1557" y="879"/>
                  </a:lnTo>
                  <a:lnTo>
                    <a:pt x="1490" y="833"/>
                  </a:lnTo>
                  <a:lnTo>
                    <a:pt x="1431" y="786"/>
                  </a:lnTo>
                  <a:lnTo>
                    <a:pt x="1385" y="736"/>
                  </a:lnTo>
                  <a:lnTo>
                    <a:pt x="1351" y="687"/>
                  </a:lnTo>
                  <a:lnTo>
                    <a:pt x="1331" y="638"/>
                  </a:lnTo>
                  <a:lnTo>
                    <a:pt x="1323" y="587"/>
                  </a:lnTo>
                  <a:lnTo>
                    <a:pt x="1316" y="534"/>
                  </a:lnTo>
                  <a:cubicBezTo>
                    <a:pt x="1316" y="533"/>
                    <a:pt x="1316" y="532"/>
                    <a:pt x="1315" y="530"/>
                  </a:cubicBezTo>
                  <a:lnTo>
                    <a:pt x="1293" y="478"/>
                  </a:lnTo>
                  <a:cubicBezTo>
                    <a:pt x="1293" y="477"/>
                    <a:pt x="1292" y="476"/>
                    <a:pt x="1292" y="475"/>
                  </a:cubicBezTo>
                  <a:lnTo>
                    <a:pt x="1256" y="423"/>
                  </a:lnTo>
                  <a:cubicBezTo>
                    <a:pt x="1255" y="423"/>
                    <a:pt x="1255" y="422"/>
                    <a:pt x="1254" y="422"/>
                  </a:cubicBezTo>
                  <a:lnTo>
                    <a:pt x="1206" y="370"/>
                  </a:lnTo>
                  <a:lnTo>
                    <a:pt x="1145" y="320"/>
                  </a:lnTo>
                  <a:lnTo>
                    <a:pt x="1074" y="272"/>
                  </a:lnTo>
                  <a:lnTo>
                    <a:pt x="994" y="228"/>
                  </a:lnTo>
                  <a:lnTo>
                    <a:pt x="905" y="187"/>
                  </a:lnTo>
                  <a:lnTo>
                    <a:pt x="809" y="148"/>
                  </a:lnTo>
                  <a:lnTo>
                    <a:pt x="705" y="113"/>
                  </a:lnTo>
                  <a:lnTo>
                    <a:pt x="483" y="58"/>
                  </a:lnTo>
                  <a:lnTo>
                    <a:pt x="246" y="22"/>
                  </a:lnTo>
                  <a:lnTo>
                    <a:pt x="123" y="11"/>
                  </a:lnTo>
                  <a:lnTo>
                    <a:pt x="1" y="8"/>
                  </a:lnTo>
                  <a:lnTo>
                    <a:pt x="1" y="0"/>
                  </a:lnTo>
                  <a:close/>
                  <a:moveTo>
                    <a:pt x="1" y="16"/>
                  </a:moveTo>
                  <a:lnTo>
                    <a:pt x="123" y="19"/>
                  </a:lnTo>
                  <a:lnTo>
                    <a:pt x="245" y="29"/>
                  </a:lnTo>
                  <a:lnTo>
                    <a:pt x="482" y="66"/>
                  </a:lnTo>
                  <a:lnTo>
                    <a:pt x="703" y="121"/>
                  </a:lnTo>
                  <a:lnTo>
                    <a:pt x="806" y="156"/>
                  </a:lnTo>
                  <a:lnTo>
                    <a:pt x="902" y="194"/>
                  </a:lnTo>
                  <a:lnTo>
                    <a:pt x="991" y="235"/>
                  </a:lnTo>
                  <a:lnTo>
                    <a:pt x="1070" y="279"/>
                  </a:lnTo>
                  <a:lnTo>
                    <a:pt x="1141" y="327"/>
                  </a:lnTo>
                  <a:lnTo>
                    <a:pt x="1201" y="376"/>
                  </a:lnTo>
                  <a:lnTo>
                    <a:pt x="1248" y="427"/>
                  </a:lnTo>
                  <a:cubicBezTo>
                    <a:pt x="1249" y="427"/>
                    <a:pt x="1249" y="428"/>
                    <a:pt x="1249" y="428"/>
                  </a:cubicBezTo>
                  <a:lnTo>
                    <a:pt x="1285" y="480"/>
                  </a:lnTo>
                  <a:cubicBezTo>
                    <a:pt x="1285" y="480"/>
                    <a:pt x="1286" y="481"/>
                    <a:pt x="1286" y="481"/>
                  </a:cubicBezTo>
                  <a:lnTo>
                    <a:pt x="1308" y="533"/>
                  </a:lnTo>
                  <a:cubicBezTo>
                    <a:pt x="1308" y="534"/>
                    <a:pt x="1308" y="535"/>
                    <a:pt x="1308" y="535"/>
                  </a:cubicBezTo>
                  <a:lnTo>
                    <a:pt x="1315" y="588"/>
                  </a:lnTo>
                  <a:lnTo>
                    <a:pt x="1323" y="640"/>
                  </a:lnTo>
                  <a:lnTo>
                    <a:pt x="1344" y="691"/>
                  </a:lnTo>
                  <a:lnTo>
                    <a:pt x="1379" y="741"/>
                  </a:lnTo>
                  <a:lnTo>
                    <a:pt x="1425" y="791"/>
                  </a:lnTo>
                  <a:lnTo>
                    <a:pt x="1485" y="839"/>
                  </a:lnTo>
                  <a:lnTo>
                    <a:pt x="1553" y="886"/>
                  </a:lnTo>
                  <a:lnTo>
                    <a:pt x="1632" y="929"/>
                  </a:lnTo>
                  <a:lnTo>
                    <a:pt x="1720" y="970"/>
                  </a:lnTo>
                  <a:lnTo>
                    <a:pt x="1814" y="1008"/>
                  </a:lnTo>
                  <a:lnTo>
                    <a:pt x="1916" y="1043"/>
                  </a:lnTo>
                  <a:lnTo>
                    <a:pt x="2136" y="1098"/>
                  </a:lnTo>
                  <a:lnTo>
                    <a:pt x="2372" y="1134"/>
                  </a:lnTo>
                  <a:lnTo>
                    <a:pt x="2493" y="1143"/>
                  </a:lnTo>
                  <a:lnTo>
                    <a:pt x="2567" y="1145"/>
                  </a:lnTo>
                  <a:lnTo>
                    <a:pt x="2567" y="1161"/>
                  </a:lnTo>
                  <a:lnTo>
                    <a:pt x="2492" y="1159"/>
                  </a:lnTo>
                  <a:lnTo>
                    <a:pt x="2369" y="1149"/>
                  </a:lnTo>
                  <a:lnTo>
                    <a:pt x="2133" y="1113"/>
                  </a:lnTo>
                  <a:lnTo>
                    <a:pt x="1911" y="1058"/>
                  </a:lnTo>
                  <a:lnTo>
                    <a:pt x="1808" y="1023"/>
                  </a:lnTo>
                  <a:lnTo>
                    <a:pt x="1713" y="985"/>
                  </a:lnTo>
                  <a:lnTo>
                    <a:pt x="1625" y="943"/>
                  </a:lnTo>
                  <a:lnTo>
                    <a:pt x="1544" y="899"/>
                  </a:lnTo>
                  <a:lnTo>
                    <a:pt x="1474" y="852"/>
                  </a:lnTo>
                  <a:lnTo>
                    <a:pt x="1414" y="802"/>
                  </a:lnTo>
                  <a:lnTo>
                    <a:pt x="1367" y="752"/>
                  </a:lnTo>
                  <a:cubicBezTo>
                    <a:pt x="1366" y="752"/>
                    <a:pt x="1366" y="751"/>
                    <a:pt x="1366" y="751"/>
                  </a:cubicBezTo>
                  <a:lnTo>
                    <a:pt x="1330" y="699"/>
                  </a:lnTo>
                  <a:cubicBezTo>
                    <a:pt x="1330" y="699"/>
                    <a:pt x="1329" y="698"/>
                    <a:pt x="1329" y="697"/>
                  </a:cubicBezTo>
                  <a:lnTo>
                    <a:pt x="1308" y="645"/>
                  </a:lnTo>
                  <a:cubicBezTo>
                    <a:pt x="1308" y="645"/>
                    <a:pt x="1308" y="644"/>
                    <a:pt x="1308" y="644"/>
                  </a:cubicBezTo>
                  <a:lnTo>
                    <a:pt x="1300" y="591"/>
                  </a:lnTo>
                  <a:lnTo>
                    <a:pt x="1293" y="539"/>
                  </a:lnTo>
                  <a:lnTo>
                    <a:pt x="1271" y="488"/>
                  </a:lnTo>
                  <a:lnTo>
                    <a:pt x="1236" y="438"/>
                  </a:lnTo>
                  <a:lnTo>
                    <a:pt x="1190" y="389"/>
                  </a:lnTo>
                  <a:lnTo>
                    <a:pt x="1132" y="340"/>
                  </a:lnTo>
                  <a:lnTo>
                    <a:pt x="1063" y="293"/>
                  </a:lnTo>
                  <a:lnTo>
                    <a:pt x="984" y="250"/>
                  </a:lnTo>
                  <a:lnTo>
                    <a:pt x="897" y="209"/>
                  </a:lnTo>
                  <a:lnTo>
                    <a:pt x="801" y="171"/>
                  </a:lnTo>
                  <a:lnTo>
                    <a:pt x="700" y="136"/>
                  </a:lnTo>
                  <a:lnTo>
                    <a:pt x="479" y="81"/>
                  </a:lnTo>
                  <a:lnTo>
                    <a:pt x="244" y="45"/>
                  </a:lnTo>
                  <a:lnTo>
                    <a:pt x="122" y="35"/>
                  </a:lnTo>
                  <a:lnTo>
                    <a:pt x="0" y="32"/>
                  </a:lnTo>
                  <a:lnTo>
                    <a:pt x="1" y="16"/>
                  </a:lnTo>
                  <a:close/>
                  <a:moveTo>
                    <a:pt x="0" y="40"/>
                  </a:moveTo>
                  <a:lnTo>
                    <a:pt x="122" y="43"/>
                  </a:lnTo>
                  <a:lnTo>
                    <a:pt x="243" y="53"/>
                  </a:lnTo>
                  <a:lnTo>
                    <a:pt x="478" y="89"/>
                  </a:lnTo>
                  <a:lnTo>
                    <a:pt x="698" y="144"/>
                  </a:lnTo>
                  <a:lnTo>
                    <a:pt x="798" y="179"/>
                  </a:lnTo>
                  <a:lnTo>
                    <a:pt x="894" y="216"/>
                  </a:lnTo>
                  <a:lnTo>
                    <a:pt x="981" y="257"/>
                  </a:lnTo>
                  <a:lnTo>
                    <a:pt x="1059" y="300"/>
                  </a:lnTo>
                  <a:lnTo>
                    <a:pt x="1128" y="347"/>
                  </a:lnTo>
                  <a:lnTo>
                    <a:pt x="1185" y="395"/>
                  </a:lnTo>
                  <a:lnTo>
                    <a:pt x="1230" y="443"/>
                  </a:lnTo>
                  <a:lnTo>
                    <a:pt x="1264" y="492"/>
                  </a:lnTo>
                  <a:lnTo>
                    <a:pt x="1285" y="541"/>
                  </a:lnTo>
                  <a:lnTo>
                    <a:pt x="1292" y="592"/>
                  </a:lnTo>
                  <a:lnTo>
                    <a:pt x="1300" y="645"/>
                  </a:lnTo>
                  <a:cubicBezTo>
                    <a:pt x="1300" y="646"/>
                    <a:pt x="1300" y="647"/>
                    <a:pt x="1301" y="648"/>
                  </a:cubicBezTo>
                  <a:lnTo>
                    <a:pt x="1322" y="700"/>
                  </a:lnTo>
                  <a:cubicBezTo>
                    <a:pt x="1322" y="702"/>
                    <a:pt x="1323" y="703"/>
                    <a:pt x="1323" y="704"/>
                  </a:cubicBezTo>
                  <a:lnTo>
                    <a:pt x="1359" y="756"/>
                  </a:lnTo>
                  <a:cubicBezTo>
                    <a:pt x="1360" y="756"/>
                    <a:pt x="1360" y="757"/>
                    <a:pt x="1361" y="757"/>
                  </a:cubicBezTo>
                  <a:lnTo>
                    <a:pt x="1408" y="807"/>
                  </a:lnTo>
                  <a:lnTo>
                    <a:pt x="1469" y="858"/>
                  </a:lnTo>
                  <a:lnTo>
                    <a:pt x="1539" y="906"/>
                  </a:lnTo>
                  <a:lnTo>
                    <a:pt x="1621" y="950"/>
                  </a:lnTo>
                  <a:lnTo>
                    <a:pt x="1710" y="992"/>
                  </a:lnTo>
                  <a:lnTo>
                    <a:pt x="1806" y="1030"/>
                  </a:lnTo>
                  <a:lnTo>
                    <a:pt x="1908" y="1066"/>
                  </a:lnTo>
                  <a:lnTo>
                    <a:pt x="2131" y="1121"/>
                  </a:lnTo>
                  <a:lnTo>
                    <a:pt x="2368" y="1157"/>
                  </a:lnTo>
                  <a:lnTo>
                    <a:pt x="2491" y="1167"/>
                  </a:lnTo>
                  <a:lnTo>
                    <a:pt x="2567" y="1169"/>
                  </a:lnTo>
                  <a:lnTo>
                    <a:pt x="2566" y="1177"/>
                  </a:lnTo>
                  <a:lnTo>
                    <a:pt x="2491" y="1175"/>
                  </a:lnTo>
                  <a:lnTo>
                    <a:pt x="2367" y="1165"/>
                  </a:lnTo>
                  <a:lnTo>
                    <a:pt x="2129" y="1129"/>
                  </a:lnTo>
                  <a:lnTo>
                    <a:pt x="1906" y="1073"/>
                  </a:lnTo>
                  <a:lnTo>
                    <a:pt x="1803" y="1038"/>
                  </a:lnTo>
                  <a:lnTo>
                    <a:pt x="1706" y="999"/>
                  </a:lnTo>
                  <a:lnTo>
                    <a:pt x="1617" y="957"/>
                  </a:lnTo>
                  <a:lnTo>
                    <a:pt x="1535" y="912"/>
                  </a:lnTo>
                  <a:lnTo>
                    <a:pt x="1464" y="864"/>
                  </a:lnTo>
                  <a:lnTo>
                    <a:pt x="1402" y="813"/>
                  </a:lnTo>
                  <a:lnTo>
                    <a:pt x="1355" y="763"/>
                  </a:lnTo>
                  <a:cubicBezTo>
                    <a:pt x="1354" y="762"/>
                    <a:pt x="1353" y="761"/>
                    <a:pt x="1353" y="760"/>
                  </a:cubicBezTo>
                  <a:lnTo>
                    <a:pt x="1317" y="708"/>
                  </a:lnTo>
                  <a:cubicBezTo>
                    <a:pt x="1316" y="707"/>
                    <a:pt x="1315" y="705"/>
                    <a:pt x="1314" y="703"/>
                  </a:cubicBezTo>
                  <a:lnTo>
                    <a:pt x="1293" y="651"/>
                  </a:lnTo>
                  <a:cubicBezTo>
                    <a:pt x="1293" y="650"/>
                    <a:pt x="1292" y="648"/>
                    <a:pt x="1292" y="646"/>
                  </a:cubicBezTo>
                  <a:lnTo>
                    <a:pt x="1284" y="593"/>
                  </a:lnTo>
                  <a:lnTo>
                    <a:pt x="1277" y="543"/>
                  </a:lnTo>
                  <a:lnTo>
                    <a:pt x="1257" y="496"/>
                  </a:lnTo>
                  <a:lnTo>
                    <a:pt x="1224" y="448"/>
                  </a:lnTo>
                  <a:lnTo>
                    <a:pt x="1180" y="401"/>
                  </a:lnTo>
                  <a:lnTo>
                    <a:pt x="1123" y="353"/>
                  </a:lnTo>
                  <a:lnTo>
                    <a:pt x="1055" y="307"/>
                  </a:lnTo>
                  <a:lnTo>
                    <a:pt x="977" y="264"/>
                  </a:lnTo>
                  <a:lnTo>
                    <a:pt x="891" y="224"/>
                  </a:lnTo>
                  <a:lnTo>
                    <a:pt x="796" y="186"/>
                  </a:lnTo>
                  <a:lnTo>
                    <a:pt x="696" y="152"/>
                  </a:lnTo>
                  <a:lnTo>
                    <a:pt x="477" y="97"/>
                  </a:lnTo>
                  <a:lnTo>
                    <a:pt x="243" y="61"/>
                  </a:lnTo>
                  <a:lnTo>
                    <a:pt x="122" y="51"/>
                  </a:lnTo>
                  <a:lnTo>
                    <a:pt x="0" y="48"/>
                  </a:lnTo>
                  <a:lnTo>
                    <a:pt x="0" y="40"/>
                  </a:lnTo>
                  <a:close/>
                  <a:moveTo>
                    <a:pt x="2422" y="1036"/>
                  </a:moveTo>
                  <a:lnTo>
                    <a:pt x="2615" y="1154"/>
                  </a:lnTo>
                  <a:lnTo>
                    <a:pt x="2416" y="1264"/>
                  </a:lnTo>
                  <a:cubicBezTo>
                    <a:pt x="2405" y="1270"/>
                    <a:pt x="2390" y="1266"/>
                    <a:pt x="2384" y="1254"/>
                  </a:cubicBezTo>
                  <a:cubicBezTo>
                    <a:pt x="2377" y="1243"/>
                    <a:pt x="2382" y="1228"/>
                    <a:pt x="2393" y="1222"/>
                  </a:cubicBezTo>
                  <a:lnTo>
                    <a:pt x="2555" y="1132"/>
                  </a:lnTo>
                  <a:lnTo>
                    <a:pt x="2554" y="1174"/>
                  </a:lnTo>
                  <a:lnTo>
                    <a:pt x="2397" y="1076"/>
                  </a:lnTo>
                  <a:cubicBezTo>
                    <a:pt x="2385" y="1070"/>
                    <a:pt x="2382" y="1055"/>
                    <a:pt x="2389" y="1043"/>
                  </a:cubicBezTo>
                  <a:cubicBezTo>
                    <a:pt x="2396" y="1032"/>
                    <a:pt x="2411" y="1029"/>
                    <a:pt x="2422" y="1036"/>
                  </a:cubicBezTo>
                  <a:close/>
                </a:path>
              </a:pathLst>
            </a:custGeom>
            <a:solidFill>
              <a:srgbClr val="4A7EBB"/>
            </a:solidFill>
            <a:ln w="0" cap="flat">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grpSp>
      <p:sp>
        <p:nvSpPr>
          <p:cNvPr id="26" name="Rectangle 3"/>
          <p:cNvSpPr txBox="1">
            <a:spLocks noChangeArrowheads="1"/>
          </p:cNvSpPr>
          <p:nvPr/>
        </p:nvSpPr>
        <p:spPr bwMode="auto">
          <a:xfrm>
            <a:off x="343594" y="4168130"/>
            <a:ext cx="8540154" cy="268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bg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bg1"/>
                </a:solidFill>
                <a:latin typeface="Calibri" pitchFamily="34" charset="0"/>
              </a:defRPr>
            </a:lvl2pPr>
            <a:lvl3pPr marL="1143000" indent="-228600" algn="l" rtl="0" eaLnBrk="0" fontAlgn="base" hangingPunct="0">
              <a:spcBef>
                <a:spcPct val="20000"/>
              </a:spcBef>
              <a:spcAft>
                <a:spcPct val="0"/>
              </a:spcAft>
              <a:buChar char="•"/>
              <a:defRPr sz="1600">
                <a:solidFill>
                  <a:schemeClr val="bg1"/>
                </a:solidFill>
                <a:latin typeface="Calibri" pitchFamily="34" charset="0"/>
              </a:defRPr>
            </a:lvl3pPr>
            <a:lvl4pPr marL="1600200" indent="-228600" algn="l" rtl="0" eaLnBrk="0" fontAlgn="base" hangingPunct="0">
              <a:spcBef>
                <a:spcPct val="20000"/>
              </a:spcBef>
              <a:spcAft>
                <a:spcPct val="0"/>
              </a:spcAft>
              <a:buChar char="–"/>
              <a:defRPr sz="1400">
                <a:solidFill>
                  <a:schemeClr val="bg1"/>
                </a:solidFill>
                <a:latin typeface="Calibri" pitchFamily="34" charset="0"/>
              </a:defRPr>
            </a:lvl4pPr>
            <a:lvl5pPr marL="2057400" indent="-228600" algn="l" rtl="0" eaLnBrk="0" fontAlgn="base" hangingPunct="0">
              <a:spcBef>
                <a:spcPct val="20000"/>
              </a:spcBef>
              <a:spcAft>
                <a:spcPct val="0"/>
              </a:spcAft>
              <a:buChar char="»"/>
              <a:defRPr sz="1400">
                <a:solidFill>
                  <a:schemeClr val="bg1"/>
                </a:solidFill>
                <a:latin typeface="Calibri" pitchFamily="34"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spcBef>
                <a:spcPts val="0"/>
              </a:spcBef>
              <a:spcAft>
                <a:spcPts val="1200"/>
              </a:spcAft>
              <a:buNone/>
            </a:pPr>
            <a:r>
              <a:rPr lang="en-US" dirty="0" smtClean="0"/>
              <a:t>Attention = synchronization </a:t>
            </a:r>
            <a:r>
              <a:rPr lang="en-US" dirty="0"/>
              <a:t>of </a:t>
            </a:r>
            <a:r>
              <a:rPr lang="en-US" dirty="0" smtClean="0"/>
              <a:t>neurons, limited </a:t>
            </a:r>
            <a:r>
              <a:rPr lang="en-US" dirty="0"/>
              <a:t>to </a:t>
            </a:r>
            <a:r>
              <a:rPr lang="en-US" dirty="0" smtClean="0"/>
              <a:t>S, perception S</a:t>
            </a:r>
            <a:r>
              <a:rPr lang="en-US" dirty="0" smtClean="0">
                <a:sym typeface="Wingdings" pitchFamily="2" charset="2"/>
              </a:rPr>
              <a:t>S strongly </a:t>
            </a:r>
            <a:r>
              <a:rPr lang="en-US" dirty="0" smtClean="0"/>
              <a:t>binds attention, no chance for normal development. </a:t>
            </a:r>
            <a:br>
              <a:rPr lang="en-US" dirty="0" smtClean="0"/>
            </a:br>
            <a:r>
              <a:rPr lang="en-US" dirty="0" smtClean="0"/>
              <a:t>Asperger syndrome strong C=&gt;S activates </a:t>
            </a:r>
            <a:r>
              <a:rPr lang="en-US" dirty="0"/>
              <a:t>sensory </a:t>
            </a:r>
            <a:r>
              <a:rPr lang="en-US" dirty="0" smtClean="0"/>
              <a:t>cortices preventing understanding </a:t>
            </a:r>
            <a:r>
              <a:rPr lang="en-US" dirty="0"/>
              <a:t>of metaphoric </a:t>
            </a:r>
            <a:r>
              <a:rPr lang="en-US" dirty="0" smtClean="0"/>
              <a:t>language. </a:t>
            </a:r>
            <a:endParaRPr lang="pl-PL" dirty="0"/>
          </a:p>
          <a:p>
            <a:pPr marL="0" indent="0">
              <a:spcBef>
                <a:spcPts val="0"/>
              </a:spcBef>
              <a:spcAft>
                <a:spcPts val="1200"/>
              </a:spcAft>
              <a:buNone/>
            </a:pPr>
            <a:r>
              <a:rPr lang="en-US" dirty="0"/>
              <a:t>If </a:t>
            </a:r>
            <a:r>
              <a:rPr lang="en-US" dirty="0" smtClean="0"/>
              <a:t>central </a:t>
            </a:r>
            <a:r>
              <a:rPr lang="en-US" dirty="0"/>
              <a:t>C</a:t>
            </a:r>
            <a:r>
              <a:rPr lang="en-US" dirty="0">
                <a:sym typeface="Wingdings"/>
              </a:rPr>
              <a:t></a:t>
            </a:r>
            <a:r>
              <a:rPr lang="en-US" dirty="0"/>
              <a:t>C processes </a:t>
            </a:r>
            <a:r>
              <a:rPr lang="en-US" dirty="0" smtClean="0"/>
              <a:t>dominate</a:t>
            </a:r>
            <a:r>
              <a:rPr lang="en-US" dirty="0"/>
              <a:t>, no vivid imagery </a:t>
            </a:r>
            <a:r>
              <a:rPr lang="en-US" dirty="0" smtClean="0"/>
              <a:t>but efficient </a:t>
            </a:r>
            <a:r>
              <a:rPr lang="en-US" dirty="0"/>
              <a:t>abstract thinking </a:t>
            </a:r>
            <a:r>
              <a:rPr lang="en-US" dirty="0" smtClean="0"/>
              <a:t>is expected: mathematicians</a:t>
            </a:r>
            <a:r>
              <a:rPr lang="en-US" dirty="0"/>
              <a:t>, logicians, theoretical physicist, theologians and philosophers </a:t>
            </a:r>
            <a:r>
              <a:rPr lang="en-US" dirty="0" smtClean="0"/>
              <a:t>ideas</a:t>
            </a:r>
            <a:r>
              <a:rPr lang="en-US" dirty="0"/>
              <a:t>. </a:t>
            </a:r>
            <a:endParaRPr lang="pl-PL" dirty="0"/>
          </a:p>
        </p:txBody>
      </p:sp>
    </p:spTree>
    <p:extLst>
      <p:ext uri="{BB962C8B-B14F-4D97-AF65-F5344CB8AC3E}">
        <p14:creationId xmlns:p14="http://schemas.microsoft.com/office/powerpoint/2010/main" val="513710483"/>
      </p:ext>
    </p:extLst>
  </p:cSld>
  <p:clrMapOvr>
    <a:masterClrMapping/>
  </p:clrMapOvr>
  <p:transition>
    <p:strips dir="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55650" y="225072"/>
            <a:ext cx="7772400" cy="792162"/>
          </a:xfrm>
        </p:spPr>
        <p:txBody>
          <a:bodyPr/>
          <a:lstStyle/>
          <a:p>
            <a:r>
              <a:rPr lang="en-US" sz="3600" dirty="0" smtClean="0">
                <a:effectLst>
                  <a:outerShdw blurRad="38100" dist="38100" dir="2700000" algn="tl">
                    <a:srgbClr val="000000">
                      <a:alpha val="43137"/>
                    </a:srgbClr>
                  </a:outerShdw>
                </a:effectLst>
              </a:rPr>
              <a:t>Geometric model of mind</a:t>
            </a:r>
            <a:endParaRPr lang="en-US" sz="3600"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a:xfrm>
            <a:off x="467544" y="1125539"/>
            <a:ext cx="4824536" cy="2591493"/>
          </a:xfrm>
        </p:spPr>
        <p:txBody>
          <a:bodyPr/>
          <a:lstStyle/>
          <a:p>
            <a:pPr marL="0" indent="0" algn="ctr" eaLnBrk="1" hangingPunct="1">
              <a:buNone/>
            </a:pPr>
            <a:r>
              <a:rPr lang="en-US" sz="2000" dirty="0" smtClean="0">
                <a:solidFill>
                  <a:srgbClr val="FFFFFF"/>
                </a:solidFill>
                <a:cs typeface="Arial" pitchFamily="34" charset="0"/>
              </a:rPr>
              <a:t>Objective</a:t>
            </a:r>
            <a:r>
              <a:rPr lang="pl-PL" sz="2000" dirty="0" smtClean="0">
                <a:solidFill>
                  <a:srgbClr val="FFFFFF"/>
                </a:solidFill>
                <a:cs typeface="Arial" pitchFamily="34" charset="0"/>
              </a:rPr>
              <a:t> </a:t>
            </a:r>
            <a:r>
              <a:rPr lang="pl-PL" sz="2000" dirty="0" smtClean="0">
                <a:solidFill>
                  <a:srgbClr val="FFFFFF"/>
                </a:solidFill>
                <a:cs typeface="Arial" pitchFamily="34" charset="0"/>
                <a:sym typeface="Wingdings" pitchFamily="2" charset="2"/>
              </a:rPr>
              <a:t> </a:t>
            </a:r>
            <a:r>
              <a:rPr lang="en-US" sz="2000" dirty="0" smtClean="0">
                <a:solidFill>
                  <a:srgbClr val="FFFFFF"/>
                </a:solidFill>
                <a:cs typeface="Arial" pitchFamily="34" charset="0"/>
                <a:sym typeface="Wingdings" pitchFamily="2" charset="2"/>
              </a:rPr>
              <a:t>Subjective</a:t>
            </a:r>
            <a:r>
              <a:rPr lang="pl-PL" sz="2000" dirty="0" smtClean="0">
                <a:solidFill>
                  <a:srgbClr val="FFFFFF"/>
                </a:solidFill>
                <a:cs typeface="Arial" pitchFamily="34" charset="0"/>
                <a:sym typeface="Wingdings" pitchFamily="2" charset="2"/>
              </a:rPr>
              <a:t>.</a:t>
            </a:r>
            <a:endParaRPr lang="pl-PL" sz="2000" dirty="0" smtClean="0">
              <a:solidFill>
                <a:srgbClr val="FFFFFF"/>
              </a:solidFill>
              <a:cs typeface="Arial" pitchFamily="34" charset="0"/>
            </a:endParaRPr>
          </a:p>
          <a:p>
            <a:pPr marL="0" indent="0" algn="ctr" eaLnBrk="1" hangingPunct="1">
              <a:buNone/>
            </a:pPr>
            <a:r>
              <a:rPr lang="en-US" sz="2000" dirty="0" smtClean="0">
                <a:solidFill>
                  <a:srgbClr val="FFFFFF"/>
                </a:solidFill>
                <a:cs typeface="Arial" pitchFamily="34" charset="0"/>
              </a:rPr>
              <a:t/>
            </a:r>
            <a:br>
              <a:rPr lang="en-US" sz="2000" dirty="0" smtClean="0">
                <a:solidFill>
                  <a:srgbClr val="FFFFFF"/>
                </a:solidFill>
                <a:cs typeface="Arial" pitchFamily="34" charset="0"/>
              </a:rPr>
            </a:br>
            <a:r>
              <a:rPr lang="en-US" sz="2000" dirty="0" smtClean="0">
                <a:solidFill>
                  <a:srgbClr val="FFFFFF"/>
                </a:solidFill>
                <a:cs typeface="Arial" pitchFamily="34" charset="0"/>
              </a:rPr>
              <a:t>Brain</a:t>
            </a:r>
            <a:r>
              <a:rPr lang="pl-PL" sz="2000" dirty="0" smtClean="0">
                <a:solidFill>
                  <a:srgbClr val="FFFFFF"/>
                </a:solidFill>
                <a:cs typeface="Arial" pitchFamily="34" charset="0"/>
              </a:rPr>
              <a:t> </a:t>
            </a:r>
            <a:r>
              <a:rPr lang="pl-PL" sz="2000" dirty="0" smtClean="0">
                <a:solidFill>
                  <a:srgbClr val="FFFFFF"/>
                </a:solidFill>
                <a:cs typeface="Arial" pitchFamily="34" charset="0"/>
                <a:sym typeface="Wingdings" pitchFamily="2" charset="2"/>
              </a:rPr>
              <a:t> </a:t>
            </a:r>
            <a:r>
              <a:rPr lang="en-US" sz="2000" dirty="0" smtClean="0">
                <a:solidFill>
                  <a:srgbClr val="FFFFFF"/>
                </a:solidFill>
                <a:cs typeface="Arial" pitchFamily="34" charset="0"/>
              </a:rPr>
              <a:t>Mind</a:t>
            </a:r>
            <a:r>
              <a:rPr lang="pl-PL" sz="2000" dirty="0" smtClean="0">
                <a:solidFill>
                  <a:srgbClr val="FFFFFF"/>
                </a:solidFill>
                <a:cs typeface="Arial" pitchFamily="34" charset="0"/>
              </a:rPr>
              <a:t>.</a:t>
            </a:r>
          </a:p>
          <a:p>
            <a:pPr marL="0" indent="0" eaLnBrk="1" hangingPunct="1">
              <a:buNone/>
            </a:pPr>
            <a:r>
              <a:rPr lang="en-US" sz="2000" dirty="0" smtClean="0">
                <a:solidFill>
                  <a:srgbClr val="FFFFFF"/>
                </a:solidFill>
                <a:cs typeface="Arial" pitchFamily="34" charset="0"/>
              </a:rPr>
              <a:t/>
            </a:r>
            <a:br>
              <a:rPr lang="en-US" sz="2000" dirty="0" smtClean="0">
                <a:solidFill>
                  <a:srgbClr val="FFFFFF"/>
                </a:solidFill>
                <a:cs typeface="Arial" pitchFamily="34" charset="0"/>
              </a:rPr>
            </a:br>
            <a:r>
              <a:rPr lang="en-US" sz="2000" dirty="0" err="1" smtClean="0">
                <a:solidFill>
                  <a:srgbClr val="FFFFFF"/>
                </a:solidFill>
                <a:cs typeface="Arial" pitchFamily="34" charset="0"/>
              </a:rPr>
              <a:t>Neurodynamics</a:t>
            </a:r>
            <a:r>
              <a:rPr lang="en-US" sz="2000" dirty="0" smtClean="0">
                <a:solidFill>
                  <a:srgbClr val="FFFFFF"/>
                </a:solidFill>
                <a:cs typeface="Arial" pitchFamily="34" charset="0"/>
              </a:rPr>
              <a:t> describes state of the brain activation measured using </a:t>
            </a:r>
            <a:r>
              <a:rPr lang="pl-PL" sz="2000" dirty="0" smtClean="0">
                <a:solidFill>
                  <a:srgbClr val="FFFFFF"/>
                </a:solidFill>
                <a:cs typeface="Arial" pitchFamily="34" charset="0"/>
              </a:rPr>
              <a:t>EEG, MEG, </a:t>
            </a:r>
            <a:r>
              <a:rPr lang="en-US" sz="2000" dirty="0" smtClean="0">
                <a:solidFill>
                  <a:srgbClr val="FFFFFF"/>
                </a:solidFill>
                <a:cs typeface="Arial" pitchFamily="34" charset="0"/>
              </a:rPr>
              <a:t/>
            </a:r>
            <a:br>
              <a:rPr lang="en-US" sz="2000" dirty="0" smtClean="0">
                <a:solidFill>
                  <a:srgbClr val="FFFFFF"/>
                </a:solidFill>
                <a:cs typeface="Arial" pitchFamily="34" charset="0"/>
              </a:rPr>
            </a:br>
            <a:r>
              <a:rPr lang="pl-PL" sz="2000" dirty="0" smtClean="0">
                <a:solidFill>
                  <a:srgbClr val="FFFFFF"/>
                </a:solidFill>
                <a:cs typeface="Arial" pitchFamily="34" charset="0"/>
              </a:rPr>
              <a:t>NIRS-OT, PET, </a:t>
            </a:r>
            <a:r>
              <a:rPr lang="pl-PL" sz="2000" dirty="0" err="1" smtClean="0">
                <a:solidFill>
                  <a:srgbClr val="FFFFFF"/>
                </a:solidFill>
                <a:cs typeface="Arial" pitchFamily="34" charset="0"/>
              </a:rPr>
              <a:t>fMRI</a:t>
            </a:r>
            <a:r>
              <a:rPr lang="pl-PL" sz="2000" dirty="0" smtClean="0">
                <a:solidFill>
                  <a:srgbClr val="FFFFFF"/>
                </a:solidFill>
                <a:cs typeface="Arial" pitchFamily="34" charset="0"/>
              </a:rPr>
              <a:t> </a:t>
            </a:r>
            <a:r>
              <a:rPr lang="en-US" sz="2000" dirty="0" smtClean="0">
                <a:solidFill>
                  <a:srgbClr val="FFFFFF"/>
                </a:solidFill>
                <a:cs typeface="Arial" pitchFamily="34" charset="0"/>
              </a:rPr>
              <a:t>or other techniques.</a:t>
            </a:r>
            <a:r>
              <a:rPr lang="pl-PL" sz="2000" dirty="0" smtClean="0">
                <a:solidFill>
                  <a:srgbClr val="FFFFFF"/>
                </a:solidFill>
                <a:cs typeface="Arial" pitchFamily="34" charset="0"/>
              </a:rPr>
              <a:t> </a:t>
            </a:r>
          </a:p>
        </p:txBody>
      </p:sp>
      <p:pic>
        <p:nvPicPr>
          <p:cNvPr id="4" name="Obraz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1183145"/>
            <a:ext cx="2162175" cy="1990725"/>
          </a:xfrm>
          <a:prstGeom prst="rect">
            <a:avLst/>
          </a:prstGeom>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3573016"/>
            <a:ext cx="38100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ymbol zastępczy zawartości 2"/>
          <p:cNvSpPr txBox="1">
            <a:spLocks/>
          </p:cNvSpPr>
          <p:nvPr/>
        </p:nvSpPr>
        <p:spPr bwMode="auto">
          <a:xfrm>
            <a:off x="467544" y="3717032"/>
            <a:ext cx="4606280" cy="275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eaLnBrk="1" hangingPunct="1">
              <a:buNone/>
            </a:pPr>
            <a:r>
              <a:rPr lang="en-US" dirty="0" smtClean="0">
                <a:solidFill>
                  <a:srgbClr val="FFFFFF"/>
                </a:solidFill>
                <a:latin typeface="Calibri" pitchFamily="34" charset="0"/>
                <a:cs typeface="Arial" pitchFamily="34" charset="0"/>
              </a:rPr>
              <a:t>How to represent mind state?</a:t>
            </a:r>
            <a:endParaRPr lang="pl-PL" dirty="0">
              <a:solidFill>
                <a:srgbClr val="FFFFFF"/>
              </a:solidFill>
              <a:latin typeface="Calibri" pitchFamily="34" charset="0"/>
              <a:cs typeface="Arial" pitchFamily="34" charset="0"/>
            </a:endParaRPr>
          </a:p>
          <a:p>
            <a:pPr marL="0" indent="0" eaLnBrk="1" hangingPunct="1">
              <a:buNone/>
            </a:pPr>
            <a:r>
              <a:rPr lang="en-US" dirty="0" smtClean="0">
                <a:solidFill>
                  <a:srgbClr val="FFFFFF"/>
                </a:solidFill>
                <a:latin typeface="Calibri" pitchFamily="34" charset="0"/>
                <a:cs typeface="Arial" pitchFamily="34" charset="0"/>
              </a:rPr>
              <a:t>In the space based on dimensions that have subjective interpretation</a:t>
            </a:r>
            <a:r>
              <a:rPr lang="pl-PL" dirty="0" smtClean="0">
                <a:solidFill>
                  <a:srgbClr val="FFFFFF"/>
                </a:solidFill>
                <a:latin typeface="Calibri" pitchFamily="34" charset="0"/>
                <a:cs typeface="Arial" pitchFamily="34" charset="0"/>
              </a:rPr>
              <a:t>: </a:t>
            </a:r>
            <a:r>
              <a:rPr lang="en-US" dirty="0" smtClean="0">
                <a:solidFill>
                  <a:srgbClr val="FFFFFF"/>
                </a:solidFill>
                <a:latin typeface="Calibri" pitchFamily="34" charset="0"/>
                <a:cs typeface="Arial" pitchFamily="34" charset="0"/>
              </a:rPr>
              <a:t>intentions, emotions</a:t>
            </a:r>
            <a:r>
              <a:rPr lang="pl-PL" dirty="0" smtClean="0">
                <a:solidFill>
                  <a:srgbClr val="FFFFFF"/>
                </a:solidFill>
                <a:latin typeface="Calibri" pitchFamily="34" charset="0"/>
                <a:cs typeface="Arial" pitchFamily="34" charset="0"/>
              </a:rPr>
              <a:t>, </a:t>
            </a:r>
            <a:r>
              <a:rPr lang="en-US" dirty="0" smtClean="0">
                <a:solidFill>
                  <a:srgbClr val="FFFFFF"/>
                </a:solidFill>
                <a:latin typeface="Calibri" pitchFamily="34" charset="0"/>
                <a:cs typeface="Arial" pitchFamily="34" charset="0"/>
              </a:rPr>
              <a:t>qualia</a:t>
            </a:r>
            <a:r>
              <a:rPr lang="pl-PL" dirty="0" smtClean="0">
                <a:solidFill>
                  <a:srgbClr val="FFFFFF"/>
                </a:solidFill>
                <a:latin typeface="Calibri" pitchFamily="34" charset="0"/>
                <a:cs typeface="Arial" pitchFamily="34" charset="0"/>
              </a:rPr>
              <a:t>. </a:t>
            </a:r>
            <a:endParaRPr lang="pl-PL" dirty="0">
              <a:solidFill>
                <a:srgbClr val="FFFFFF"/>
              </a:solidFill>
              <a:latin typeface="Calibri" pitchFamily="34" charset="0"/>
              <a:cs typeface="Arial" pitchFamily="34" charset="0"/>
            </a:endParaRPr>
          </a:p>
          <a:p>
            <a:pPr marL="0" indent="0" eaLnBrk="1" hangingPunct="1">
              <a:buNone/>
            </a:pPr>
            <a:r>
              <a:rPr lang="en-US" dirty="0" smtClean="0">
                <a:solidFill>
                  <a:srgbClr val="FFFFFF"/>
                </a:solidFill>
                <a:latin typeface="Calibri" pitchFamily="34" charset="0"/>
                <a:cs typeface="Arial" pitchFamily="34" charset="0"/>
              </a:rPr>
              <a:t>Mind state and brain state trajectory should then be linked together by transformations (BCI). </a:t>
            </a:r>
          </a:p>
          <a:p>
            <a:pPr marL="0" indent="0" eaLnBrk="1" hangingPunct="1">
              <a:buNone/>
            </a:pPr>
            <a:r>
              <a:rPr lang="en-US" dirty="0" smtClean="0">
                <a:solidFill>
                  <a:srgbClr val="FFFFFF"/>
                </a:solidFill>
                <a:latin typeface="Calibri" pitchFamily="34" charset="0"/>
                <a:cs typeface="Arial" pitchFamily="34" charset="0"/>
              </a:rPr>
              <a:t>Need for </a:t>
            </a:r>
            <a:r>
              <a:rPr lang="en-US" dirty="0" err="1" smtClean="0">
                <a:solidFill>
                  <a:srgbClr val="FFFFFF"/>
                </a:solidFill>
                <a:latin typeface="Calibri" pitchFamily="34" charset="0"/>
                <a:cs typeface="Arial" pitchFamily="34" charset="0"/>
              </a:rPr>
              <a:t>neurophenom</a:t>
            </a:r>
            <a:r>
              <a:rPr lang="pl-PL" smtClean="0">
                <a:solidFill>
                  <a:srgbClr val="FFFFFF"/>
                </a:solidFill>
                <a:latin typeface="Calibri" pitchFamily="34" charset="0"/>
                <a:cs typeface="Arial" pitchFamily="34" charset="0"/>
              </a:rPr>
              <a:t>e</a:t>
            </a:r>
            <a:r>
              <a:rPr lang="en-US" smtClean="0">
                <a:solidFill>
                  <a:srgbClr val="FFFFFF"/>
                </a:solidFill>
                <a:latin typeface="Calibri" pitchFamily="34" charset="0"/>
                <a:cs typeface="Arial" pitchFamily="34" charset="0"/>
              </a:rPr>
              <a:t>nology</a:t>
            </a:r>
            <a:r>
              <a:rPr lang="en-US" dirty="0" smtClean="0">
                <a:solidFill>
                  <a:srgbClr val="FFFFFF"/>
                </a:solidFill>
                <a:latin typeface="Calibri" pitchFamily="34" charset="0"/>
                <a:cs typeface="Arial" pitchFamily="34" charset="0"/>
              </a:rPr>
              <a:t>. </a:t>
            </a:r>
            <a:endParaRPr lang="en-US" dirty="0">
              <a:solidFill>
                <a:srgbClr val="FFFFFF"/>
              </a:solidFill>
              <a:latin typeface="Calibri" pitchFamily="34" charset="0"/>
              <a:cs typeface="Arial" pitchFamily="34" charset="0"/>
            </a:endParaRPr>
          </a:p>
        </p:txBody>
      </p:sp>
    </p:spTree>
    <p:extLst>
      <p:ext uri="{BB962C8B-B14F-4D97-AF65-F5344CB8AC3E}">
        <p14:creationId xmlns:p14="http://schemas.microsoft.com/office/powerpoint/2010/main" val="35751839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939800"/>
          </a:xfrm>
        </p:spPr>
        <p:txBody>
          <a:bodyPr/>
          <a:lstStyle/>
          <a:p>
            <a:pPr eaLnBrk="1" hangingPunct="1"/>
            <a:r>
              <a:rPr lang="en-US" dirty="0" smtClean="0">
                <a:effectLst>
                  <a:outerShdw blurRad="38100" dist="38100" dir="2700000" algn="tl">
                    <a:srgbClr val="000000">
                      <a:alpha val="43137"/>
                    </a:srgbClr>
                  </a:outerShdw>
                </a:effectLst>
              </a:rPr>
              <a:t>Autism Symptoms </a:t>
            </a:r>
            <a:r>
              <a:rPr lang="pl-PL" dirty="0" smtClean="0">
                <a:effectLst>
                  <a:outerShdw blurRad="38100" dist="38100" dir="2700000" algn="tl">
                    <a:srgbClr val="000000">
                      <a:alpha val="43137"/>
                    </a:srgbClr>
                  </a:outerShdw>
                </a:effectLst>
              </a:rPr>
              <a:t>... </a:t>
            </a:r>
          </a:p>
        </p:txBody>
      </p:sp>
      <p:pic>
        <p:nvPicPr>
          <p:cNvPr id="71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1306513"/>
            <a:ext cx="521017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ole tekstowe 1"/>
          <p:cNvSpPr txBox="1"/>
          <p:nvPr/>
        </p:nvSpPr>
        <p:spPr>
          <a:xfrm>
            <a:off x="395288" y="1407210"/>
            <a:ext cx="3168650" cy="4708981"/>
          </a:xfrm>
          <a:prstGeom prst="rect">
            <a:avLst/>
          </a:prstGeom>
          <a:noFill/>
        </p:spPr>
        <p:txBody>
          <a:bodyPr>
            <a:spAutoFit/>
          </a:bodyPr>
          <a:lstStyle/>
          <a:p>
            <a:pPr>
              <a:spcAft>
                <a:spcPts val="1200"/>
              </a:spcAft>
              <a:defRPr/>
            </a:pPr>
            <a:r>
              <a:rPr lang="en-US" dirty="0">
                <a:solidFill>
                  <a:schemeClr val="bg1"/>
                </a:solidFill>
                <a:latin typeface="+mn-lt"/>
              </a:rPr>
              <a:t>Epidemics? </a:t>
            </a:r>
          </a:p>
          <a:p>
            <a:pPr algn="l">
              <a:spcAft>
                <a:spcPts val="1200"/>
              </a:spcAft>
              <a:defRPr/>
            </a:pPr>
            <a:r>
              <a:rPr lang="en-US" dirty="0" smtClean="0">
                <a:solidFill>
                  <a:schemeClr val="bg1"/>
                </a:solidFill>
                <a:latin typeface="+mn-lt"/>
              </a:rPr>
              <a:t>Not clear why: more attention, better diagnostics?</a:t>
            </a:r>
            <a:endParaRPr lang="en-US" dirty="0">
              <a:solidFill>
                <a:schemeClr val="bg1"/>
              </a:solidFill>
              <a:latin typeface="+mn-lt"/>
            </a:endParaRPr>
          </a:p>
          <a:p>
            <a:pPr algn="l">
              <a:spcAft>
                <a:spcPts val="1200"/>
              </a:spcAft>
              <a:defRPr/>
            </a:pPr>
            <a:r>
              <a:rPr lang="en-US" dirty="0">
                <a:solidFill>
                  <a:schemeClr val="bg1"/>
                </a:solidFill>
                <a:latin typeface="+mn-lt"/>
              </a:rPr>
              <a:t>Very diverse,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not </a:t>
            </a:r>
            <a:r>
              <a:rPr lang="en-US" dirty="0">
                <a:solidFill>
                  <a:schemeClr val="bg1"/>
                </a:solidFill>
                <a:latin typeface="+mn-lt"/>
              </a:rPr>
              <a:t>a single disease,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but more like </a:t>
            </a:r>
            <a:r>
              <a:rPr lang="en-US" dirty="0">
                <a:solidFill>
                  <a:schemeClr val="bg1"/>
                </a:solidFill>
                <a:latin typeface="+mn-lt"/>
              </a:rPr>
              <a:t>dementia</a:t>
            </a:r>
            <a:r>
              <a:rPr lang="en-US" dirty="0" smtClean="0">
                <a:solidFill>
                  <a:schemeClr val="bg1"/>
                </a:solidFill>
                <a:latin typeface="+mn-lt"/>
              </a:rPr>
              <a:t>.</a:t>
            </a:r>
            <a:endParaRPr lang="en-US" dirty="0">
              <a:solidFill>
                <a:schemeClr val="bg1"/>
              </a:solidFill>
              <a:latin typeface="+mn-lt"/>
            </a:endParaRPr>
          </a:p>
          <a:p>
            <a:pPr algn="l">
              <a:spcAft>
                <a:spcPts val="1200"/>
              </a:spcAft>
              <a:defRPr/>
            </a:pPr>
            <a:r>
              <a:rPr lang="en-US" dirty="0">
                <a:solidFill>
                  <a:schemeClr val="bg1"/>
                </a:solidFill>
                <a:latin typeface="+mn-lt"/>
              </a:rPr>
              <a:t>Genetic </a:t>
            </a:r>
            <a:r>
              <a:rPr lang="en-US" dirty="0" smtClean="0">
                <a:solidFill>
                  <a:schemeClr val="bg1"/>
                </a:solidFill>
                <a:latin typeface="+mn-lt"/>
              </a:rPr>
              <a:t>component, </a:t>
            </a:r>
            <a:r>
              <a:rPr lang="en-US" dirty="0">
                <a:solidFill>
                  <a:schemeClr val="bg1"/>
                </a:solidFill>
                <a:latin typeface="+mn-lt"/>
              </a:rPr>
              <a:t/>
            </a:r>
            <a:br>
              <a:rPr lang="en-US" dirty="0">
                <a:solidFill>
                  <a:schemeClr val="bg1"/>
                </a:solidFill>
                <a:latin typeface="+mn-lt"/>
              </a:rPr>
            </a:br>
            <a:r>
              <a:rPr lang="en-US" dirty="0">
                <a:solidFill>
                  <a:schemeClr val="bg1"/>
                </a:solidFill>
                <a:latin typeface="+mn-lt"/>
              </a:rPr>
              <a:t>but search for “autism genes” </a:t>
            </a:r>
            <a:r>
              <a:rPr lang="en-US" dirty="0" smtClean="0">
                <a:solidFill>
                  <a:schemeClr val="bg1"/>
                </a:solidFill>
                <a:latin typeface="+mn-lt"/>
              </a:rPr>
              <a:t>not </a:t>
            </a:r>
            <a:r>
              <a:rPr lang="en-US" dirty="0">
                <a:solidFill>
                  <a:schemeClr val="bg1"/>
                </a:solidFill>
                <a:latin typeface="+mn-lt"/>
              </a:rPr>
              <a:t>too </a:t>
            </a:r>
            <a:r>
              <a:rPr lang="en-US" dirty="0" smtClean="0">
                <a:solidFill>
                  <a:schemeClr val="bg1"/>
                </a:solidFill>
                <a:latin typeface="+mn-lt"/>
              </a:rPr>
              <a:t>successful, too many are involved. </a:t>
            </a:r>
            <a:endParaRPr lang="en-US" dirty="0">
              <a:solidFill>
                <a:schemeClr val="bg1"/>
              </a:solidFill>
              <a:latin typeface="+mn-lt"/>
            </a:endParaRPr>
          </a:p>
          <a:p>
            <a:pPr algn="l">
              <a:spcAft>
                <a:spcPts val="1200"/>
              </a:spcAft>
              <a:defRPr/>
            </a:pPr>
            <a:r>
              <a:rPr lang="en-US" dirty="0">
                <a:solidFill>
                  <a:srgbClr val="FFC000"/>
                </a:solidFill>
                <a:latin typeface="+mn-lt"/>
              </a:rPr>
              <a:t>Genetics cannot explain </a:t>
            </a:r>
            <a:r>
              <a:rPr lang="en-US" dirty="0" smtClean="0">
                <a:solidFill>
                  <a:srgbClr val="FFC000"/>
                </a:solidFill>
                <a:latin typeface="+mn-lt"/>
              </a:rPr>
              <a:t>recent rapid increase.  </a:t>
            </a:r>
            <a:endParaRPr lang="en-US" dirty="0">
              <a:solidFill>
                <a:srgbClr val="FFC000"/>
              </a:solidFill>
              <a:latin typeface="+mn-lt"/>
            </a:endParaRPr>
          </a:p>
        </p:txBody>
      </p:sp>
    </p:spTree>
  </p:cSld>
  <p:clrMapOvr>
    <a:masterClrMapping/>
  </p:clrMapOvr>
  <p:transition spd="slow">
    <p:circl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8229600" cy="939800"/>
          </a:xfrm>
        </p:spPr>
        <p:txBody>
          <a:bodyPr/>
          <a:lstStyle/>
          <a:p>
            <a:pPr eaLnBrk="1" hangingPunct="1"/>
            <a:r>
              <a:rPr lang="en-US" smtClean="0"/>
              <a:t>Research/diagnostic consequences</a:t>
            </a:r>
            <a:endParaRPr lang="pl-PL" smtClean="0"/>
          </a:p>
        </p:txBody>
      </p:sp>
      <p:sp>
        <p:nvSpPr>
          <p:cNvPr id="47107" name="Rectangle 3"/>
          <p:cNvSpPr>
            <a:spLocks noGrp="1" noChangeArrowheads="1"/>
          </p:cNvSpPr>
          <p:nvPr>
            <p:ph idx="1"/>
          </p:nvPr>
        </p:nvSpPr>
        <p:spPr>
          <a:xfrm>
            <a:off x="457200" y="1196975"/>
            <a:ext cx="8472488" cy="5545138"/>
          </a:xfrm>
        </p:spPr>
        <p:txBody>
          <a:bodyPr/>
          <a:lstStyle/>
          <a:p>
            <a:pPr marL="0" indent="0" eaLnBrk="1" hangingPunct="1">
              <a:lnSpc>
                <a:spcPct val="120000"/>
              </a:lnSpc>
              <a:spcBef>
                <a:spcPct val="0"/>
              </a:spcBef>
              <a:buFont typeface="Arial" pitchFamily="34" charset="0"/>
              <a:buNone/>
              <a:defRPr/>
            </a:pPr>
            <a:r>
              <a:rPr lang="en-US" sz="2000" smtClean="0"/>
              <a:t>Many problems at genetic/molecular level may lead to the same </a:t>
            </a:r>
            <a:br>
              <a:rPr lang="en-US" sz="2000" smtClean="0"/>
            </a:br>
            <a:r>
              <a:rPr lang="en-US" sz="2000" smtClean="0"/>
              <a:t>behavioral symptoms =&gt; problems for statistically-oriented research methods.</a:t>
            </a:r>
          </a:p>
          <a:p>
            <a:pPr marL="0" indent="0" eaLnBrk="1" hangingPunct="1">
              <a:lnSpc>
                <a:spcPct val="120000"/>
              </a:lnSpc>
              <a:spcBef>
                <a:spcPct val="0"/>
              </a:spcBef>
              <a:buFont typeface="Arial" pitchFamily="34" charset="0"/>
              <a:buNone/>
              <a:defRPr/>
            </a:pPr>
            <a:endParaRPr lang="en-US" sz="2000"/>
          </a:p>
          <a:p>
            <a:pPr eaLnBrk="1" hangingPunct="1">
              <a:lnSpc>
                <a:spcPct val="120000"/>
              </a:lnSpc>
              <a:spcBef>
                <a:spcPct val="0"/>
              </a:spcBef>
              <a:defRPr/>
            </a:pPr>
            <a:r>
              <a:rPr lang="en-US" sz="2000" smtClean="0"/>
              <a:t>Genetic mutation should give weak signals: in a given population of autistic patients only small fraction will have a given mutation.</a:t>
            </a:r>
          </a:p>
          <a:p>
            <a:pPr eaLnBrk="1" hangingPunct="1">
              <a:lnSpc>
                <a:spcPct val="120000"/>
              </a:lnSpc>
              <a:spcBef>
                <a:spcPct val="0"/>
              </a:spcBef>
              <a:defRPr/>
            </a:pPr>
            <a:r>
              <a:rPr lang="en-US" sz="2000" smtClean="0"/>
              <a:t>Inconclusive results on diet: several </a:t>
            </a:r>
            <a:r>
              <a:rPr lang="en-US" sz="2000"/>
              <a:t>studies show some </a:t>
            </a:r>
            <a:r>
              <a:rPr lang="en-US" sz="2000" smtClean="0"/>
              <a:t>improvement, other </a:t>
            </a:r>
            <a:r>
              <a:rPr lang="en-US" sz="2000"/>
              <a:t>studies show </a:t>
            </a:r>
            <a:r>
              <a:rPr lang="en-US" sz="2000" smtClean="0"/>
              <a:t>no effect</a:t>
            </a:r>
            <a:r>
              <a:rPr lang="en-US" sz="2000"/>
              <a:t>. </a:t>
            </a:r>
            <a:endParaRPr lang="en-US" sz="2000" smtClean="0"/>
          </a:p>
          <a:p>
            <a:pPr eaLnBrk="1" hangingPunct="1">
              <a:lnSpc>
                <a:spcPct val="120000"/>
              </a:lnSpc>
              <a:spcBef>
                <a:spcPct val="0"/>
              </a:spcBef>
              <a:defRPr/>
            </a:pPr>
            <a:r>
              <a:rPr lang="en-US" sz="2000" smtClean="0"/>
              <a:t>Pharmacological and other treatments will have limited success.</a:t>
            </a:r>
          </a:p>
          <a:p>
            <a:pPr eaLnBrk="1" hangingPunct="1">
              <a:lnSpc>
                <a:spcPct val="120000"/>
              </a:lnSpc>
              <a:spcBef>
                <a:spcPct val="0"/>
              </a:spcBef>
              <a:defRPr/>
            </a:pPr>
            <a:r>
              <a:rPr lang="en-US" sz="2000" smtClean="0"/>
              <a:t>Need for a better diagnostics at molecular/genetic level! </a:t>
            </a:r>
          </a:p>
          <a:p>
            <a:pPr marL="0" indent="0" eaLnBrk="1" hangingPunct="1">
              <a:lnSpc>
                <a:spcPct val="120000"/>
              </a:lnSpc>
              <a:spcBef>
                <a:spcPct val="0"/>
              </a:spcBef>
              <a:buFont typeface="Arial" pitchFamily="34" charset="0"/>
              <a:buNone/>
              <a:defRPr/>
            </a:pPr>
            <a:endParaRPr lang="en-US" sz="1000" smtClean="0"/>
          </a:p>
          <a:p>
            <a:pPr marL="0" indent="0" eaLnBrk="1" hangingPunct="1">
              <a:lnSpc>
                <a:spcPct val="120000"/>
              </a:lnSpc>
              <a:spcBef>
                <a:spcPct val="0"/>
              </a:spcBef>
              <a:buFont typeface="Arial" pitchFamily="34" charset="0"/>
              <a:buNone/>
              <a:defRPr/>
            </a:pPr>
            <a:r>
              <a:rPr lang="en-US" sz="2000" smtClean="0"/>
              <a:t>Strategy: behavior &lt;= neural properties; </a:t>
            </a:r>
          </a:p>
          <a:p>
            <a:pPr eaLnBrk="1" hangingPunct="1">
              <a:lnSpc>
                <a:spcPct val="120000"/>
              </a:lnSpc>
              <a:spcBef>
                <a:spcPct val="0"/>
              </a:spcBef>
              <a:defRPr/>
            </a:pPr>
            <a:r>
              <a:rPr lang="en-US" sz="2000" smtClean="0"/>
              <a:t>find neural parameters that affect behavior in a specific way; </a:t>
            </a:r>
          </a:p>
          <a:p>
            <a:pPr eaLnBrk="1" hangingPunct="1">
              <a:lnSpc>
                <a:spcPct val="120000"/>
              </a:lnSpc>
              <a:spcBef>
                <a:spcPct val="0"/>
              </a:spcBef>
              <a:defRPr/>
            </a:pPr>
            <a:r>
              <a:rPr lang="en-US" sz="2000" smtClean="0"/>
              <a:t>try to relate them to molecular properties in synapses, various receptors</a:t>
            </a:r>
            <a:r>
              <a:rPr lang="en-US" sz="2000"/>
              <a:t>, </a:t>
            </a:r>
            <a:r>
              <a:rPr lang="en-US" sz="2000" smtClean="0"/>
              <a:t>ion channels (pore forming proteins), membrane properties;</a:t>
            </a:r>
          </a:p>
          <a:p>
            <a:pPr eaLnBrk="1" hangingPunct="1">
              <a:lnSpc>
                <a:spcPct val="120000"/>
              </a:lnSpc>
              <a:spcBef>
                <a:spcPct val="0"/>
              </a:spcBef>
              <a:defRPr/>
            </a:pPr>
            <a:r>
              <a:rPr lang="en-US" sz="2000" smtClean="0"/>
              <a:t>try to find markers for specific abnormalities. </a:t>
            </a:r>
            <a:endParaRPr lang="en-US" sz="2000"/>
          </a:p>
          <a:p>
            <a:pPr marL="0" indent="0" eaLnBrk="1" hangingPunct="1">
              <a:lnSpc>
                <a:spcPct val="120000"/>
              </a:lnSpc>
              <a:spcBef>
                <a:spcPct val="0"/>
              </a:spcBef>
              <a:buFont typeface="Arial" pitchFamily="34" charset="0"/>
              <a:buNone/>
              <a:defRPr/>
            </a:pPr>
            <a:r>
              <a:rPr lang="en-US" sz="2000" smtClean="0"/>
              <a:t> </a:t>
            </a:r>
          </a:p>
        </p:txBody>
      </p:sp>
      <p:pic>
        <p:nvPicPr>
          <p:cNvPr id="3482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96188" y="3644900"/>
            <a:ext cx="115252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74638"/>
            <a:ext cx="8229600" cy="939800"/>
          </a:xfrm>
        </p:spPr>
        <p:txBody>
          <a:bodyPr/>
          <a:lstStyle/>
          <a:p>
            <a:pPr eaLnBrk="1" hangingPunct="1"/>
            <a:r>
              <a:rPr lang="en-US" smtClean="0"/>
              <a:t>Behavioral consequences</a:t>
            </a:r>
            <a:endParaRPr lang="pl-PL" smtClean="0"/>
          </a:p>
        </p:txBody>
      </p:sp>
      <p:sp>
        <p:nvSpPr>
          <p:cNvPr id="35843" name="Rectangle 3"/>
          <p:cNvSpPr>
            <a:spLocks noGrp="1" noChangeArrowheads="1"/>
          </p:cNvSpPr>
          <p:nvPr>
            <p:ph idx="1"/>
          </p:nvPr>
        </p:nvSpPr>
        <p:spPr>
          <a:xfrm>
            <a:off x="457200" y="1196975"/>
            <a:ext cx="8472488" cy="5545138"/>
          </a:xfrm>
        </p:spPr>
        <p:txBody>
          <a:bodyPr/>
          <a:lstStyle/>
          <a:p>
            <a:pPr eaLnBrk="1" hangingPunct="1">
              <a:lnSpc>
                <a:spcPct val="120000"/>
              </a:lnSpc>
              <a:spcBef>
                <a:spcPct val="0"/>
              </a:spcBef>
              <a:buFont typeface="Arial" pitchFamily="34" charset="0"/>
              <a:buNone/>
            </a:pPr>
            <a:r>
              <a:rPr lang="en-US" sz="2000" dirty="0" smtClean="0"/>
              <a:t>Deep, localized attractors are formed; what are the consequences?</a:t>
            </a:r>
          </a:p>
          <a:p>
            <a:pPr eaLnBrk="1" hangingPunct="1">
              <a:lnSpc>
                <a:spcPct val="120000"/>
              </a:lnSpc>
              <a:spcBef>
                <a:spcPct val="0"/>
              </a:spcBef>
            </a:pPr>
            <a:r>
              <a:rPr lang="en-US" sz="2000" dirty="0" smtClean="0"/>
              <a:t>Problems with disengagement of attention;</a:t>
            </a:r>
          </a:p>
          <a:p>
            <a:pPr eaLnBrk="1" hangingPunct="1">
              <a:lnSpc>
                <a:spcPct val="120000"/>
              </a:lnSpc>
              <a:spcBef>
                <a:spcPct val="0"/>
              </a:spcBef>
            </a:pPr>
            <a:r>
              <a:rPr lang="en-US" sz="2000" dirty="0" err="1" smtClean="0"/>
              <a:t>hyperspecific</a:t>
            </a:r>
            <a:r>
              <a:rPr lang="en-US" sz="2000" dirty="0" smtClean="0"/>
              <a:t> memory for images, words, numbers, facts, movements;</a:t>
            </a:r>
          </a:p>
          <a:p>
            <a:pPr eaLnBrk="1" hangingPunct="1">
              <a:lnSpc>
                <a:spcPct val="120000"/>
              </a:lnSpc>
              <a:spcBef>
                <a:spcPct val="0"/>
              </a:spcBef>
            </a:pPr>
            <a:r>
              <a:rPr lang="en-US" sz="2000" dirty="0" smtClean="0"/>
              <a:t>strong focus on single stimulus, absorption, easy sensory overstimulation;  </a:t>
            </a:r>
          </a:p>
          <a:p>
            <a:pPr eaLnBrk="1" hangingPunct="1">
              <a:lnSpc>
                <a:spcPct val="120000"/>
              </a:lnSpc>
              <a:spcBef>
                <a:spcPct val="0"/>
              </a:spcBef>
            </a:pPr>
            <a:r>
              <a:rPr lang="en-US" sz="2000" dirty="0" smtClean="0"/>
              <a:t>gaze focused on simple stimuli, not faces, contact is difficult;</a:t>
            </a:r>
          </a:p>
          <a:p>
            <a:pPr eaLnBrk="1" hangingPunct="1">
              <a:lnSpc>
                <a:spcPct val="120000"/>
              </a:lnSpc>
              <a:spcBef>
                <a:spcPct val="0"/>
              </a:spcBef>
            </a:pPr>
            <a:r>
              <a:rPr lang="en-US" sz="2000" dirty="0" smtClean="0"/>
              <a:t>echolalia, repeating words without understanding (no associations);</a:t>
            </a:r>
          </a:p>
          <a:p>
            <a:pPr eaLnBrk="1" hangingPunct="1">
              <a:lnSpc>
                <a:spcPct val="120000"/>
              </a:lnSpc>
              <a:spcBef>
                <a:spcPct val="0"/>
              </a:spcBef>
              <a:buFont typeface="Arial" pitchFamily="34" charset="0"/>
              <a:buNone/>
            </a:pPr>
            <a:r>
              <a:rPr lang="en-US" sz="2000" dirty="0" smtClean="0"/>
              <a:t>	nouns are acquired more readily than abstract words like verbs;</a:t>
            </a:r>
          </a:p>
          <a:p>
            <a:pPr eaLnBrk="1" hangingPunct="1">
              <a:lnSpc>
                <a:spcPct val="120000"/>
              </a:lnSpc>
              <a:spcBef>
                <a:spcPct val="0"/>
              </a:spcBef>
            </a:pPr>
            <a:r>
              <a:rPr lang="en-US" sz="2000" dirty="0" smtClean="0"/>
              <a:t>play is schematic, fast changes are not noticed (stable states cannot arise); </a:t>
            </a:r>
          </a:p>
          <a:p>
            <a:pPr eaLnBrk="1" hangingPunct="1">
              <a:lnSpc>
                <a:spcPct val="120000"/>
              </a:lnSpc>
              <a:spcBef>
                <a:spcPct val="0"/>
              </a:spcBef>
            </a:pPr>
            <a:r>
              <a:rPr lang="en-US" sz="2000" dirty="0" smtClean="0"/>
              <a:t>play with other children is avoided in favor of simple toys; </a:t>
            </a:r>
          </a:p>
          <a:p>
            <a:pPr eaLnBrk="1" hangingPunct="1">
              <a:lnSpc>
                <a:spcPct val="120000"/>
              </a:lnSpc>
              <a:spcBef>
                <a:spcPct val="0"/>
              </a:spcBef>
            </a:pPr>
            <a:r>
              <a:rPr lang="en-US" sz="2000" dirty="0" smtClean="0"/>
              <a:t>generalization and associations are quite poor; integration of different modalities that requires synchronization is impaired, connections are weak; </a:t>
            </a:r>
          </a:p>
          <a:p>
            <a:pPr eaLnBrk="1" hangingPunct="1">
              <a:lnSpc>
                <a:spcPct val="120000"/>
              </a:lnSpc>
              <a:spcBef>
                <a:spcPct val="0"/>
              </a:spcBef>
            </a:pPr>
            <a:r>
              <a:rPr lang="en-US" sz="2000" dirty="0" smtClean="0"/>
              <a:t>normal development – theory of mind, MNS, relations – is impaired.</a:t>
            </a:r>
            <a:br>
              <a:rPr lang="en-US" sz="2000" dirty="0" smtClean="0"/>
            </a:br>
            <a:endParaRPr lang="en-US" sz="1000" dirty="0" smtClean="0"/>
          </a:p>
          <a:p>
            <a:pPr eaLnBrk="1" hangingPunct="1">
              <a:lnSpc>
                <a:spcPct val="120000"/>
              </a:lnSpc>
              <a:spcBef>
                <a:spcPct val="0"/>
              </a:spcBef>
              <a:buFont typeface="Arial" pitchFamily="34" charset="0"/>
              <a:buNone/>
            </a:pPr>
            <a:r>
              <a:rPr lang="en-US" sz="2000" dirty="0" smtClean="0">
                <a:solidFill>
                  <a:srgbClr val="FFFF00"/>
                </a:solidFill>
              </a:rPr>
              <a:t>Simple basic deficit =&gt; host of problems</a:t>
            </a:r>
            <a:r>
              <a:rPr lang="en-US" sz="2000" dirty="0" smtClean="0"/>
              <a:t>, many insights from such mechanisms.</a:t>
            </a:r>
          </a:p>
          <a:p>
            <a:pPr eaLnBrk="1" hangingPunct="1">
              <a:lnSpc>
                <a:spcPct val="120000"/>
              </a:lnSpc>
              <a:spcBef>
                <a:spcPct val="0"/>
              </a:spcBef>
              <a:buFont typeface="Arial" pitchFamily="34" charset="0"/>
              <a:buNone/>
            </a:pPr>
            <a:r>
              <a:rPr lang="en-US" sz="2000" dirty="0" smtClean="0"/>
              <a:t>Expect great diversity of symptoms, depending on local expression and severity. </a:t>
            </a:r>
          </a:p>
        </p:txBody>
      </p:sp>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0"/>
            <a:ext cx="152400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274638"/>
            <a:ext cx="7972425" cy="939800"/>
          </a:xfrm>
        </p:spPr>
        <p:txBody>
          <a:bodyPr/>
          <a:lstStyle/>
          <a:p>
            <a:pPr eaLnBrk="1" hangingPunct="1"/>
            <a:r>
              <a:rPr lang="en-US" smtClean="0"/>
              <a:t>Experimental evidence: behavior</a:t>
            </a:r>
            <a:endParaRPr lang="pl-PL" smtClean="0"/>
          </a:p>
        </p:txBody>
      </p:sp>
      <p:sp>
        <p:nvSpPr>
          <p:cNvPr id="10243" name="Rectangle 3"/>
          <p:cNvSpPr>
            <a:spLocks noGrp="1" noChangeArrowheads="1"/>
          </p:cNvSpPr>
          <p:nvPr>
            <p:ph idx="1"/>
          </p:nvPr>
        </p:nvSpPr>
        <p:spPr>
          <a:xfrm>
            <a:off x="457200" y="1357313"/>
            <a:ext cx="8229600" cy="3143250"/>
          </a:xfrm>
        </p:spPr>
        <p:txBody>
          <a:bodyPr rtlCol="0">
            <a:noAutofit/>
          </a:bodyPr>
          <a:lstStyle/>
          <a:p>
            <a:pPr marL="0" indent="0" eaLnBrk="1" fontAlgn="auto" hangingPunct="1">
              <a:spcAft>
                <a:spcPts val="0"/>
              </a:spcAft>
              <a:buFont typeface="Arial" pitchFamily="34" charset="0"/>
              <a:buNone/>
              <a:defRPr/>
            </a:pPr>
            <a:r>
              <a:rPr lang="en-US" sz="2000" err="1" smtClean="0"/>
              <a:t>Kawakubo</a:t>
            </a:r>
            <a:r>
              <a:rPr lang="en-US" sz="2000" smtClean="0"/>
              <a:t> Y, et al. Electrophysiological abnormalities of spatial attention in adults with autism during the gap overlap task. Clinical Neurophysiology 118(7), 1464-1471, 2007.</a:t>
            </a:r>
          </a:p>
          <a:p>
            <a:pPr eaLnBrk="1" fontAlgn="auto" hangingPunct="1">
              <a:spcAft>
                <a:spcPts val="0"/>
              </a:spcAft>
              <a:defRPr/>
            </a:pPr>
            <a:r>
              <a:rPr lang="en-US" sz="2000" smtClean="0"/>
              <a:t>“These results demonstrate electrophysiological abnormalities of disengagement during visuospatial attention in adults with autism which cannot be attributed to their IQs.”</a:t>
            </a:r>
          </a:p>
          <a:p>
            <a:pPr eaLnBrk="1" fontAlgn="auto" hangingPunct="1">
              <a:spcAft>
                <a:spcPts val="0"/>
              </a:spcAft>
              <a:defRPr/>
            </a:pPr>
            <a:r>
              <a:rPr lang="en-US" sz="2000" smtClean="0"/>
              <a:t>“We suggest that adults with autism have deficits in attentional disengagement and the physiological substrates underlying deficits in autism and mental retardation are different.”</a:t>
            </a:r>
            <a:br>
              <a:rPr lang="en-US" sz="2000" smtClean="0"/>
            </a:br>
            <a:endParaRPr lang="en-US" sz="2000" smtClean="0"/>
          </a:p>
        </p:txBody>
      </p:sp>
      <p:sp>
        <p:nvSpPr>
          <p:cNvPr id="10244" name="Rectangle 4"/>
          <p:cNvSpPr>
            <a:spLocks noChangeArrowheads="1"/>
          </p:cNvSpPr>
          <p:nvPr/>
        </p:nvSpPr>
        <p:spPr bwMode="auto">
          <a:xfrm>
            <a:off x="357188" y="4429125"/>
            <a:ext cx="8578850" cy="2214563"/>
          </a:xfrm>
          <a:prstGeom prst="rect">
            <a:avLst/>
          </a:prstGeom>
          <a:noFill/>
          <a:ln w="9525">
            <a:noFill/>
            <a:miter lim="800000"/>
            <a:headEnd/>
            <a:tailEnd/>
          </a:ln>
        </p:spPr>
        <p:txBody>
          <a:bodyPr/>
          <a:lstStyle/>
          <a:p>
            <a:pPr>
              <a:lnSpc>
                <a:spcPct val="90000"/>
              </a:lnSpc>
              <a:spcBef>
                <a:spcPct val="20000"/>
              </a:spcBef>
              <a:defRPr/>
            </a:pPr>
            <a:r>
              <a:rPr lang="en-US">
                <a:solidFill>
                  <a:schemeClr val="bg1"/>
                </a:solidFill>
                <a:latin typeface="+mn-lt"/>
              </a:rPr>
              <a:t>Landry R, Bryson SE, Impaired disengagement of attention in young children with autism. Journal of Child Psychology and Psychiatry 45(6), 1115 - 1122, 2004</a:t>
            </a:r>
          </a:p>
          <a:p>
            <a:pPr>
              <a:lnSpc>
                <a:spcPct val="90000"/>
              </a:lnSpc>
              <a:spcBef>
                <a:spcPct val="20000"/>
              </a:spcBef>
              <a:defRPr/>
            </a:pPr>
            <a:endParaRPr lang="en-US" sz="1000">
              <a:solidFill>
                <a:schemeClr val="bg1"/>
              </a:solidFill>
              <a:latin typeface="+mn-lt"/>
            </a:endParaRPr>
          </a:p>
          <a:p>
            <a:pPr marL="346075" indent="-346075">
              <a:lnSpc>
                <a:spcPct val="90000"/>
              </a:lnSpc>
              <a:spcBef>
                <a:spcPct val="20000"/>
              </a:spcBef>
              <a:buClr>
                <a:schemeClr val="bg1"/>
              </a:buClr>
              <a:buSzPct val="100000"/>
              <a:buFont typeface="Arial" pitchFamily="34" charset="0"/>
              <a:buChar char="•"/>
              <a:defRPr/>
            </a:pPr>
            <a:r>
              <a:rPr lang="en-US">
                <a:solidFill>
                  <a:schemeClr val="bg1"/>
                </a:solidFill>
                <a:latin typeface="+mn-lt"/>
              </a:rPr>
              <a:t>“Children with autism had marked difficulty in disengaging attention. Indeed, on 20% of trials they remained fixated on the first of two competing stimuli for the entire 8-second trial duration.”</a:t>
            </a:r>
          </a:p>
          <a:p>
            <a:pPr>
              <a:lnSpc>
                <a:spcPct val="90000"/>
              </a:lnSpc>
              <a:spcBef>
                <a:spcPct val="20000"/>
              </a:spcBef>
              <a:defRPr/>
            </a:pPr>
            <a:endParaRPr lang="en-US" sz="1000">
              <a:solidFill>
                <a:schemeClr val="bg1"/>
              </a:solidFill>
              <a:latin typeface="+mn-lt"/>
            </a:endParaRPr>
          </a:p>
          <a:p>
            <a:pPr>
              <a:lnSpc>
                <a:spcPct val="90000"/>
              </a:lnSpc>
              <a:spcBef>
                <a:spcPct val="20000"/>
              </a:spcBef>
              <a:defRPr/>
            </a:pPr>
            <a:r>
              <a:rPr lang="en-US">
                <a:solidFill>
                  <a:schemeClr val="bg1"/>
                </a:solidFill>
                <a:latin typeface="+mn-lt"/>
              </a:rPr>
              <a:t>Several newer studies:  </a:t>
            </a:r>
            <a:r>
              <a:rPr lang="en-US" err="1">
                <a:solidFill>
                  <a:schemeClr val="bg1"/>
                </a:solidFill>
                <a:latin typeface="+mn-lt"/>
                <a:hlinkClick r:id="rId3"/>
              </a:rPr>
              <a:t>Mayada</a:t>
            </a:r>
            <a:r>
              <a:rPr lang="en-US">
                <a:solidFill>
                  <a:schemeClr val="bg1"/>
                </a:solidFill>
                <a:latin typeface="+mn-lt"/>
                <a:hlinkClick r:id="rId3"/>
              </a:rPr>
              <a:t> </a:t>
            </a:r>
            <a:r>
              <a:rPr lang="en-US" err="1">
                <a:solidFill>
                  <a:schemeClr val="bg1"/>
                </a:solidFill>
                <a:latin typeface="+mn-lt"/>
                <a:hlinkClick r:id="rId3"/>
              </a:rPr>
              <a:t>Elsabbagh</a:t>
            </a:r>
            <a:r>
              <a:rPr lang="en-US">
                <a:solidFill>
                  <a:schemeClr val="bg1"/>
                </a:solidFill>
                <a:latin typeface="+mn-lt"/>
              </a:rPr>
              <a:t>. </a:t>
            </a:r>
          </a:p>
        </p:txBody>
      </p:sp>
      <p:pic>
        <p:nvPicPr>
          <p:cNvPr id="368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74638"/>
            <a:ext cx="7972425" cy="939800"/>
          </a:xfrm>
        </p:spPr>
        <p:txBody>
          <a:bodyPr/>
          <a:lstStyle/>
          <a:p>
            <a:pPr eaLnBrk="1" hangingPunct="1"/>
            <a:r>
              <a:rPr lang="en-US" smtClean="0"/>
              <a:t>Experimental evidence: behavior</a:t>
            </a:r>
            <a:endParaRPr lang="pl-PL" smtClean="0"/>
          </a:p>
        </p:txBody>
      </p:sp>
      <p:sp>
        <p:nvSpPr>
          <p:cNvPr id="37891" name="Rectangle 3"/>
          <p:cNvSpPr>
            <a:spLocks noGrp="1" noChangeArrowheads="1"/>
          </p:cNvSpPr>
          <p:nvPr>
            <p:ph idx="1"/>
          </p:nvPr>
        </p:nvSpPr>
        <p:spPr>
          <a:xfrm>
            <a:off x="468313" y="1125538"/>
            <a:ext cx="2889250" cy="4519612"/>
          </a:xfrm>
        </p:spPr>
        <p:txBody>
          <a:bodyPr/>
          <a:lstStyle/>
          <a:p>
            <a:pPr marL="0" indent="0" eaLnBrk="1" hangingPunct="1">
              <a:spcBef>
                <a:spcPts val="600"/>
              </a:spcBef>
              <a:buFont typeface="Arial" pitchFamily="34" charset="0"/>
              <a:buNone/>
            </a:pPr>
            <a:r>
              <a:rPr lang="en-US" sz="2000" smtClean="0"/>
              <a:t>D.P. Kennedy, E. Redcay, and E. Courchesne, </a:t>
            </a:r>
          </a:p>
          <a:p>
            <a:pPr marL="0" indent="0" eaLnBrk="1" hangingPunct="1">
              <a:spcBef>
                <a:spcPts val="600"/>
              </a:spcBef>
              <a:buFont typeface="Arial" pitchFamily="34" charset="0"/>
              <a:buNone/>
            </a:pPr>
            <a:r>
              <a:rPr lang="en-US" sz="2000" smtClean="0"/>
              <a:t>Failing to deactivate: Resting functional abnor- malities in autism. PNAS 103, 8275-8280, 2006. </a:t>
            </a:r>
          </a:p>
          <a:p>
            <a:pPr marL="0" indent="0" eaLnBrk="1" hangingPunct="1">
              <a:spcBef>
                <a:spcPts val="600"/>
              </a:spcBef>
              <a:buFont typeface="Arial" pitchFamily="34" charset="0"/>
              <a:buNone/>
            </a:pPr>
            <a:r>
              <a:rPr lang="en-US" sz="2000" smtClean="0"/>
              <a:t>Default network in autism group failed to deactivate brain regions, strong correlation between a clinical measure of social impairment and functio- nal activity within the ventral MPF. </a:t>
            </a:r>
          </a:p>
        </p:txBody>
      </p:sp>
      <p:pic>
        <p:nvPicPr>
          <p:cNvPr id="116738" name="Picture 2"/>
          <p:cNvPicPr>
            <a:picLocks noChangeAspect="1" noChangeArrowheads="1"/>
          </p:cNvPicPr>
          <p:nvPr/>
        </p:nvPicPr>
        <p:blipFill>
          <a:blip r:embed="rId3"/>
          <a:srcRect/>
          <a:stretch>
            <a:fillRect/>
          </a:stretch>
        </p:blipFill>
        <p:spPr bwMode="auto">
          <a:xfrm>
            <a:off x="3509963" y="1052513"/>
            <a:ext cx="5610225" cy="4686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2" name="TextBox 1"/>
          <p:cNvSpPr txBox="1"/>
          <p:nvPr/>
        </p:nvSpPr>
        <p:spPr>
          <a:xfrm>
            <a:off x="468313" y="5732463"/>
            <a:ext cx="8351837" cy="1016000"/>
          </a:xfrm>
          <a:prstGeom prst="rect">
            <a:avLst/>
          </a:prstGeom>
          <a:noFill/>
        </p:spPr>
        <p:txBody>
          <a:bodyPr>
            <a:spAutoFit/>
          </a:bodyPr>
          <a:lstStyle/>
          <a:p>
            <a:pPr algn="l">
              <a:defRPr/>
            </a:pPr>
            <a:r>
              <a:rPr lang="en-US" dirty="0">
                <a:solidFill>
                  <a:srgbClr val="F8F8F8"/>
                </a:solidFill>
                <a:latin typeface="+mn-lt"/>
              </a:rPr>
              <a:t>Mistaking symptoms for real problems: </a:t>
            </a:r>
            <a:br>
              <a:rPr lang="en-US" dirty="0">
                <a:solidFill>
                  <a:srgbClr val="F8F8F8"/>
                </a:solidFill>
                <a:latin typeface="+mn-lt"/>
              </a:rPr>
            </a:br>
            <a:r>
              <a:rPr lang="en-US" dirty="0">
                <a:solidFill>
                  <a:srgbClr val="F8F8F8"/>
                </a:solidFill>
                <a:latin typeface="+mn-lt"/>
              </a:rPr>
              <a:t>We speculate that the lack of deactivation in the autism group is indicative of abnormal internally directed processes at rest. </a:t>
            </a:r>
          </a:p>
        </p:txBody>
      </p:sp>
    </p:spTree>
  </p:cSld>
  <p:clrMapOvr>
    <a:masterClrMapping/>
  </p:clrMapOvr>
  <p:transition spd="slow">
    <p:split orient="ver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274638"/>
            <a:ext cx="7570788" cy="939800"/>
          </a:xfrm>
        </p:spPr>
        <p:txBody>
          <a:bodyPr/>
          <a:lstStyle/>
          <a:p>
            <a:pPr eaLnBrk="1" hangingPunct="1"/>
            <a:r>
              <a:rPr lang="en-US" smtClean="0"/>
              <a:t>Mistaking symptoms for causes</a:t>
            </a:r>
            <a:endParaRPr lang="pl-PL" smtClean="0"/>
          </a:p>
        </p:txBody>
      </p:sp>
      <p:sp>
        <p:nvSpPr>
          <p:cNvPr id="38915" name="Rectangle 3"/>
          <p:cNvSpPr>
            <a:spLocks noGrp="1" noChangeArrowheads="1"/>
          </p:cNvSpPr>
          <p:nvPr>
            <p:ph idx="1"/>
          </p:nvPr>
        </p:nvSpPr>
        <p:spPr>
          <a:xfrm>
            <a:off x="457200" y="1196975"/>
            <a:ext cx="8472488" cy="5545138"/>
          </a:xfrm>
        </p:spPr>
        <p:txBody>
          <a:bodyPr/>
          <a:lstStyle/>
          <a:p>
            <a:pPr marL="0" indent="0" eaLnBrk="1" hangingPunct="1">
              <a:spcBef>
                <a:spcPts val="600"/>
              </a:spcBef>
              <a:buFont typeface="Arial" pitchFamily="34" charset="0"/>
              <a:buNone/>
            </a:pPr>
            <a:r>
              <a:rPr lang="en-US" sz="2000" smtClean="0"/>
              <a:t>Various brain subsystems develop in an abnormal way: </a:t>
            </a:r>
          </a:p>
          <a:p>
            <a:pPr marL="0" indent="0" eaLnBrk="1" hangingPunct="1">
              <a:spcBef>
                <a:spcPts val="600"/>
              </a:spcBef>
              <a:buFont typeface="Arial" pitchFamily="34" charset="0"/>
              <a:buNone/>
            </a:pPr>
            <a:r>
              <a:rPr lang="en-US" sz="2000" smtClean="0"/>
              <a:t>1. </a:t>
            </a:r>
            <a:r>
              <a:rPr lang="en-US" sz="2000" b="1" smtClean="0">
                <a:solidFill>
                  <a:srgbClr val="FFC000"/>
                </a:solidFill>
              </a:rPr>
              <a:t>Abnormal functional connectivity</a:t>
            </a:r>
            <a:r>
              <a:rPr lang="en-US" sz="2000" smtClean="0"/>
              <a:t> between extra striate and temporal cortices during attribution of mental states, and executive tasks such as memory for or attention to social information (Castelli et al., 2002 ; Just et al., 2004, 2007; Kana et al., 2007a, b; Dichter et al., 2007; Kleinhans et al., 2008).</a:t>
            </a:r>
          </a:p>
          <a:p>
            <a:pPr marL="0" indent="0" eaLnBrk="1" hangingPunct="1">
              <a:spcBef>
                <a:spcPts val="600"/>
              </a:spcBef>
              <a:buFont typeface="Arial" pitchFamily="34" charset="0"/>
              <a:buNone/>
            </a:pPr>
            <a:r>
              <a:rPr lang="en-US" sz="2000" b="1" smtClean="0"/>
              <a:t>2. </a:t>
            </a:r>
            <a:r>
              <a:rPr lang="en-US" sz="2000" b="1" smtClean="0">
                <a:solidFill>
                  <a:srgbClr val="FFC000"/>
                </a:solidFill>
              </a:rPr>
              <a:t>Underconnectivity</a:t>
            </a:r>
            <a:r>
              <a:rPr lang="en-US" sz="2000" smtClean="0"/>
              <a:t>: working memory, face processing (Just et al.,  2007; Koshino et al., 2008; Bird et al., 2006), cortico-cortical connectivity (Barnea-Goraly et al., 2004; Herbert et al., 2004; Keller et al., 2007). </a:t>
            </a:r>
          </a:p>
          <a:p>
            <a:pPr marL="0" indent="0" eaLnBrk="1" hangingPunct="1">
              <a:spcBef>
                <a:spcPts val="600"/>
              </a:spcBef>
              <a:buFont typeface="Arial" pitchFamily="34" charset="0"/>
              <a:buNone/>
            </a:pPr>
            <a:r>
              <a:rPr lang="en-US" sz="2000" smtClean="0"/>
              <a:t>3. </a:t>
            </a:r>
            <a:r>
              <a:rPr lang="en-US" sz="2000" b="1" smtClean="0">
                <a:solidFill>
                  <a:srgbClr val="FFC000"/>
                </a:solidFill>
              </a:rPr>
              <a:t>Default mode </a:t>
            </a:r>
            <a:r>
              <a:rPr lang="en-US" sz="2000" smtClean="0">
                <a:solidFill>
                  <a:srgbClr val="FFC000"/>
                </a:solidFill>
              </a:rPr>
              <a:t>network</a:t>
            </a:r>
            <a:r>
              <a:rPr lang="en-US" sz="2000" smtClean="0"/>
              <a:t>: “Results revealed that while typically developing individuals showed enhanced recall skills for negative relative to positive and neutral pictures, individuals with ASD recalled the neutral pictures as well as the emotional ones. Findings of this study thus point to reduced influence of emotion on memory processes in ASD than in typically developing individuals, possibly owing to amygdala dysfunctions.” </a:t>
            </a:r>
          </a:p>
          <a:p>
            <a:pPr marL="0" indent="0" eaLnBrk="1" hangingPunct="1">
              <a:spcBef>
                <a:spcPts val="600"/>
              </a:spcBef>
              <a:buFont typeface="Arial" pitchFamily="34" charset="0"/>
              <a:buNone/>
            </a:pPr>
            <a:r>
              <a:rPr lang="en-US" sz="2000" smtClean="0"/>
              <a:t>C. Deruelle et al., Negative emotion does not enhance recall skills in adults with autistic spectrum disorders. Autism Research 1(2), 91–96, 2008</a:t>
            </a:r>
          </a:p>
        </p:txBody>
      </p:sp>
      <p:pic>
        <p:nvPicPr>
          <p:cNvPr id="1177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0" y="0"/>
            <a:ext cx="1428750" cy="1581150"/>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274638"/>
            <a:ext cx="7758113" cy="939800"/>
          </a:xfrm>
        </p:spPr>
        <p:txBody>
          <a:bodyPr/>
          <a:lstStyle/>
          <a:p>
            <a:pPr eaLnBrk="1" hangingPunct="1"/>
            <a:r>
              <a:rPr lang="en-US" smtClean="0"/>
              <a:t>Experimental evidence: molecular</a:t>
            </a:r>
            <a:endParaRPr lang="pl-PL" smtClean="0"/>
          </a:p>
        </p:txBody>
      </p:sp>
      <p:sp>
        <p:nvSpPr>
          <p:cNvPr id="39939" name="Rectangle 3"/>
          <p:cNvSpPr>
            <a:spLocks noGrp="1" noChangeArrowheads="1"/>
          </p:cNvSpPr>
          <p:nvPr>
            <p:ph idx="1"/>
          </p:nvPr>
        </p:nvSpPr>
        <p:spPr>
          <a:xfrm>
            <a:off x="457200" y="1335088"/>
            <a:ext cx="8472488" cy="2428875"/>
          </a:xfrm>
        </p:spPr>
        <p:txBody>
          <a:bodyPr/>
          <a:lstStyle/>
          <a:p>
            <a:pPr eaLnBrk="1" hangingPunct="1">
              <a:buFont typeface="Arial" pitchFamily="34" charset="0"/>
              <a:buNone/>
            </a:pPr>
            <a:r>
              <a:rPr lang="en-US" sz="2000" smtClean="0"/>
              <a:t>What type of problems with neurons create these types of effects?</a:t>
            </a:r>
            <a:r>
              <a:rPr lang="pl-PL" sz="2000" smtClean="0"/>
              <a:t> </a:t>
            </a:r>
            <a:endParaRPr lang="en-US" sz="2000" smtClean="0"/>
          </a:p>
          <a:p>
            <a:pPr eaLnBrk="1" hangingPunct="1"/>
            <a:r>
              <a:rPr lang="en-US" sz="2000" smtClean="0"/>
              <a:t>Neural self-regulation mechanisms lead to fatigue or accommodation of neurons through leaky K</a:t>
            </a:r>
            <a:r>
              <a:rPr lang="en-US" sz="2000" baseline="30000" smtClean="0"/>
              <a:t>+</a:t>
            </a:r>
            <a:r>
              <a:rPr lang="en-US" sz="2000" smtClean="0"/>
              <a:t> channels opened by </a:t>
            </a:r>
            <a:r>
              <a:rPr lang="pl-PL" sz="2000" smtClean="0"/>
              <a:t>high </a:t>
            </a:r>
            <a:r>
              <a:rPr lang="en-US" sz="2000" smtClean="0"/>
              <a:t>Ca</a:t>
            </a:r>
            <a:r>
              <a:rPr lang="pl-PL" sz="2000" baseline="30000" smtClean="0"/>
              <a:t>++</a:t>
            </a:r>
            <a:r>
              <a:rPr lang="en-US" sz="2000" smtClean="0"/>
              <a:t> concentration,  </a:t>
            </a:r>
            <a:r>
              <a:rPr lang="pl-PL" sz="2000" smtClean="0"/>
              <a:t/>
            </a:r>
            <a:br>
              <a:rPr lang="pl-PL" sz="2000" smtClean="0"/>
            </a:br>
            <a:r>
              <a:rPr lang="en-US" sz="2000" smtClean="0"/>
              <a:t>or longer acting GABA-B inhibitory synaptic channel.  </a:t>
            </a:r>
          </a:p>
          <a:p>
            <a:pPr eaLnBrk="1" hangingPunct="1"/>
            <a:r>
              <a:rPr lang="en-US" sz="2000" smtClean="0"/>
              <a:t>This leads to inhibition of neurons that require stronger activation to fire. </a:t>
            </a:r>
          </a:p>
          <a:p>
            <a:pPr eaLnBrk="1" hangingPunct="1"/>
            <a:r>
              <a:rPr lang="en-US" sz="2000" smtClean="0"/>
              <a:t>Neurons accommodate or fatigue and become less and less active for the same amount of excitatory input. </a:t>
            </a:r>
          </a:p>
        </p:txBody>
      </p:sp>
      <p:sp>
        <p:nvSpPr>
          <p:cNvPr id="10244" name="Rectangle 4"/>
          <p:cNvSpPr>
            <a:spLocks noChangeArrowheads="1"/>
          </p:cNvSpPr>
          <p:nvPr/>
        </p:nvSpPr>
        <p:spPr bwMode="auto">
          <a:xfrm>
            <a:off x="428625" y="3786188"/>
            <a:ext cx="8507413" cy="2857500"/>
          </a:xfrm>
          <a:prstGeom prst="rect">
            <a:avLst/>
          </a:prstGeom>
          <a:noFill/>
          <a:ln w="9525">
            <a:noFill/>
            <a:miter lim="800000"/>
            <a:headEnd/>
            <a:tailEnd/>
          </a:ln>
        </p:spPr>
        <p:txBody>
          <a:bodyPr/>
          <a:lstStyle/>
          <a:p>
            <a:pPr algn="l">
              <a:buClr>
                <a:srgbClr val="775F55"/>
              </a:buClr>
              <a:defRPr/>
            </a:pPr>
            <a:r>
              <a:rPr lang="en-US" dirty="0" err="1">
                <a:solidFill>
                  <a:schemeClr val="bg1"/>
                </a:solidFill>
                <a:latin typeface="+mn-lt"/>
              </a:rPr>
              <a:t>Dysregulated</a:t>
            </a:r>
            <a:r>
              <a:rPr lang="en-US" dirty="0">
                <a:solidFill>
                  <a:schemeClr val="bg1"/>
                </a:solidFill>
                <a:latin typeface="+mn-lt"/>
              </a:rPr>
              <a:t> calcium signaling, mainly through </a:t>
            </a:r>
            <a:r>
              <a:rPr lang="en-US" dirty="0">
                <a:solidFill>
                  <a:prstClr val="white"/>
                </a:solidFill>
                <a:latin typeface="Calibri"/>
              </a:rPr>
              <a:t>voltage-gated calcium channels (VGCC) </a:t>
            </a:r>
            <a:r>
              <a:rPr lang="en-US" dirty="0">
                <a:solidFill>
                  <a:schemeClr val="bg1"/>
                </a:solidFill>
                <a:latin typeface="+mn-lt"/>
              </a:rPr>
              <a:t>is the central molecular event that leads to pathologies of autism.</a:t>
            </a:r>
          </a:p>
          <a:p>
            <a:pPr algn="l">
              <a:defRPr/>
            </a:pPr>
            <a:r>
              <a:rPr lang="en-US" dirty="0">
                <a:solidFill>
                  <a:schemeClr val="bg1"/>
                </a:solidFill>
                <a:latin typeface="+mn-lt"/>
                <a:hlinkClick r:id="rId3"/>
              </a:rPr>
              <a:t>http://www.autismcalciumchannelopathy.com/</a:t>
            </a:r>
            <a:r>
              <a:rPr lang="en-US" dirty="0">
                <a:solidFill>
                  <a:schemeClr val="bg1"/>
                </a:solidFill>
                <a:latin typeface="+mn-lt"/>
              </a:rPr>
              <a:t>  </a:t>
            </a:r>
          </a:p>
          <a:p>
            <a:pPr algn="l">
              <a:defRPr/>
            </a:pPr>
            <a:r>
              <a:rPr lang="en-US" dirty="0">
                <a:solidFill>
                  <a:schemeClr val="bg1"/>
                </a:solidFill>
                <a:latin typeface="+mn-lt"/>
              </a:rPr>
              <a:t>Calcium homeostasis in critical stages of development may be perturbed by genetic </a:t>
            </a:r>
            <a:r>
              <a:rPr lang="en-US" dirty="0">
                <a:solidFill>
                  <a:prstClr val="white"/>
                </a:solidFill>
                <a:latin typeface="Calibri"/>
              </a:rPr>
              <a:t>polymorphism related to immune function and inflammatory reactions </a:t>
            </a:r>
            <a:r>
              <a:rPr lang="en-US" dirty="0">
                <a:solidFill>
                  <a:schemeClr val="bg1"/>
                </a:solidFill>
                <a:latin typeface="+mn-lt"/>
              </a:rPr>
              <a:t>and environmental influences (perinatal hypoxia, infectious agents, toxins).</a:t>
            </a:r>
          </a:p>
          <a:p>
            <a:pPr algn="l">
              <a:defRPr/>
            </a:pPr>
            <a:r>
              <a:rPr lang="en-US" sz="800" dirty="0">
                <a:solidFill>
                  <a:schemeClr val="bg1"/>
                </a:solidFill>
                <a:latin typeface="+mn-lt"/>
              </a:rPr>
              <a:t/>
            </a:r>
            <a:br>
              <a:rPr lang="en-US" sz="800" dirty="0">
                <a:solidFill>
                  <a:schemeClr val="bg1"/>
                </a:solidFill>
                <a:latin typeface="+mn-lt"/>
              </a:rPr>
            </a:br>
            <a:r>
              <a:rPr lang="en-US" dirty="0">
                <a:solidFill>
                  <a:schemeClr val="bg1"/>
                </a:solidFill>
                <a:latin typeface="+mn-lt"/>
              </a:rPr>
              <a:t>Genetic mutations =&gt; proteins building incorrect potassium channels</a:t>
            </a:r>
            <a:r>
              <a:rPr lang="pl-PL" dirty="0">
                <a:solidFill>
                  <a:schemeClr val="bg1"/>
                </a:solidFill>
                <a:latin typeface="+mn-lt"/>
              </a:rPr>
              <a:t> </a:t>
            </a:r>
            <a:r>
              <a:rPr lang="en-US" dirty="0">
                <a:solidFill>
                  <a:schemeClr val="bg1"/>
                </a:solidFill>
                <a:latin typeface="+mn-lt"/>
              </a:rPr>
              <a:t/>
            </a:r>
            <a:br>
              <a:rPr lang="en-US" dirty="0">
                <a:solidFill>
                  <a:schemeClr val="bg1"/>
                </a:solidFill>
                <a:latin typeface="+mn-lt"/>
              </a:rPr>
            </a:br>
            <a:r>
              <a:rPr lang="pl-PL" dirty="0">
                <a:solidFill>
                  <a:schemeClr val="bg1"/>
                </a:solidFill>
                <a:latin typeface="+mn-lt"/>
              </a:rPr>
              <a:t>(</a:t>
            </a:r>
            <a:r>
              <a:rPr lang="en-US" dirty="0">
                <a:solidFill>
                  <a:schemeClr val="bg1"/>
                </a:solidFill>
                <a:latin typeface="+mn-lt"/>
              </a:rPr>
              <a:t>CASPR2 gene</a:t>
            </a:r>
            <a:r>
              <a:rPr lang="pl-PL" dirty="0">
                <a:solidFill>
                  <a:schemeClr val="bg1"/>
                </a:solidFill>
                <a:latin typeface="+mn-lt"/>
              </a:rPr>
              <a:t>) </a:t>
            </a:r>
            <a:r>
              <a:rPr lang="en-US" dirty="0">
                <a:solidFill>
                  <a:schemeClr val="bg1"/>
                </a:solidFill>
                <a:latin typeface="+mn-lt"/>
              </a:rPr>
              <a:t>and sodium channels </a:t>
            </a:r>
            <a:r>
              <a:rPr lang="pl-PL" dirty="0">
                <a:solidFill>
                  <a:schemeClr val="bg1"/>
                </a:solidFill>
                <a:latin typeface="+mn-lt"/>
              </a:rPr>
              <a:t>(</a:t>
            </a:r>
            <a:r>
              <a:rPr lang="en-US" dirty="0">
                <a:solidFill>
                  <a:schemeClr val="bg1"/>
                </a:solidFill>
                <a:latin typeface="+mn-lt"/>
              </a:rPr>
              <a:t>SCN2A gene</a:t>
            </a:r>
            <a:r>
              <a:rPr lang="pl-PL" dirty="0">
                <a:solidFill>
                  <a:schemeClr val="bg1"/>
                </a:solidFill>
                <a:latin typeface="+mn-lt"/>
              </a:rPr>
              <a:t>)</a:t>
            </a:r>
            <a:r>
              <a:rPr lang="en-US" dirty="0">
                <a:solidFill>
                  <a:schemeClr val="bg1"/>
                </a:solidFill>
                <a:latin typeface="+mn-lt"/>
              </a:rPr>
              <a:t>. </a:t>
            </a:r>
          </a:p>
          <a:p>
            <a:pPr algn="l">
              <a:defRPr/>
            </a:pPr>
            <a:endParaRPr lang="en-US" dirty="0">
              <a:solidFill>
                <a:schemeClr val="bg1"/>
              </a:solidFill>
              <a:latin typeface="+mn-lt"/>
            </a:endParaRPr>
          </a:p>
        </p:txBody>
      </p:sp>
      <p:pic>
        <p:nvPicPr>
          <p:cNvPr id="3994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4000" y="0"/>
            <a:ext cx="12700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274638"/>
            <a:ext cx="8229600" cy="939800"/>
          </a:xfrm>
        </p:spPr>
        <p:txBody>
          <a:bodyPr/>
          <a:lstStyle/>
          <a:p>
            <a:pPr eaLnBrk="1" hangingPunct="1"/>
            <a:r>
              <a:rPr lang="en-US" smtClean="0"/>
              <a:t>Genes &amp; functions</a:t>
            </a:r>
            <a:endParaRPr lang="pl-PL" smtClean="0"/>
          </a:p>
        </p:txBody>
      </p:sp>
      <p:sp>
        <p:nvSpPr>
          <p:cNvPr id="40963" name="Rectangle 3"/>
          <p:cNvSpPr>
            <a:spLocks noGrp="1" noChangeArrowheads="1"/>
          </p:cNvSpPr>
          <p:nvPr>
            <p:ph idx="1"/>
          </p:nvPr>
        </p:nvSpPr>
        <p:spPr>
          <a:xfrm>
            <a:off x="428625" y="1052513"/>
            <a:ext cx="8535988" cy="1296987"/>
          </a:xfrm>
        </p:spPr>
        <p:txBody>
          <a:bodyPr/>
          <a:lstStyle/>
          <a:p>
            <a:pPr marL="0" indent="0" eaLnBrk="1" hangingPunct="1">
              <a:buFont typeface="Arial" pitchFamily="34" charset="0"/>
              <a:buNone/>
            </a:pPr>
            <a:r>
              <a:rPr lang="en-US" sz="2000" smtClean="0"/>
              <a:t>http://www.sciencebasedmedicine.org/?p=5662</a:t>
            </a:r>
            <a:endParaRPr lang="pl-PL" sz="2000" smtClean="0"/>
          </a:p>
          <a:p>
            <a:pPr marL="0" indent="0" eaLnBrk="1" hangingPunct="1">
              <a:buFont typeface="Arial" pitchFamily="34" charset="0"/>
              <a:buNone/>
            </a:pPr>
            <a:r>
              <a:rPr lang="pl-PL" sz="2000" smtClean="0"/>
              <a:t>Pinto, D. + 180 coauthors ... (2010). Functional impact of global rare copy number variation in autism spectrum disorders Nature DOI: 10.1038/nature09146</a:t>
            </a:r>
          </a:p>
          <a:p>
            <a:pPr marL="0" indent="0" eaLnBrk="1" hangingPunct="1">
              <a:buFont typeface="Arial" pitchFamily="34" charset="0"/>
              <a:buNone/>
            </a:pPr>
            <a:endParaRPr lang="en-US" sz="2000" smtClean="0"/>
          </a:p>
        </p:txBody>
      </p:sp>
      <p:pic>
        <p:nvPicPr>
          <p:cNvPr id="130050" name="Picture 2"/>
          <p:cNvPicPr>
            <a:picLocks noChangeAspect="1" noChangeArrowheads="1"/>
          </p:cNvPicPr>
          <p:nvPr/>
        </p:nvPicPr>
        <p:blipFill>
          <a:blip r:embed="rId3"/>
          <a:srcRect/>
          <a:stretch>
            <a:fillRect/>
          </a:stretch>
        </p:blipFill>
        <p:spPr bwMode="auto">
          <a:xfrm>
            <a:off x="65088" y="2492375"/>
            <a:ext cx="9010650" cy="3848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8229600" cy="939800"/>
          </a:xfrm>
        </p:spPr>
        <p:txBody>
          <a:bodyPr/>
          <a:lstStyle/>
          <a:p>
            <a:pPr eaLnBrk="1" hangingPunct="1"/>
            <a:r>
              <a:rPr lang="en-US" smtClean="0"/>
              <a:t>Questions/Ideas</a:t>
            </a:r>
            <a:endParaRPr lang="pl-PL" smtClean="0"/>
          </a:p>
        </p:txBody>
      </p:sp>
      <p:sp>
        <p:nvSpPr>
          <p:cNvPr id="38915" name="Rectangle 3"/>
          <p:cNvSpPr>
            <a:spLocks noGrp="1" noChangeArrowheads="1"/>
          </p:cNvSpPr>
          <p:nvPr>
            <p:ph idx="1"/>
          </p:nvPr>
        </p:nvSpPr>
        <p:spPr>
          <a:xfrm>
            <a:off x="457200" y="1341438"/>
            <a:ext cx="8472488" cy="5121275"/>
          </a:xfrm>
        </p:spPr>
        <p:txBody>
          <a:bodyPr/>
          <a:lstStyle/>
          <a:p>
            <a:pPr marL="0" indent="0" eaLnBrk="1" hangingPunct="1">
              <a:spcBef>
                <a:spcPts val="1200"/>
              </a:spcBef>
              <a:buFont typeface="Arial" pitchFamily="34" charset="0"/>
              <a:buNone/>
              <a:defRPr/>
            </a:pPr>
            <a:r>
              <a:rPr lang="en-US" sz="2000" dirty="0" smtClean="0"/>
              <a:t>Neurodynamics is a new useful language to speak about mental processes.</a:t>
            </a:r>
          </a:p>
          <a:p>
            <a:pPr marL="0" indent="0" eaLnBrk="1" hangingPunct="1">
              <a:spcBef>
                <a:spcPts val="1200"/>
              </a:spcBef>
              <a:buFont typeface="Arial" pitchFamily="34" charset="0"/>
              <a:buNone/>
              <a:defRPr/>
            </a:pPr>
            <a:r>
              <a:rPr lang="en-US" sz="2000" dirty="0" smtClean="0"/>
              <a:t>There are many parameters characterizing biophysical properties of neurons and their connections within different layers that control behavior.</a:t>
            </a:r>
          </a:p>
          <a:p>
            <a:pPr eaLnBrk="1" hangingPunct="1">
              <a:spcBef>
                <a:spcPts val="1200"/>
              </a:spcBef>
              <a:defRPr/>
            </a:pPr>
            <a:r>
              <a:rPr lang="en-US" sz="2000" dirty="0" smtClean="0"/>
              <a:t>How does depth/size of basins of attractors depend on these parameters? </a:t>
            </a:r>
          </a:p>
          <a:p>
            <a:pPr eaLnBrk="1" hangingPunct="1">
              <a:spcBef>
                <a:spcPts val="1200"/>
              </a:spcBef>
              <a:defRPr/>
            </a:pPr>
            <a:r>
              <a:rPr lang="en-US" sz="2000" dirty="0" smtClean="0"/>
              <a:t>How to measure and/or visualize attractors? </a:t>
            </a:r>
          </a:p>
          <a:p>
            <a:pPr eaLnBrk="1" hangingPunct="1">
              <a:spcBef>
                <a:spcPts val="1200"/>
              </a:spcBef>
              <a:defRPr/>
            </a:pPr>
            <a:r>
              <a:rPr lang="en-US" sz="2000" dirty="0" smtClean="0"/>
              <a:t>How do attractors depend on the dynamics of neuron accommodation? Noise? Inhibition strength, local excitations, long-distance synchronization? </a:t>
            </a:r>
          </a:p>
          <a:p>
            <a:pPr eaLnBrk="1" hangingPunct="1">
              <a:spcBef>
                <a:spcPts val="1200"/>
              </a:spcBef>
              <a:defRPr/>
            </a:pPr>
            <a:r>
              <a:rPr lang="en-US" sz="2000" dirty="0" smtClean="0"/>
              <a:t>Stability of more detailed neural models, real effects or artifacts?</a:t>
            </a:r>
          </a:p>
          <a:p>
            <a:pPr eaLnBrk="1" hangingPunct="1">
              <a:spcBef>
                <a:spcPts val="1200"/>
              </a:spcBef>
              <a:defRPr/>
            </a:pPr>
            <a:r>
              <a:rPr lang="en-US" sz="2000" dirty="0" smtClean="0"/>
              <a:t>How will symptoms differ depending on specific brain areas? </a:t>
            </a:r>
            <a:br>
              <a:rPr lang="en-US" sz="2000" dirty="0" smtClean="0"/>
            </a:br>
            <a:r>
              <a:rPr lang="en-US" sz="2000" dirty="0" smtClean="0"/>
              <a:t>For example, </a:t>
            </a:r>
            <a:r>
              <a:rPr lang="en-US" sz="2000" i="1" dirty="0" smtClean="0"/>
              <a:t>mu </a:t>
            </a:r>
            <a:r>
              <a:rPr lang="en-US" sz="2000" dirty="0" smtClean="0"/>
              <a:t>suppression may be due to deep attractors …</a:t>
            </a:r>
          </a:p>
          <a:p>
            <a:pPr eaLnBrk="1" hangingPunct="1">
              <a:spcBef>
                <a:spcPts val="1200"/>
              </a:spcBef>
              <a:defRPr/>
            </a:pPr>
            <a:r>
              <a:rPr lang="en-US" sz="2000" dirty="0" smtClean="0"/>
              <a:t>What are precise relations to ion channels and proteins that build them? </a:t>
            </a:r>
          </a:p>
          <a:p>
            <a:pPr eaLnBrk="1" hangingPunct="1">
              <a:spcBef>
                <a:spcPts val="1200"/>
              </a:spcBef>
              <a:defRPr/>
            </a:pPr>
            <a:r>
              <a:rPr lang="en-US" sz="2000" dirty="0" smtClean="0"/>
              <a:t>How can they be changed by pharmacological interventions?</a:t>
            </a:r>
            <a:br>
              <a:rPr lang="en-US" sz="2000" dirty="0" smtClean="0"/>
            </a:br>
            <a:endParaRPr lang="en-US" sz="2000" dirty="0" smtClean="0"/>
          </a:p>
        </p:txBody>
      </p:sp>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25" y="5857875"/>
            <a:ext cx="11811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0" y="214313"/>
            <a:ext cx="7540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8229600" cy="939800"/>
          </a:xfrm>
        </p:spPr>
        <p:txBody>
          <a:bodyPr/>
          <a:lstStyle/>
          <a:p>
            <a:pPr eaLnBrk="1" hangingPunct="1"/>
            <a:r>
              <a:rPr lang="en-US" smtClean="0"/>
              <a:t>More questions/ideas</a:t>
            </a:r>
            <a:endParaRPr lang="pl-PL" smtClean="0"/>
          </a:p>
        </p:txBody>
      </p:sp>
      <p:sp>
        <p:nvSpPr>
          <p:cNvPr id="43011" name="Rectangle 3"/>
          <p:cNvSpPr>
            <a:spLocks noGrp="1" noChangeArrowheads="1"/>
          </p:cNvSpPr>
          <p:nvPr>
            <p:ph idx="1"/>
          </p:nvPr>
        </p:nvSpPr>
        <p:spPr>
          <a:xfrm>
            <a:off x="457200" y="1255713"/>
            <a:ext cx="8472488" cy="4897437"/>
          </a:xfrm>
        </p:spPr>
        <p:txBody>
          <a:bodyPr/>
          <a:lstStyle/>
          <a:p>
            <a:pPr eaLnBrk="1" hangingPunct="1">
              <a:spcBef>
                <a:spcPts val="1200"/>
              </a:spcBef>
            </a:pPr>
            <a:r>
              <a:rPr lang="en-US" sz="2000" dirty="0" smtClean="0"/>
              <a:t>How learning procedures may influence formation of basins of attractors?</a:t>
            </a:r>
            <a:br>
              <a:rPr lang="en-US" sz="2000" dirty="0" smtClean="0"/>
            </a:br>
            <a:r>
              <a:rPr lang="en-US" sz="2000" dirty="0" smtClean="0"/>
              <a:t>For example, learning to read may depend on the variability of fonts, handwriting may be much more difficult etc. </a:t>
            </a:r>
          </a:p>
          <a:p>
            <a:pPr eaLnBrk="1" hangingPunct="1"/>
            <a:r>
              <a:rPr lang="en-US" sz="2000" dirty="0" smtClean="0"/>
              <a:t>Slow broadening of attractor basins? </a:t>
            </a:r>
          </a:p>
          <a:p>
            <a:pPr eaLnBrk="1" hangingPunct="1"/>
            <a:r>
              <a:rPr lang="en-US" sz="2000" dirty="0" smtClean="0"/>
              <a:t>Spontaneous thoughts, local energy with low neural accommodation? </a:t>
            </a:r>
          </a:p>
          <a:p>
            <a:pPr eaLnBrk="1" hangingPunct="1">
              <a:spcBef>
                <a:spcPts val="1200"/>
              </a:spcBef>
            </a:pPr>
            <a:r>
              <a:rPr lang="en-US" sz="2000" dirty="0" smtClean="0"/>
              <a:t>Can one draw useful suggestions how to compensate for such deficits?</a:t>
            </a:r>
          </a:p>
          <a:p>
            <a:pPr eaLnBrk="1" hangingPunct="1"/>
            <a:r>
              <a:rPr lang="en-US" sz="2000" dirty="0" smtClean="0"/>
              <a:t>Spatial attention shifts in Posner experiments – resonances depending on the timing, masking effects, flickering with different frequencies? </a:t>
            </a:r>
          </a:p>
          <a:p>
            <a:pPr eaLnBrk="1" hangingPunct="1"/>
            <a:r>
              <a:rPr lang="en-US" sz="2000" dirty="0" smtClean="0"/>
              <a:t>Precise diagnostics, what type of problems at genetic/molecular level? </a:t>
            </a:r>
          </a:p>
          <a:p>
            <a:pPr eaLnBrk="1" hangingPunct="1"/>
            <a:r>
              <a:rPr lang="en-US" sz="2000" dirty="0" smtClean="0"/>
              <a:t>Compensation effects: what changes in the network will lead to faster attention shifts? </a:t>
            </a:r>
          </a:p>
          <a:p>
            <a:pPr eaLnBrk="1" hangingPunct="1">
              <a:spcBef>
                <a:spcPts val="1200"/>
              </a:spcBef>
            </a:pPr>
            <a:r>
              <a:rPr lang="en-US" sz="2000" dirty="0" smtClean="0"/>
              <a:t>Will it help in diagnostics/therapy? Neurofeedback? </a:t>
            </a:r>
            <a:br>
              <a:rPr lang="en-US" sz="2000" dirty="0" smtClean="0"/>
            </a:br>
            <a:r>
              <a:rPr lang="en-US" sz="2000" dirty="0" smtClean="0"/>
              <a:t>We need to finish computational simulations and then do real test of some predictions. </a:t>
            </a:r>
          </a:p>
        </p:txBody>
      </p:sp>
      <p:pic>
        <p:nvPicPr>
          <p:cNvPr id="4301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0" y="214313"/>
            <a:ext cx="7540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59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194" y="197485"/>
            <a:ext cx="6124575" cy="1114425"/>
          </a:xfrm>
          <a:prstGeom prst="rect">
            <a:avLst/>
          </a:prstGeom>
          <a:ln/>
        </p:spPr>
        <p:style>
          <a:lnRef idx="0">
            <a:schemeClr val="accent3"/>
          </a:lnRef>
          <a:fillRef idx="3">
            <a:schemeClr val="accent3"/>
          </a:fillRef>
          <a:effectRef idx="3">
            <a:schemeClr val="accent3"/>
          </a:effectRef>
          <a:fontRef idx="minor">
            <a:schemeClr val="lt1"/>
          </a:fontRef>
        </p:style>
      </p:pic>
      <p:pic>
        <p:nvPicPr>
          <p:cNvPr id="125958" name="Picture 6"/>
          <p:cNvPicPr>
            <a:picLocks noChangeAspect="1" noChangeArrowheads="1"/>
          </p:cNvPicPr>
          <p:nvPr/>
        </p:nvPicPr>
        <p:blipFill>
          <a:blip r:embed="rId4"/>
          <a:srcRect/>
          <a:stretch>
            <a:fillRect/>
          </a:stretch>
        </p:blipFill>
        <p:spPr bwMode="auto">
          <a:xfrm>
            <a:off x="1157933" y="1311910"/>
            <a:ext cx="6124575" cy="1114425"/>
          </a:xfrm>
          <a:prstGeom prst="rect">
            <a:avLst/>
          </a:prstGeom>
          <a:ln/>
        </p:spPr>
        <p:style>
          <a:lnRef idx="1">
            <a:schemeClr val="accent1"/>
          </a:lnRef>
          <a:fillRef idx="3">
            <a:schemeClr val="accent1"/>
          </a:fillRef>
          <a:effectRef idx="2">
            <a:schemeClr val="accent1"/>
          </a:effectRef>
          <a:fontRef idx="minor">
            <a:schemeClr val="lt1"/>
          </a:fontRef>
        </p:style>
      </p:pic>
      <p:pic>
        <p:nvPicPr>
          <p:cNvPr id="125959" name="Picture 7"/>
          <p:cNvPicPr>
            <a:picLocks noChangeAspect="1" noChangeArrowheads="1"/>
          </p:cNvPicPr>
          <p:nvPr/>
        </p:nvPicPr>
        <p:blipFill>
          <a:blip r:embed="rId5"/>
          <a:srcRect/>
          <a:stretch>
            <a:fillRect/>
          </a:stretch>
        </p:blipFill>
        <p:spPr bwMode="auto">
          <a:xfrm>
            <a:off x="7524328" y="2359967"/>
            <a:ext cx="1333500" cy="1800225"/>
          </a:xfrm>
          <a:prstGeom prst="rect">
            <a:avLst/>
          </a:prstGeom>
          <a:ln/>
        </p:spPr>
        <p:style>
          <a:lnRef idx="2">
            <a:schemeClr val="accent1">
              <a:shade val="50000"/>
            </a:schemeClr>
          </a:lnRef>
          <a:fillRef idx="1">
            <a:schemeClr val="accent1"/>
          </a:fillRef>
          <a:effectRef idx="0">
            <a:schemeClr val="accent1"/>
          </a:effectRef>
          <a:fontRef idx="minor">
            <a:schemeClr val="lt1"/>
          </a:fontRef>
        </p:style>
      </p:pic>
      <p:sp>
        <p:nvSpPr>
          <p:cNvPr id="31750" name="pole tekstowe 1"/>
          <p:cNvSpPr txBox="1">
            <a:spLocks noChangeArrowheads="1"/>
          </p:cNvSpPr>
          <p:nvPr/>
        </p:nvSpPr>
        <p:spPr bwMode="auto">
          <a:xfrm>
            <a:off x="869275" y="5445348"/>
            <a:ext cx="773517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l" eaLnBrk="1" hangingPunct="1"/>
            <a:r>
              <a:rPr lang="pl-PL" sz="2400" dirty="0" err="1" smtClean="0">
                <a:solidFill>
                  <a:srgbClr val="EAEAEA"/>
                </a:solidFill>
                <a:latin typeface="Calibri" pitchFamily="34" charset="0"/>
              </a:rPr>
              <a:t>Neuromania</a:t>
            </a:r>
            <a:r>
              <a:rPr lang="pl-PL" sz="2400" dirty="0" smtClean="0">
                <a:solidFill>
                  <a:srgbClr val="EAEAEA"/>
                </a:solidFill>
                <a:latin typeface="Calibri" pitchFamily="34" charset="0"/>
              </a:rPr>
              <a:t>, </a:t>
            </a:r>
            <a:r>
              <a:rPr lang="en-US" sz="2400" dirty="0" smtClean="0">
                <a:solidFill>
                  <a:srgbClr val="EAEAEA"/>
                </a:solidFill>
                <a:latin typeface="Calibri" pitchFamily="34" charset="0"/>
              </a:rPr>
              <a:t>and </a:t>
            </a:r>
            <a:r>
              <a:rPr lang="pl-PL" sz="2400" dirty="0" err="1" smtClean="0">
                <a:solidFill>
                  <a:srgbClr val="EAEAEA"/>
                </a:solidFill>
                <a:latin typeface="Calibri" pitchFamily="34" charset="0"/>
              </a:rPr>
              <a:t>Neurohistor</a:t>
            </a:r>
            <a:r>
              <a:rPr lang="en-US" sz="2400" dirty="0" smtClean="0">
                <a:solidFill>
                  <a:srgbClr val="EAEAEA"/>
                </a:solidFill>
                <a:latin typeface="Calibri" pitchFamily="34" charset="0"/>
              </a:rPr>
              <a:t>y of art in May/June 2013; </a:t>
            </a:r>
            <a:r>
              <a:rPr lang="pl-PL" sz="2400" dirty="0" smtClean="0">
                <a:solidFill>
                  <a:srgbClr val="EAEAEA"/>
                </a:solidFill>
                <a:latin typeface="Calibri" pitchFamily="34" charset="0"/>
              </a:rPr>
              <a:t> </a:t>
            </a:r>
            <a:r>
              <a:rPr lang="en-US" sz="2400" dirty="0" smtClean="0">
                <a:solidFill>
                  <a:srgbClr val="EAEAEA"/>
                </a:solidFill>
                <a:latin typeface="Calibri" pitchFamily="34" charset="0"/>
              </a:rPr>
              <a:t> </a:t>
            </a:r>
            <a:br>
              <a:rPr lang="en-US" sz="2400" dirty="0" smtClean="0">
                <a:solidFill>
                  <a:srgbClr val="EAEAEA"/>
                </a:solidFill>
                <a:latin typeface="Calibri" pitchFamily="34" charset="0"/>
              </a:rPr>
            </a:br>
            <a:r>
              <a:rPr lang="en-US" sz="2400" dirty="0" smtClean="0">
                <a:solidFill>
                  <a:srgbClr val="EAEAEA"/>
                </a:solidFill>
                <a:latin typeface="Calibri" pitchFamily="34" charset="0"/>
              </a:rPr>
              <a:t>Trends </a:t>
            </a:r>
            <a:r>
              <a:rPr lang="en-US" sz="2400" dirty="0">
                <a:solidFill>
                  <a:srgbClr val="EAEAEA"/>
                </a:solidFill>
                <a:latin typeface="Calibri" pitchFamily="34" charset="0"/>
              </a:rPr>
              <a:t>in </a:t>
            </a:r>
            <a:r>
              <a:rPr lang="en-US" sz="2400" dirty="0" smtClean="0">
                <a:solidFill>
                  <a:srgbClr val="EAEAEA"/>
                </a:solidFill>
                <a:latin typeface="Calibri" pitchFamily="34" charset="0"/>
              </a:rPr>
              <a:t>interdisciplinary studies    8-10.11.2013</a:t>
            </a:r>
            <a:br>
              <a:rPr lang="en-US" sz="2400" dirty="0" smtClean="0">
                <a:solidFill>
                  <a:srgbClr val="EAEAEA"/>
                </a:solidFill>
                <a:latin typeface="Calibri" pitchFamily="34" charset="0"/>
              </a:rPr>
            </a:br>
            <a:r>
              <a:rPr lang="en-US" sz="2400" dirty="0" smtClean="0">
                <a:solidFill>
                  <a:srgbClr val="FFC000"/>
                </a:solidFill>
                <a:latin typeface="Calibri" pitchFamily="34" charset="0"/>
                <a:hlinkClick r:id="rId6"/>
              </a:rPr>
              <a:t>http</a:t>
            </a:r>
            <a:r>
              <a:rPr lang="en-US" sz="2400" dirty="0">
                <a:solidFill>
                  <a:srgbClr val="FFC000"/>
                </a:solidFill>
                <a:latin typeface="Calibri" pitchFamily="34" charset="0"/>
                <a:hlinkClick r:id="rId6"/>
              </a:rPr>
              <a:t>://</a:t>
            </a:r>
            <a:r>
              <a:rPr lang="en-US" sz="2400" dirty="0" smtClean="0">
                <a:solidFill>
                  <a:srgbClr val="FFC000"/>
                </a:solidFill>
                <a:latin typeface="Calibri" pitchFamily="34" charset="0"/>
                <a:hlinkClick r:id="rId6"/>
              </a:rPr>
              <a:t>www.kognitywistyka.umk.pl</a:t>
            </a:r>
            <a:r>
              <a:rPr lang="en-US" sz="2400" dirty="0" smtClean="0">
                <a:solidFill>
                  <a:srgbClr val="FFC000"/>
                </a:solidFill>
                <a:latin typeface="Calibri" pitchFamily="34" charset="0"/>
              </a:rPr>
              <a:t> </a:t>
            </a:r>
            <a:endParaRPr lang="en-US" sz="2400" dirty="0">
              <a:solidFill>
                <a:srgbClr val="FFC000"/>
              </a:solidFill>
              <a:latin typeface="Calibri" pitchFamily="34" charset="0"/>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7933" y="4172173"/>
            <a:ext cx="4221163" cy="127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http://www.neuromania.umk.pl/wp-content/uploads/2013/03/cropped-578037_228764107268288_1407678661_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7933" y="2399381"/>
            <a:ext cx="6096000" cy="1771651"/>
          </a:xfrm>
          <a:prstGeom prst="rect">
            <a:avLst/>
          </a:prstGeom>
          <a:noFill/>
          <a:extLst>
            <a:ext uri="{909E8E84-426E-40DD-AFC4-6F175D3DCCD1}">
              <a14:hiddenFill xmlns:a14="http://schemas.microsoft.com/office/drawing/2010/main">
                <a:solidFill>
                  <a:srgbClr val="FFFFFF"/>
                </a:solidFill>
              </a14:hiddenFill>
            </a:ext>
          </a:extLst>
        </p:spPr>
      </p:pic>
      <p:sp>
        <p:nvSpPr>
          <p:cNvPr id="8" name="pole tekstowe 1"/>
          <p:cNvSpPr txBox="1">
            <a:spLocks noChangeArrowheads="1"/>
          </p:cNvSpPr>
          <p:nvPr/>
        </p:nvSpPr>
        <p:spPr bwMode="auto">
          <a:xfrm>
            <a:off x="5474578" y="4393261"/>
            <a:ext cx="35587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l" eaLnBrk="1" hangingPunct="1"/>
            <a:r>
              <a:rPr lang="en-US" sz="2400" dirty="0" smtClean="0">
                <a:solidFill>
                  <a:srgbClr val="EAEAEA"/>
                </a:solidFill>
                <a:latin typeface="Calibri" pitchFamily="34" charset="0"/>
              </a:rPr>
              <a:t>4</a:t>
            </a:r>
            <a:r>
              <a:rPr lang="pl-PL" sz="2400" dirty="0" smtClean="0">
                <a:solidFill>
                  <a:srgbClr val="EAEAEA"/>
                </a:solidFill>
                <a:latin typeface="Calibri" pitchFamily="34" charset="0"/>
              </a:rPr>
              <a:t> </a:t>
            </a:r>
            <a:r>
              <a:rPr lang="en-US" sz="2400" dirty="0" smtClean="0">
                <a:solidFill>
                  <a:srgbClr val="EAEAEA"/>
                </a:solidFill>
                <a:latin typeface="Calibri" pitchFamily="34" charset="0"/>
              </a:rPr>
              <a:t>CS conferences in </a:t>
            </a:r>
            <a:r>
              <a:rPr lang="pl-PL" sz="2400" dirty="0" smtClean="0">
                <a:solidFill>
                  <a:srgbClr val="EAEAEA"/>
                </a:solidFill>
                <a:latin typeface="Calibri" pitchFamily="34" charset="0"/>
              </a:rPr>
              <a:t>2013: Homo </a:t>
            </a:r>
            <a:r>
              <a:rPr lang="pl-PL" sz="2400" dirty="0" err="1" smtClean="0">
                <a:solidFill>
                  <a:srgbClr val="EAEAEA"/>
                </a:solidFill>
                <a:latin typeface="Calibri" pitchFamily="34" charset="0"/>
              </a:rPr>
              <a:t>communicativus</a:t>
            </a:r>
            <a:r>
              <a:rPr lang="en-US" sz="2400" dirty="0" smtClean="0">
                <a:solidFill>
                  <a:srgbClr val="EAEAEA"/>
                </a:solidFill>
                <a:latin typeface="Calibri" pitchFamily="34" charset="0"/>
              </a:rPr>
              <a:t>, </a:t>
            </a:r>
            <a:endParaRPr lang="en-US" sz="2400" dirty="0">
              <a:solidFill>
                <a:srgbClr val="FFC000"/>
              </a:solidFill>
              <a:latin typeface="Calibri" pitchFamily="34" charset="0"/>
            </a:endParaRPr>
          </a:p>
        </p:txBody>
      </p:sp>
    </p:spTree>
    <p:extLst>
      <p:ext uri="{BB962C8B-B14F-4D97-AF65-F5344CB8AC3E}">
        <p14:creationId xmlns:p14="http://schemas.microsoft.com/office/powerpoint/2010/main" val="2811494547"/>
      </p:ext>
    </p:extLst>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4638"/>
            <a:ext cx="8229600" cy="939800"/>
          </a:xfrm>
        </p:spPr>
        <p:txBody>
          <a:bodyPr/>
          <a:lstStyle/>
          <a:p>
            <a:pPr eaLnBrk="1" hangingPunct="1"/>
            <a:r>
              <a:rPr lang="pl-PL" dirty="0" smtClean="0">
                <a:effectLst>
                  <a:outerShdw blurRad="38100" dist="38100" dir="2700000" algn="tl">
                    <a:srgbClr val="000000">
                      <a:alpha val="43137"/>
                    </a:srgbClr>
                  </a:outerShdw>
                </a:effectLst>
              </a:rPr>
              <a:t>ADHD</a:t>
            </a:r>
            <a:endParaRPr lang="en-US" dirty="0" smtClean="0">
              <a:effectLst>
                <a:outerShdw blurRad="38100" dist="38100" dir="2700000" algn="tl">
                  <a:srgbClr val="000000">
                    <a:alpha val="43137"/>
                  </a:srgbClr>
                </a:outerShdw>
              </a:effectLst>
            </a:endParaRPr>
          </a:p>
        </p:txBody>
      </p:sp>
      <p:sp>
        <p:nvSpPr>
          <p:cNvPr id="8195" name="Rectangle 3"/>
          <p:cNvSpPr>
            <a:spLocks noGrp="1" noChangeArrowheads="1"/>
          </p:cNvSpPr>
          <p:nvPr>
            <p:ph idx="1"/>
          </p:nvPr>
        </p:nvSpPr>
        <p:spPr>
          <a:xfrm>
            <a:off x="457200" y="1341438"/>
            <a:ext cx="8229600" cy="5183187"/>
          </a:xfrm>
        </p:spPr>
        <p:txBody>
          <a:bodyPr/>
          <a:lstStyle/>
          <a:p>
            <a:pPr eaLnBrk="1" hangingPunct="1"/>
            <a:r>
              <a:rPr lang="en-US" sz="2000" dirty="0" smtClean="0"/>
              <a:t>Attention Deficit Hyperactivity Disorder, 3-5% of population (also adults). </a:t>
            </a:r>
          </a:p>
          <a:p>
            <a:pPr eaLnBrk="1" hangingPunct="1"/>
            <a:r>
              <a:rPr lang="en-US" sz="2000" dirty="0" smtClean="0"/>
              <a:t>Problems with attention: usually impulsive-hyperactive, inattentive (ADD)</a:t>
            </a:r>
          </a:p>
          <a:p>
            <a:pPr eaLnBrk="1" hangingPunct="1"/>
            <a:r>
              <a:rPr lang="en-US" sz="2000" dirty="0" smtClean="0"/>
              <a:t>Lack of impulse control, easily distracted, </a:t>
            </a:r>
            <a:br>
              <a:rPr lang="en-US" sz="2000" dirty="0" smtClean="0"/>
            </a:br>
            <a:r>
              <a:rPr lang="en-US" sz="2000" dirty="0" smtClean="0"/>
              <a:t>miss details, forget things, frequently switch </a:t>
            </a:r>
            <a:br>
              <a:rPr lang="en-US" sz="2000" dirty="0" smtClean="0"/>
            </a:br>
            <a:r>
              <a:rPr lang="en-US" sz="2000" dirty="0" smtClean="0"/>
              <a:t>between activity, can’t focus on one thing …</a:t>
            </a:r>
          </a:p>
          <a:p>
            <a:pPr eaLnBrk="1" hangingPunct="1"/>
            <a:r>
              <a:rPr lang="en-US" sz="2000" dirty="0" smtClean="0"/>
              <a:t>Motor restlessness, run non-stop, lose things, </a:t>
            </a:r>
            <a:br>
              <a:rPr lang="en-US" sz="2000" dirty="0" smtClean="0"/>
            </a:br>
            <a:r>
              <a:rPr lang="en-US" sz="2000" dirty="0" smtClean="0"/>
              <a:t>are very impatient, display strong emotions, </a:t>
            </a:r>
            <a:br>
              <a:rPr lang="en-US" sz="2000" dirty="0" smtClean="0"/>
            </a:br>
            <a:r>
              <a:rPr lang="en-US" sz="2000" dirty="0" smtClean="0"/>
              <a:t>act without thinking about consequences.</a:t>
            </a:r>
          </a:p>
          <a:p>
            <a:pPr eaLnBrk="1" hangingPunct="1"/>
            <a:r>
              <a:rPr lang="en-US" sz="2000" dirty="0" smtClean="0"/>
              <a:t>Bored quickly, daydream, difficulty in learning</a:t>
            </a:r>
            <a:br>
              <a:rPr lang="en-US" sz="2000" dirty="0" smtClean="0"/>
            </a:br>
            <a:r>
              <a:rPr lang="en-US" sz="2000" dirty="0" smtClean="0"/>
              <a:t>new things, complete homework. </a:t>
            </a:r>
            <a:br>
              <a:rPr lang="en-US" sz="2000" dirty="0" smtClean="0"/>
            </a:br>
            <a:endParaRPr lang="en-US" sz="2000" dirty="0" smtClean="0"/>
          </a:p>
          <a:p>
            <a:pPr eaLnBrk="1" hangingPunct="1"/>
            <a:r>
              <a:rPr lang="en-US" sz="2000" dirty="0" smtClean="0"/>
              <a:t>ADHD involves functional disconnections between frontal and occipital cortex (A. </a:t>
            </a:r>
            <a:r>
              <a:rPr lang="en-US" sz="2000" dirty="0" err="1" smtClean="0"/>
              <a:t>Mazaheri</a:t>
            </a:r>
            <a:r>
              <a:rPr lang="en-US" sz="2000" dirty="0" smtClean="0"/>
              <a:t> et al, Biological Psychiatry 67, 617, 2010); </a:t>
            </a:r>
            <a:br>
              <a:rPr lang="en-US" sz="2000" dirty="0" smtClean="0"/>
            </a:br>
            <a:r>
              <a:rPr lang="en-US" sz="2000" dirty="0" smtClean="0"/>
              <a:t>psychologist talk about deficit in "top-down" attention control.</a:t>
            </a:r>
          </a:p>
          <a:p>
            <a:pPr eaLnBrk="1" hangingPunct="1"/>
            <a:r>
              <a:rPr lang="en-US" sz="2000" dirty="0" smtClean="0"/>
              <a:t>In many respects it is the opposite of ASD.</a:t>
            </a:r>
          </a:p>
        </p:txBody>
      </p:sp>
      <p:sp>
        <p:nvSpPr>
          <p:cNvPr id="505860" name="Rectangle 4"/>
          <p:cNvSpPr>
            <a:spLocks noChangeArrowheads="1"/>
          </p:cNvSpPr>
          <p:nvPr/>
        </p:nvSpPr>
        <p:spPr bwMode="auto">
          <a:xfrm>
            <a:off x="457200" y="5013325"/>
            <a:ext cx="8458200" cy="1558925"/>
          </a:xfrm>
          <a:prstGeom prst="rect">
            <a:avLst/>
          </a:prstGeom>
          <a:noFill/>
          <a:ln w="9525">
            <a:noFill/>
            <a:miter lim="800000"/>
            <a:headEnd/>
            <a:tailEnd/>
          </a:ln>
          <a:effectLst/>
        </p:spPr>
        <p:txBody>
          <a:bodyPr lIns="92075" tIns="46038" rIns="92075" bIns="46038"/>
          <a:lstStyle/>
          <a:p>
            <a:pPr>
              <a:lnSpc>
                <a:spcPct val="150000"/>
              </a:lnSpc>
              <a:buClr>
                <a:schemeClr val="folHlink"/>
              </a:buClr>
              <a:buSzTx/>
              <a:defRPr/>
            </a:pPr>
            <a:endParaRPr lang="en-US">
              <a:solidFill>
                <a:schemeClr val="bg1"/>
              </a:solidFill>
              <a:latin typeface="+mn-lt"/>
            </a:endParaRPr>
          </a:p>
        </p:txBody>
      </p:sp>
      <p:pic>
        <p:nvPicPr>
          <p:cNvPr id="109570" name="Picture 2"/>
          <p:cNvPicPr>
            <a:picLocks noChangeAspect="1" noChangeArrowheads="1"/>
          </p:cNvPicPr>
          <p:nvPr/>
        </p:nvPicPr>
        <p:blipFill>
          <a:blip r:embed="rId3"/>
          <a:srcRect/>
          <a:stretch>
            <a:fillRect/>
          </a:stretch>
        </p:blipFill>
        <p:spPr bwMode="auto">
          <a:xfrm>
            <a:off x="6084888" y="2477998"/>
            <a:ext cx="3000375" cy="2124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095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0392" y="116632"/>
            <a:ext cx="952500" cy="1219200"/>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cSld>
  <p:clrMapOvr>
    <a:masterClrMapping/>
  </p:clrMapOvr>
  <p:transition spd="slow">
    <p:circl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ymbol zastępczy zawartości 4"/>
          <p:cNvSpPr>
            <a:spLocks noGrp="1"/>
          </p:cNvSpPr>
          <p:nvPr>
            <p:ph idx="1"/>
          </p:nvPr>
        </p:nvSpPr>
        <p:spPr>
          <a:xfrm>
            <a:off x="468313" y="796330"/>
            <a:ext cx="2971800" cy="1800200"/>
          </a:xfrm>
        </p:spPr>
        <p:txBody>
          <a:bodyPr rtlCol="0">
            <a:noAutofit/>
          </a:bodyPr>
          <a:lstStyle/>
          <a:p>
            <a:pPr marL="0" indent="0" eaLnBrk="1" fontAlgn="auto" hangingPunct="1">
              <a:spcAft>
                <a:spcPts val="0"/>
              </a:spcAft>
              <a:buFont typeface="Arial" pitchFamily="34" charset="0"/>
              <a:buNone/>
              <a:defRPr/>
            </a:pPr>
            <a:r>
              <a:rPr lang="en-US" sz="3600" dirty="0" smtClean="0">
                <a:solidFill>
                  <a:srgbClr val="FFC000"/>
                </a:solidFill>
                <a:effectLst>
                  <a:outerShdw blurRad="38100" dist="38100" dir="2700000" algn="tl">
                    <a:srgbClr val="000000">
                      <a:alpha val="43137"/>
                    </a:srgbClr>
                  </a:outerShdw>
                </a:effectLst>
              </a:rPr>
              <a:t>Thank you for synchronizing your neurons!</a:t>
            </a:r>
            <a:endParaRPr lang="en-US" sz="3600" dirty="0" smtClean="0">
              <a:effectLst>
                <a:outerShdw blurRad="38100" dist="38100" dir="2700000" algn="tl">
                  <a:srgbClr val="000000">
                    <a:alpha val="43137"/>
                  </a:srgbClr>
                </a:outerShdw>
              </a:effectLst>
            </a:endParaRPr>
          </a:p>
        </p:txBody>
      </p:sp>
      <p:sp>
        <p:nvSpPr>
          <p:cNvPr id="55300" name="Text Box 4"/>
          <p:cNvSpPr txBox="1">
            <a:spLocks noChangeArrowheads="1"/>
          </p:cNvSpPr>
          <p:nvPr/>
        </p:nvSpPr>
        <p:spPr bwMode="auto">
          <a:xfrm>
            <a:off x="611188" y="5672138"/>
            <a:ext cx="81375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    Times New Roman CE"/>
              </a:defRPr>
            </a:lvl1pPr>
            <a:lvl2pPr marL="742950" indent="-285750" eaLnBrk="0" hangingPunct="0">
              <a:defRPr sz="2000">
                <a:solidFill>
                  <a:schemeClr val="tx1"/>
                </a:solidFill>
                <a:latin typeface="    Times New Roman CE"/>
              </a:defRPr>
            </a:lvl2pPr>
            <a:lvl3pPr marL="1143000" indent="-228600" eaLnBrk="0" hangingPunct="0">
              <a:defRPr sz="2000">
                <a:solidFill>
                  <a:schemeClr val="tx1"/>
                </a:solidFill>
                <a:latin typeface="    Times New Roman CE"/>
              </a:defRPr>
            </a:lvl3pPr>
            <a:lvl4pPr marL="1600200" indent="-228600" eaLnBrk="0" hangingPunct="0">
              <a:defRPr sz="2000">
                <a:solidFill>
                  <a:schemeClr val="tx1"/>
                </a:solidFill>
                <a:latin typeface="    Times New Roman CE"/>
              </a:defRPr>
            </a:lvl4pPr>
            <a:lvl5pPr marL="2057400" indent="-228600" eaLnBrk="0" hangingPunct="0">
              <a:defRPr sz="2000">
                <a:solidFill>
                  <a:schemeClr val="tx1"/>
                </a:solidFill>
                <a:latin typeface="    Times New Roman CE"/>
              </a:defRPr>
            </a:lvl5pPr>
            <a:lvl6pPr marL="2514600" indent="-228600" algn="just" eaLnBrk="0" fontAlgn="base" hangingPunct="0">
              <a:spcBef>
                <a:spcPct val="0"/>
              </a:spcBef>
              <a:spcAft>
                <a:spcPct val="0"/>
              </a:spcAft>
              <a:buClr>
                <a:schemeClr val="tx2"/>
              </a:buClr>
              <a:buSzPct val="115000"/>
              <a:defRPr sz="2000">
                <a:solidFill>
                  <a:schemeClr val="tx1"/>
                </a:solidFill>
                <a:latin typeface="    Times New Roman CE"/>
              </a:defRPr>
            </a:lvl6pPr>
            <a:lvl7pPr marL="2971800" indent="-228600" algn="just" eaLnBrk="0" fontAlgn="base" hangingPunct="0">
              <a:spcBef>
                <a:spcPct val="0"/>
              </a:spcBef>
              <a:spcAft>
                <a:spcPct val="0"/>
              </a:spcAft>
              <a:buClr>
                <a:schemeClr val="tx2"/>
              </a:buClr>
              <a:buSzPct val="115000"/>
              <a:defRPr sz="2000">
                <a:solidFill>
                  <a:schemeClr val="tx1"/>
                </a:solidFill>
                <a:latin typeface="    Times New Roman CE"/>
              </a:defRPr>
            </a:lvl7pPr>
            <a:lvl8pPr marL="3429000" indent="-228600" algn="just" eaLnBrk="0" fontAlgn="base" hangingPunct="0">
              <a:spcBef>
                <a:spcPct val="0"/>
              </a:spcBef>
              <a:spcAft>
                <a:spcPct val="0"/>
              </a:spcAft>
              <a:buClr>
                <a:schemeClr val="tx2"/>
              </a:buClr>
              <a:buSzPct val="115000"/>
              <a:defRPr sz="2000">
                <a:solidFill>
                  <a:schemeClr val="tx1"/>
                </a:solidFill>
                <a:latin typeface="    Times New Roman CE"/>
              </a:defRPr>
            </a:lvl8pPr>
            <a:lvl9pPr marL="3886200" indent="-228600" algn="just" eaLnBrk="0" fontAlgn="base" hangingPunct="0">
              <a:spcBef>
                <a:spcPct val="0"/>
              </a:spcBef>
              <a:spcAft>
                <a:spcPct val="0"/>
              </a:spcAft>
              <a:buClr>
                <a:schemeClr val="tx2"/>
              </a:buClr>
              <a:buSzPct val="115000"/>
              <a:defRPr sz="2000">
                <a:solidFill>
                  <a:schemeClr val="tx1"/>
                </a:solidFill>
                <a:latin typeface="    Times New Roman CE"/>
              </a:defRPr>
            </a:lvl9pPr>
          </a:lstStyle>
          <a:p>
            <a:pPr algn="ctr" eaLnBrk="1" hangingPunct="1">
              <a:spcBef>
                <a:spcPct val="50000"/>
              </a:spcBef>
              <a:buClr>
                <a:srgbClr val="775F55"/>
              </a:buClr>
              <a:buSzPct val="115000"/>
              <a:defRPr/>
            </a:pPr>
            <a:r>
              <a:rPr lang="en-US" sz="3200" dirty="0">
                <a:solidFill>
                  <a:srgbClr val="FFC000"/>
                </a:solidFill>
                <a:effectLst>
                  <a:outerShdw blurRad="38100" dist="38100" dir="2700000" algn="tl">
                    <a:srgbClr val="000000">
                      <a:alpha val="43137"/>
                    </a:srgbClr>
                  </a:outerShdw>
                </a:effectLst>
                <a:cs typeface="+mn-cs"/>
              </a:rPr>
              <a:t>Google: </a:t>
            </a:r>
            <a:r>
              <a:rPr lang="en-US" sz="3200" dirty="0" smtClean="0">
                <a:solidFill>
                  <a:srgbClr val="FFC000"/>
                </a:solidFill>
                <a:effectLst>
                  <a:outerShdw blurRad="38100" dist="38100" dir="2700000" algn="tl">
                    <a:srgbClr val="000000">
                      <a:alpha val="43137"/>
                    </a:srgbClr>
                  </a:outerShdw>
                </a:effectLst>
                <a:cs typeface="+mn-cs"/>
              </a:rPr>
              <a:t>W. </a:t>
            </a:r>
            <a:r>
              <a:rPr lang="en-US" sz="3200" dirty="0">
                <a:solidFill>
                  <a:srgbClr val="FFC000"/>
                </a:solidFill>
                <a:effectLst>
                  <a:outerShdw blurRad="38100" dist="38100" dir="2700000" algn="tl">
                    <a:srgbClr val="000000">
                      <a:alpha val="43137"/>
                    </a:srgbClr>
                  </a:outerShdw>
                </a:effectLst>
                <a:cs typeface="+mn-cs"/>
              </a:rPr>
              <a:t>Duch </a:t>
            </a:r>
            <a:r>
              <a:rPr lang="en-US" sz="3200" dirty="0" smtClean="0">
                <a:solidFill>
                  <a:srgbClr val="FFC000"/>
                </a:solidFill>
                <a:effectLst>
                  <a:outerShdw blurRad="38100" dist="38100" dir="2700000" algn="tl">
                    <a:srgbClr val="000000">
                      <a:alpha val="43137"/>
                    </a:srgbClr>
                  </a:outerShdw>
                </a:effectLst>
                <a:cs typeface="+mn-cs"/>
              </a:rPr>
              <a:t/>
            </a:r>
            <a:br>
              <a:rPr lang="en-US" sz="3200" dirty="0" smtClean="0">
                <a:solidFill>
                  <a:srgbClr val="FFC000"/>
                </a:solidFill>
                <a:effectLst>
                  <a:outerShdw blurRad="38100" dist="38100" dir="2700000" algn="tl">
                    <a:srgbClr val="000000">
                      <a:alpha val="43137"/>
                    </a:srgbClr>
                  </a:outerShdw>
                </a:effectLst>
                <a:cs typeface="+mn-cs"/>
              </a:rPr>
            </a:br>
            <a:r>
              <a:rPr lang="en-US" sz="3200" dirty="0" smtClean="0">
                <a:solidFill>
                  <a:srgbClr val="FFC000"/>
                </a:solidFill>
                <a:effectLst>
                  <a:outerShdw blurRad="38100" dist="38100" dir="2700000" algn="tl">
                    <a:srgbClr val="000000">
                      <a:alpha val="43137"/>
                    </a:srgbClr>
                  </a:outerShdw>
                </a:effectLst>
                <a:cs typeface="+mn-cs"/>
              </a:rPr>
              <a:t>=&gt; papers, talks, lecture notes </a:t>
            </a:r>
            <a:r>
              <a:rPr lang="pl-PL" sz="3200" dirty="0" smtClean="0">
                <a:solidFill>
                  <a:srgbClr val="FFC000"/>
                </a:solidFill>
                <a:effectLst>
                  <a:outerShdw blurRad="38100" dist="38100" dir="2700000" algn="tl">
                    <a:srgbClr val="000000">
                      <a:alpha val="43137"/>
                    </a:srgbClr>
                  </a:outerShdw>
                </a:effectLst>
                <a:cs typeface="+mn-cs"/>
              </a:rPr>
              <a:t>… </a:t>
            </a:r>
            <a:endParaRPr lang="en-US" sz="3200" dirty="0">
              <a:solidFill>
                <a:srgbClr val="FFC000"/>
              </a:solidFill>
              <a:effectLst>
                <a:outerShdw blurRad="38100" dist="38100" dir="2700000" algn="tl">
                  <a:srgbClr val="000000">
                    <a:alpha val="43137"/>
                  </a:srgbClr>
                </a:outerShdw>
              </a:effectLst>
              <a:cs typeface="+mn-cs"/>
            </a:endParaRPr>
          </a:p>
        </p:txBody>
      </p:sp>
      <p:pic>
        <p:nvPicPr>
          <p:cNvPr id="9523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913063"/>
            <a:ext cx="259238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950" y="810518"/>
            <a:ext cx="3948113" cy="4557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1318055"/>
      </p:ext>
    </p:extLst>
  </p:cSld>
  <p:clrMapOvr>
    <a:masterClrMapping/>
  </p:clrMapOvr>
  <p:transition spd="slow">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4638"/>
            <a:ext cx="8229600" cy="939800"/>
          </a:xfrm>
        </p:spPr>
        <p:txBody>
          <a:bodyPr/>
          <a:lstStyle/>
          <a:p>
            <a:pPr eaLnBrk="1" hangingPunct="1"/>
            <a:r>
              <a:rPr lang="en-US" dirty="0" smtClean="0">
                <a:effectLst>
                  <a:outerShdw blurRad="38100" dist="38100" dir="2700000" algn="tl">
                    <a:srgbClr val="000000">
                      <a:alpha val="43137"/>
                    </a:srgbClr>
                  </a:outerShdw>
                </a:effectLst>
              </a:rPr>
              <a:t>Eye saccades</a:t>
            </a: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076486"/>
            <a:ext cx="7048500" cy="5734050"/>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4108255701"/>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4638"/>
            <a:ext cx="8229600" cy="939800"/>
          </a:xfrm>
        </p:spPr>
        <p:txBody>
          <a:bodyPr/>
          <a:lstStyle/>
          <a:p>
            <a:pPr eaLnBrk="1" hangingPunct="1"/>
            <a:r>
              <a:rPr lang="en-US" dirty="0" smtClean="0">
                <a:effectLst>
                  <a:outerShdw blurRad="38100" dist="38100" dir="2700000" algn="tl">
                    <a:srgbClr val="000000">
                      <a:alpha val="43137"/>
                    </a:srgbClr>
                  </a:outerShdw>
                </a:effectLst>
              </a:rPr>
              <a:t>Autism: </a:t>
            </a:r>
            <a:r>
              <a:rPr lang="en-US" dirty="0" err="1" smtClean="0">
                <a:effectLst>
                  <a:outerShdw blurRad="38100" dist="38100" dir="2700000" algn="tl">
                    <a:srgbClr val="000000">
                      <a:alpha val="43137"/>
                    </a:srgbClr>
                  </a:outerShdw>
                </a:effectLst>
              </a:rPr>
              <a:t>hy</a:t>
            </a:r>
            <a:r>
              <a:rPr lang="pl-PL" dirty="0" err="1" smtClean="0">
                <a:effectLst>
                  <a:outerShdw blurRad="38100" dist="38100" dir="2700000" algn="tl">
                    <a:srgbClr val="000000">
                      <a:alpha val="43137"/>
                    </a:srgbClr>
                  </a:outerShdw>
                </a:effectLst>
              </a:rPr>
              <a:t>perspecificity</a:t>
            </a:r>
            <a:r>
              <a:rPr lang="pl-PL" dirty="0" smtClean="0">
                <a:effectLst>
                  <a:outerShdw blurRad="38100" dist="38100" dir="2700000" algn="tl">
                    <a:srgbClr val="000000">
                      <a:alpha val="43137"/>
                    </a:srgbClr>
                  </a:outerShdw>
                </a:effectLst>
              </a:rPr>
              <a:t> </a:t>
            </a:r>
            <a:endParaRPr lang="en-US" dirty="0" smtClean="0">
              <a:effectLst>
                <a:outerShdw blurRad="38100" dist="38100" dir="2700000" algn="tl">
                  <a:srgbClr val="000000">
                    <a:alpha val="43137"/>
                  </a:srgbClr>
                </a:outerShdw>
              </a:effectLst>
            </a:endParaRPr>
          </a:p>
        </p:txBody>
      </p:sp>
      <p:pic>
        <p:nvPicPr>
          <p:cNvPr id="1003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340768"/>
            <a:ext cx="4286250" cy="3038475"/>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14340" name="TextBox 1"/>
          <p:cNvSpPr txBox="1">
            <a:spLocks noChangeArrowheads="1"/>
          </p:cNvSpPr>
          <p:nvPr/>
        </p:nvSpPr>
        <p:spPr bwMode="auto">
          <a:xfrm>
            <a:off x="323850" y="4797425"/>
            <a:ext cx="460851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    Times New Roman CE"/>
              </a:defRPr>
            </a:lvl1pPr>
            <a:lvl2pPr marL="742950" indent="-285750" eaLnBrk="0" hangingPunct="0">
              <a:defRPr sz="2000">
                <a:solidFill>
                  <a:schemeClr val="tx1"/>
                </a:solidFill>
                <a:latin typeface="    Times New Roman CE"/>
              </a:defRPr>
            </a:lvl2pPr>
            <a:lvl3pPr marL="1143000" indent="-228600" eaLnBrk="0" hangingPunct="0">
              <a:defRPr sz="2000">
                <a:solidFill>
                  <a:schemeClr val="tx1"/>
                </a:solidFill>
                <a:latin typeface="    Times New Roman CE"/>
              </a:defRPr>
            </a:lvl3pPr>
            <a:lvl4pPr marL="1600200" indent="-228600" eaLnBrk="0" hangingPunct="0">
              <a:defRPr sz="2000">
                <a:solidFill>
                  <a:schemeClr val="tx1"/>
                </a:solidFill>
                <a:latin typeface="    Times New Roman CE"/>
              </a:defRPr>
            </a:lvl4pPr>
            <a:lvl5pPr marL="2057400" indent="-228600" eaLnBrk="0" hangingPunct="0">
              <a:defRPr sz="2000">
                <a:solidFill>
                  <a:schemeClr val="tx1"/>
                </a:solidFill>
                <a:latin typeface="    Times New Roman CE"/>
              </a:defRPr>
            </a:lvl5pPr>
            <a:lvl6pPr marL="2514600" indent="-228600" algn="just" eaLnBrk="0" fontAlgn="base" hangingPunct="0">
              <a:spcBef>
                <a:spcPct val="0"/>
              </a:spcBef>
              <a:spcAft>
                <a:spcPct val="0"/>
              </a:spcAft>
              <a:buClr>
                <a:schemeClr val="tx2"/>
              </a:buClr>
              <a:buSzPct val="115000"/>
              <a:defRPr sz="2000">
                <a:solidFill>
                  <a:schemeClr val="tx1"/>
                </a:solidFill>
                <a:latin typeface="    Times New Roman CE"/>
              </a:defRPr>
            </a:lvl6pPr>
            <a:lvl7pPr marL="2971800" indent="-228600" algn="just" eaLnBrk="0" fontAlgn="base" hangingPunct="0">
              <a:spcBef>
                <a:spcPct val="0"/>
              </a:spcBef>
              <a:spcAft>
                <a:spcPct val="0"/>
              </a:spcAft>
              <a:buClr>
                <a:schemeClr val="tx2"/>
              </a:buClr>
              <a:buSzPct val="115000"/>
              <a:defRPr sz="2000">
                <a:solidFill>
                  <a:schemeClr val="tx1"/>
                </a:solidFill>
                <a:latin typeface="    Times New Roman CE"/>
              </a:defRPr>
            </a:lvl7pPr>
            <a:lvl8pPr marL="3429000" indent="-228600" algn="just" eaLnBrk="0" fontAlgn="base" hangingPunct="0">
              <a:spcBef>
                <a:spcPct val="0"/>
              </a:spcBef>
              <a:spcAft>
                <a:spcPct val="0"/>
              </a:spcAft>
              <a:buClr>
                <a:schemeClr val="tx2"/>
              </a:buClr>
              <a:buSzPct val="115000"/>
              <a:defRPr sz="2000">
                <a:solidFill>
                  <a:schemeClr val="tx1"/>
                </a:solidFill>
                <a:latin typeface="    Times New Roman CE"/>
              </a:defRPr>
            </a:lvl8pPr>
            <a:lvl9pPr marL="3886200" indent="-228600" algn="just" eaLnBrk="0" fontAlgn="base" hangingPunct="0">
              <a:spcBef>
                <a:spcPct val="0"/>
              </a:spcBef>
              <a:spcAft>
                <a:spcPct val="0"/>
              </a:spcAft>
              <a:buClr>
                <a:schemeClr val="tx2"/>
              </a:buClr>
              <a:buSzPct val="115000"/>
              <a:defRPr sz="2000">
                <a:solidFill>
                  <a:schemeClr val="tx1"/>
                </a:solidFill>
                <a:latin typeface="    Times New Roman CE"/>
              </a:defRPr>
            </a:lvl9pPr>
          </a:lstStyle>
          <a:p>
            <a:pPr eaLnBrk="1" hangingPunct="1"/>
            <a:r>
              <a:rPr lang="pl-PL" dirty="0">
                <a:solidFill>
                  <a:schemeClr val="bg1"/>
                </a:solidFill>
              </a:rPr>
              <a:t>Steven </a:t>
            </a:r>
            <a:r>
              <a:rPr lang="pl-PL" dirty="0" err="1">
                <a:solidFill>
                  <a:schemeClr val="bg1"/>
                </a:solidFill>
              </a:rPr>
              <a:t>Wiltshire</a:t>
            </a:r>
            <a:r>
              <a:rPr lang="pl-PL" dirty="0">
                <a:solidFill>
                  <a:schemeClr val="bg1"/>
                </a:solidFill>
              </a:rPr>
              <a:t>,</a:t>
            </a:r>
          </a:p>
          <a:p>
            <a:pPr eaLnBrk="1" hangingPunct="1"/>
            <a:r>
              <a:rPr lang="pl-PL" dirty="0">
                <a:solidFill>
                  <a:schemeClr val="bg1"/>
                </a:solidFill>
                <a:hlinkClick r:id="rId4"/>
              </a:rPr>
              <a:t>http://www.stephenwiltshire.co.uk</a:t>
            </a:r>
            <a:endParaRPr lang="en-US" dirty="0">
              <a:solidFill>
                <a:schemeClr val="bg1"/>
              </a:solidFill>
            </a:endParaRPr>
          </a:p>
          <a:p>
            <a:pPr eaLnBrk="1" hangingPunct="1"/>
            <a:endParaRPr lang="en-US" dirty="0">
              <a:solidFill>
                <a:schemeClr val="bg1"/>
              </a:solidFill>
            </a:endParaRPr>
          </a:p>
          <a:p>
            <a:pPr algn="l" eaLnBrk="1" hangingPunct="1"/>
            <a:r>
              <a:rPr lang="en-US" dirty="0">
                <a:solidFill>
                  <a:schemeClr val="bg1"/>
                </a:solidFill>
              </a:rPr>
              <a:t>See also: </a:t>
            </a:r>
            <a:r>
              <a:rPr lang="en-US" dirty="0" err="1">
                <a:solidFill>
                  <a:schemeClr val="bg1"/>
                </a:solidFill>
              </a:rPr>
              <a:t>Grandin</a:t>
            </a:r>
            <a:r>
              <a:rPr lang="en-US" dirty="0">
                <a:solidFill>
                  <a:schemeClr val="bg1"/>
                </a:solidFill>
              </a:rPr>
              <a:t> Temple, Thinking in pictures and Other Reports from My Life with Autism (Vintage Books, 1996)</a:t>
            </a:r>
            <a:endParaRPr lang="pl-PL" dirty="0">
              <a:solidFill>
                <a:schemeClr val="bg1"/>
              </a:solidFill>
            </a:endParaRPr>
          </a:p>
        </p:txBody>
      </p:sp>
      <p:pic>
        <p:nvPicPr>
          <p:cNvPr id="1003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1268760"/>
            <a:ext cx="3886200" cy="5372100"/>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264355690"/>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Zielony gradient">
  <a:themeElements>
    <a:clrScheme name="Zielony gradient">
      <a:dk1>
        <a:sysClr val="windowText" lastClr="000000"/>
      </a:dk1>
      <a:lt1>
        <a:sysClr val="window" lastClr="FFFFFF"/>
      </a:lt1>
      <a:dk2>
        <a:srgbClr val="775F55"/>
      </a:dk2>
      <a:lt2>
        <a:srgbClr val="EBDDC3"/>
      </a:lt2>
      <a:accent1>
        <a:srgbClr val="94B6D2"/>
      </a:accent1>
      <a:accent2>
        <a:srgbClr val="DD8047"/>
      </a:accent2>
      <a:accent3>
        <a:srgbClr val="A5AB81"/>
      </a:accent3>
      <a:accent4>
        <a:srgbClr val="F7B615"/>
      </a:accent4>
      <a:accent5>
        <a:srgbClr val="7BA79D"/>
      </a:accent5>
      <a:accent6>
        <a:srgbClr val="968C8C"/>
      </a:accent6>
      <a:hlink>
        <a:srgbClr val="F7B615"/>
      </a:hlink>
      <a:folHlink>
        <a:srgbClr val="FFFF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Zielony gradient">
  <a:themeElements>
    <a:clrScheme name="Zielony gradient">
      <a:dk1>
        <a:sysClr val="windowText" lastClr="000000"/>
      </a:dk1>
      <a:lt1>
        <a:sysClr val="window" lastClr="FFFFFF"/>
      </a:lt1>
      <a:dk2>
        <a:srgbClr val="775F55"/>
      </a:dk2>
      <a:lt2>
        <a:srgbClr val="EBDDC3"/>
      </a:lt2>
      <a:accent1>
        <a:srgbClr val="94B6D2"/>
      </a:accent1>
      <a:accent2>
        <a:srgbClr val="DD8047"/>
      </a:accent2>
      <a:accent3>
        <a:srgbClr val="A5AB81"/>
      </a:accent3>
      <a:accent4>
        <a:srgbClr val="F7B615"/>
      </a:accent4>
      <a:accent5>
        <a:srgbClr val="7BA79D"/>
      </a:accent5>
      <a:accent6>
        <a:srgbClr val="968C8C"/>
      </a:accent6>
      <a:hlink>
        <a:srgbClr val="F7B615"/>
      </a:hlink>
      <a:folHlink>
        <a:srgbClr val="FFFF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10807</TotalTime>
  <Words>4575</Words>
  <Application>Microsoft Office PowerPoint</Application>
  <PresentationFormat>Pokaz na ekranie (4:3)</PresentationFormat>
  <Paragraphs>541</Paragraphs>
  <Slides>70</Slides>
  <Notes>63</Notes>
  <HiddenSlides>0</HiddenSlides>
  <MMClips>0</MMClips>
  <ScaleCrop>false</ScaleCrop>
  <HeadingPairs>
    <vt:vector size="6" baseType="variant">
      <vt:variant>
        <vt:lpstr>Motyw</vt:lpstr>
      </vt:variant>
      <vt:variant>
        <vt:i4>2</vt:i4>
      </vt:variant>
      <vt:variant>
        <vt:lpstr>Osadzone serwery OLE</vt:lpstr>
      </vt:variant>
      <vt:variant>
        <vt:i4>1</vt:i4>
      </vt:variant>
      <vt:variant>
        <vt:lpstr>Tytuły slajdów</vt:lpstr>
      </vt:variant>
      <vt:variant>
        <vt:i4>70</vt:i4>
      </vt:variant>
    </vt:vector>
  </HeadingPairs>
  <TitlesOfParts>
    <vt:vector size="73" baseType="lpstr">
      <vt:lpstr>Zielony gradient</vt:lpstr>
      <vt:lpstr>1_Zielony gradient</vt:lpstr>
      <vt:lpstr>Equation</vt:lpstr>
      <vt:lpstr>Autism Spectrum Disorders &amp; ADHD: some conclusions from  computational simulations</vt:lpstr>
      <vt:lpstr>Plan:</vt:lpstr>
      <vt:lpstr>Interdisciplinary Center of  Innovative Technologies</vt:lpstr>
      <vt:lpstr>A bit of ASD history</vt:lpstr>
      <vt:lpstr>ASD</vt:lpstr>
      <vt:lpstr>Autism Symptoms ... </vt:lpstr>
      <vt:lpstr>ADHD</vt:lpstr>
      <vt:lpstr>Eye saccades</vt:lpstr>
      <vt:lpstr>Autism: hyperspecificity </vt:lpstr>
      <vt:lpstr>Anthropologist from Mars</vt:lpstr>
      <vt:lpstr>Reading intentions</vt:lpstr>
      <vt:lpstr>Prezentacja programu PowerPoint</vt:lpstr>
      <vt:lpstr>Theories, theories </vt:lpstr>
      <vt:lpstr>Mirror Neuron System</vt:lpstr>
      <vt:lpstr>MNS EEG</vt:lpstr>
      <vt:lpstr>Reduced functional connectivity</vt:lpstr>
      <vt:lpstr>Reduced functional connectivity</vt:lpstr>
      <vt:lpstr>Prezentacja programu PowerPoint</vt:lpstr>
      <vt:lpstr>Effective brain connections</vt:lpstr>
      <vt:lpstr>Executive dysfunction</vt:lpstr>
      <vt:lpstr>Function connectivity theory</vt:lpstr>
      <vt:lpstr>Temporo-spatial processing disorders</vt:lpstr>
      <vt:lpstr>From Genes to Neurons</vt:lpstr>
      <vt:lpstr>From Neurons to Behavior</vt:lpstr>
      <vt:lpstr>Neuropsychiatric Phenomics Levels</vt:lpstr>
      <vt:lpstr>Neurocognitive Phenomics</vt:lpstr>
      <vt:lpstr>Neurophenomics Research Strategy </vt:lpstr>
      <vt:lpstr>Research Group</vt:lpstr>
      <vt:lpstr>Computational Models</vt:lpstr>
      <vt:lpstr>Vision</vt:lpstr>
      <vt:lpstr>Posner visual orientation task</vt:lpstr>
      <vt:lpstr>Posner spatial attention</vt:lpstr>
      <vt:lpstr>Posner: Spat  Obj</vt:lpstr>
      <vt:lpstr>Posner: V1=&gt;Spat1</vt:lpstr>
      <vt:lpstr>Posner: recurrence in Spat</vt:lpstr>
      <vt:lpstr>Posner: excitation/inhibition</vt:lpstr>
      <vt:lpstr>Posner: accomodation</vt:lpstr>
      <vt:lpstr>Posner: leak channels</vt:lpstr>
      <vt:lpstr>Posner: noise</vt:lpstr>
      <vt:lpstr>Posner spatial attention</vt:lpstr>
      <vt:lpstr>Recognition of many objects</vt:lpstr>
      <vt:lpstr>Model of movements</vt:lpstr>
      <vt:lpstr>Model of reading</vt:lpstr>
      <vt:lpstr>Fuzzy Symbolic Dynamics (FSD)</vt:lpstr>
      <vt:lpstr>PDP: Prototype Distance Plots</vt:lpstr>
      <vt:lpstr>Attractors for words</vt:lpstr>
      <vt:lpstr>Neurodynamics</vt:lpstr>
      <vt:lpstr>Recurrence plots</vt:lpstr>
      <vt:lpstr>How strong are attractors?</vt:lpstr>
      <vt:lpstr>Probability of recurrence</vt:lpstr>
      <vt:lpstr>Fast transitions</vt:lpstr>
      <vt:lpstr>Normal-Autism</vt:lpstr>
      <vt:lpstr>Normal-ADHD</vt:lpstr>
      <vt:lpstr>Inhibition</vt:lpstr>
      <vt:lpstr>Connectivity: strong reccurence</vt:lpstr>
      <vt:lpstr>Some speculations</vt:lpstr>
      <vt:lpstr>Learning connectome styles</vt:lpstr>
      <vt:lpstr>Learning styles 1st D </vt:lpstr>
      <vt:lpstr>Geometric model of mind</vt:lpstr>
      <vt:lpstr>Research/diagnostic consequences</vt:lpstr>
      <vt:lpstr>Behavioral consequences</vt:lpstr>
      <vt:lpstr>Experimental evidence: behavior</vt:lpstr>
      <vt:lpstr>Experimental evidence: behavior</vt:lpstr>
      <vt:lpstr>Mistaking symptoms for causes</vt:lpstr>
      <vt:lpstr>Experimental evidence: molecular</vt:lpstr>
      <vt:lpstr>Genes &amp; functions</vt:lpstr>
      <vt:lpstr>Questions/Ideas</vt:lpstr>
      <vt:lpstr>More questions/ideas</vt:lpstr>
      <vt:lpstr>Prezentacja programu PowerPoint</vt:lpstr>
      <vt:lpstr>Prezentacja programu PowerPoint</vt:lpstr>
    </vt:vector>
  </TitlesOfParts>
  <Company>Nicolaus Coprenicus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autism to ADHD: computational simulations</dc:title>
  <dc:subject>Autism, ADHD, computational simulations</dc:subject>
  <dc:creator>Włodzisław Duch (Google W. Duch)</dc:creator>
  <cp:lastModifiedBy>Wlodzislaw</cp:lastModifiedBy>
  <cp:revision>388</cp:revision>
  <cp:lastPrinted>1999-08-21T07:27:07Z</cp:lastPrinted>
  <dcterms:created xsi:type="dcterms:W3CDTF">2008-09-26T02:37:54Z</dcterms:created>
  <dcterms:modified xsi:type="dcterms:W3CDTF">2013-11-02T14:26:42Z</dcterms:modified>
</cp:coreProperties>
</file>