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95" r:id="rId1"/>
    <p:sldMasterId id="2147484122" r:id="rId2"/>
    <p:sldMasterId id="2147484125" r:id="rId3"/>
  </p:sldMasterIdLst>
  <p:notesMasterIdLst>
    <p:notesMasterId r:id="rId92"/>
  </p:notesMasterIdLst>
  <p:handoutMasterIdLst>
    <p:handoutMasterId r:id="rId93"/>
  </p:handoutMasterIdLst>
  <p:sldIdLst>
    <p:sldId id="256" r:id="rId4"/>
    <p:sldId id="693" r:id="rId5"/>
    <p:sldId id="729" r:id="rId6"/>
    <p:sldId id="727" r:id="rId7"/>
    <p:sldId id="767" r:id="rId8"/>
    <p:sldId id="768" r:id="rId9"/>
    <p:sldId id="592" r:id="rId10"/>
    <p:sldId id="751" r:id="rId11"/>
    <p:sldId id="753" r:id="rId12"/>
    <p:sldId id="752" r:id="rId13"/>
    <p:sldId id="761" r:id="rId14"/>
    <p:sldId id="659" r:id="rId15"/>
    <p:sldId id="695" r:id="rId16"/>
    <p:sldId id="663" r:id="rId17"/>
    <p:sldId id="664" r:id="rId18"/>
    <p:sldId id="665" r:id="rId19"/>
    <p:sldId id="694" r:id="rId20"/>
    <p:sldId id="661" r:id="rId21"/>
    <p:sldId id="702" r:id="rId22"/>
    <p:sldId id="758" r:id="rId23"/>
    <p:sldId id="662" r:id="rId24"/>
    <p:sldId id="703" r:id="rId25"/>
    <p:sldId id="696" r:id="rId26"/>
    <p:sldId id="770" r:id="rId27"/>
    <p:sldId id="698" r:id="rId28"/>
    <p:sldId id="697" r:id="rId29"/>
    <p:sldId id="658" r:id="rId30"/>
    <p:sldId id="732" r:id="rId31"/>
    <p:sldId id="734" r:id="rId32"/>
    <p:sldId id="730" r:id="rId33"/>
    <p:sldId id="731" r:id="rId34"/>
    <p:sldId id="759" r:id="rId35"/>
    <p:sldId id="771" r:id="rId36"/>
    <p:sldId id="778" r:id="rId37"/>
    <p:sldId id="508" r:id="rId38"/>
    <p:sldId id="774" r:id="rId39"/>
    <p:sldId id="733" r:id="rId40"/>
    <p:sldId id="775" r:id="rId41"/>
    <p:sldId id="776" r:id="rId42"/>
    <p:sldId id="757" r:id="rId43"/>
    <p:sldId id="762" r:id="rId44"/>
    <p:sldId id="724" r:id="rId45"/>
    <p:sldId id="754" r:id="rId46"/>
    <p:sldId id="773" r:id="rId47"/>
    <p:sldId id="756" r:id="rId48"/>
    <p:sldId id="736" r:id="rId49"/>
    <p:sldId id="737" r:id="rId50"/>
    <p:sldId id="738" r:id="rId51"/>
    <p:sldId id="740" r:id="rId52"/>
    <p:sldId id="766" r:id="rId53"/>
    <p:sldId id="765" r:id="rId54"/>
    <p:sldId id="741" r:id="rId55"/>
    <p:sldId id="742" r:id="rId56"/>
    <p:sldId id="743" r:id="rId57"/>
    <p:sldId id="764" r:id="rId58"/>
    <p:sldId id="720" r:id="rId59"/>
    <p:sldId id="719" r:id="rId60"/>
    <p:sldId id="711" r:id="rId61"/>
    <p:sldId id="706" r:id="rId62"/>
    <p:sldId id="708" r:id="rId63"/>
    <p:sldId id="721" r:id="rId64"/>
    <p:sldId id="722" r:id="rId65"/>
    <p:sldId id="725" r:id="rId66"/>
    <p:sldId id="772" r:id="rId67"/>
    <p:sldId id="668" r:id="rId68"/>
    <p:sldId id="673" r:id="rId69"/>
    <p:sldId id="674" r:id="rId70"/>
    <p:sldId id="676" r:id="rId71"/>
    <p:sldId id="689" r:id="rId72"/>
    <p:sldId id="678" r:id="rId73"/>
    <p:sldId id="679" r:id="rId74"/>
    <p:sldId id="769" r:id="rId75"/>
    <p:sldId id="780" r:id="rId76"/>
    <p:sldId id="638" r:id="rId77"/>
    <p:sldId id="637" r:id="rId78"/>
    <p:sldId id="629" r:id="rId79"/>
    <p:sldId id="552" r:id="rId80"/>
    <p:sldId id="682" r:id="rId81"/>
    <p:sldId id="618" r:id="rId82"/>
    <p:sldId id="684" r:id="rId83"/>
    <p:sldId id="685" r:id="rId84"/>
    <p:sldId id="687" r:id="rId85"/>
    <p:sldId id="688" r:id="rId86"/>
    <p:sldId id="620" r:id="rId87"/>
    <p:sldId id="641" r:id="rId88"/>
    <p:sldId id="777" r:id="rId89"/>
    <p:sldId id="691" r:id="rId90"/>
    <p:sldId id="779" r:id="rId91"/>
  </p:sldIdLst>
  <p:sldSz cx="9144000" cy="6858000" type="screen4x3"/>
  <p:notesSz cx="6726238" cy="9713913"/>
  <p:defaultTextStyle>
    <a:defPPr>
      <a:defRPr lang="en-US"/>
    </a:defPPr>
    <a:lvl1pPr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1pPr>
    <a:lvl2pPr marL="4572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2pPr>
    <a:lvl3pPr marL="9144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3pPr>
    <a:lvl4pPr marL="13716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4pPr>
    <a:lvl5pPr marL="1828800" algn="just" rtl="0" fontAlgn="base">
      <a:spcBef>
        <a:spcPct val="0"/>
      </a:spcBef>
      <a:spcAft>
        <a:spcPct val="0"/>
      </a:spcAft>
      <a:buClr>
        <a:schemeClr val="tx2"/>
      </a:buClr>
      <a:buSzPct val="115000"/>
      <a:defRPr sz="2000" kern="1200">
        <a:solidFill>
          <a:schemeClr val="tx1"/>
        </a:solidFill>
        <a:latin typeface="    Times New Roman CE"/>
        <a:ea typeface="+mn-ea"/>
        <a:cs typeface="+mn-cs"/>
      </a:defRPr>
    </a:lvl5pPr>
    <a:lvl6pPr marL="2286000" algn="l" defTabSz="914400" rtl="0" eaLnBrk="1" latinLnBrk="0" hangingPunct="1">
      <a:defRPr sz="2000" kern="1200">
        <a:solidFill>
          <a:schemeClr val="tx1"/>
        </a:solidFill>
        <a:latin typeface="    Times New Roman CE"/>
        <a:ea typeface="+mn-ea"/>
        <a:cs typeface="+mn-cs"/>
      </a:defRPr>
    </a:lvl6pPr>
    <a:lvl7pPr marL="2743200" algn="l" defTabSz="914400" rtl="0" eaLnBrk="1" latinLnBrk="0" hangingPunct="1">
      <a:defRPr sz="2000" kern="1200">
        <a:solidFill>
          <a:schemeClr val="tx1"/>
        </a:solidFill>
        <a:latin typeface="    Times New Roman CE"/>
        <a:ea typeface="+mn-ea"/>
        <a:cs typeface="+mn-cs"/>
      </a:defRPr>
    </a:lvl7pPr>
    <a:lvl8pPr marL="3200400" algn="l" defTabSz="914400" rtl="0" eaLnBrk="1" latinLnBrk="0" hangingPunct="1">
      <a:defRPr sz="2000" kern="1200">
        <a:solidFill>
          <a:schemeClr val="tx1"/>
        </a:solidFill>
        <a:latin typeface="    Times New Roman CE"/>
        <a:ea typeface="+mn-ea"/>
        <a:cs typeface="+mn-cs"/>
      </a:defRPr>
    </a:lvl8pPr>
    <a:lvl9pPr marL="3657600" algn="l" defTabSz="914400" rtl="0" eaLnBrk="1" latinLnBrk="0" hangingPunct="1">
      <a:defRPr sz="2000" kern="1200">
        <a:solidFill>
          <a:schemeClr val="tx1"/>
        </a:solidFill>
        <a:latin typeface="    Times New Roman CE"/>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336600"/>
    <a:srgbClr val="003300"/>
    <a:srgbClr val="006600"/>
    <a:srgbClr val="CCFFFF"/>
    <a:srgbClr val="000066"/>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79" autoAdjust="0"/>
    <p:restoredTop sz="94627" autoAdjust="0"/>
  </p:normalViewPr>
  <p:slideViewPr>
    <p:cSldViewPr>
      <p:cViewPr>
        <p:scale>
          <a:sx n="70" d="100"/>
          <a:sy n="70" d="100"/>
        </p:scale>
        <p:origin x="-654"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_rels/viewProps.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40.xml"/><Relationship Id="rId1" Type="http://schemas.openxmlformats.org/officeDocument/2006/relationships/slide" Target="slides/slide7.xml"/><Relationship Id="rId4"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8E8DB2-60DF-44A3-855E-A45CD87EC03B}"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47ECC668-9C07-489A-B54F-0027E5283E8C}">
      <dgm:prSet phldrT="[Tekst]" custT="1"/>
      <dgm:spPr/>
      <dgm:t>
        <a:bodyPr/>
        <a:lstStyle/>
        <a:p>
          <a:r>
            <a:rPr lang="en-US" sz="2000" dirty="0" smtClean="0"/>
            <a:t>10</a:t>
          </a:r>
          <a:r>
            <a:rPr lang="en-US" sz="2000" baseline="30000" dirty="0" smtClean="0"/>
            <a:t>-4</a:t>
          </a:r>
          <a:r>
            <a:rPr lang="en-US" sz="2000" dirty="0" smtClean="0"/>
            <a:t> m  Neurons 10</a:t>
          </a:r>
          <a:r>
            <a:rPr lang="en-US" sz="2000" baseline="30000" dirty="0" smtClean="0"/>
            <a:t>-3 </a:t>
          </a:r>
          <a:r>
            <a:rPr lang="en-US" sz="2000" baseline="0" dirty="0" smtClean="0"/>
            <a:t>s </a:t>
          </a:r>
          <a:endParaRPr lang="en-US" sz="2000" baseline="0" dirty="0"/>
        </a:p>
      </dgm:t>
    </dgm:pt>
    <dgm:pt modelId="{2572D320-2AD6-41BF-8574-722DA25B56FC}" type="parTrans" cxnId="{7176BA6C-06F1-4747-B25A-3872FCF38E36}">
      <dgm:prSet/>
      <dgm:spPr/>
      <dgm:t>
        <a:bodyPr/>
        <a:lstStyle/>
        <a:p>
          <a:endParaRPr lang="en-US"/>
        </a:p>
      </dgm:t>
    </dgm:pt>
    <dgm:pt modelId="{FD3D47A0-8328-4F6C-9D61-B7A9C5067964}" type="sibTrans" cxnId="{7176BA6C-06F1-4747-B25A-3872FCF38E36}">
      <dgm:prSet/>
      <dgm:spPr/>
      <dgm:t>
        <a:bodyPr/>
        <a:lstStyle/>
        <a:p>
          <a:endParaRPr lang="en-US"/>
        </a:p>
      </dgm:t>
    </dgm:pt>
    <dgm:pt modelId="{61E61C9F-EF02-4680-A895-17B3FBA3F1A7}">
      <dgm:prSet phldrT="[Tekst]" custT="1"/>
      <dgm:spPr/>
      <dgm:t>
        <a:bodyPr/>
        <a:lstStyle/>
        <a:p>
          <a:r>
            <a:rPr lang="en-US" sz="2000" dirty="0" smtClean="0"/>
            <a:t>10</a:t>
          </a:r>
          <a:r>
            <a:rPr lang="en-US" sz="2000" baseline="30000" dirty="0" smtClean="0"/>
            <a:t>-6</a:t>
          </a:r>
          <a:r>
            <a:rPr lang="en-US" sz="2000" dirty="0" smtClean="0"/>
            <a:t> m Synapses 10</a:t>
          </a:r>
          <a:r>
            <a:rPr lang="en-US" sz="2000" baseline="30000" dirty="0" smtClean="0"/>
            <a:t>-4</a:t>
          </a:r>
          <a:r>
            <a:rPr lang="en-US" sz="2000" dirty="0" smtClean="0"/>
            <a:t> s</a:t>
          </a:r>
          <a:endParaRPr lang="en-US" sz="2000" dirty="0"/>
        </a:p>
      </dgm:t>
    </dgm:pt>
    <dgm:pt modelId="{40953FD2-67FA-4C6B-9062-C60358646616}" type="parTrans" cxnId="{2F125DA8-EFFE-4887-A9F1-10DE9E578A5A}">
      <dgm:prSet/>
      <dgm:spPr/>
      <dgm:t>
        <a:bodyPr/>
        <a:lstStyle/>
        <a:p>
          <a:endParaRPr lang="en-US"/>
        </a:p>
      </dgm:t>
    </dgm:pt>
    <dgm:pt modelId="{2A520563-0968-461B-9954-27DED5B32629}" type="sibTrans" cxnId="{2F125DA8-EFFE-4887-A9F1-10DE9E578A5A}">
      <dgm:prSet/>
      <dgm:spPr/>
      <dgm:t>
        <a:bodyPr/>
        <a:lstStyle/>
        <a:p>
          <a:endParaRPr lang="en-US"/>
        </a:p>
      </dgm:t>
    </dgm:pt>
    <dgm:pt modelId="{FE18B338-D6AF-461D-BA93-C46D88C80DC6}">
      <dgm:prSet phldrT="[Tekst]" custT="1"/>
      <dgm:spPr/>
      <dgm:t>
        <a:bodyPr/>
        <a:lstStyle/>
        <a:p>
          <a:r>
            <a:rPr lang="en-US" sz="2000" dirty="0" smtClean="0"/>
            <a:t>10</a:t>
          </a:r>
          <a:r>
            <a:rPr lang="en-US" sz="2000" baseline="30000" dirty="0" smtClean="0"/>
            <a:t>-10</a:t>
          </a:r>
          <a:r>
            <a:rPr lang="en-US" sz="2000" dirty="0" smtClean="0"/>
            <a:t> m Molecules  10</a:t>
          </a:r>
          <a:r>
            <a:rPr lang="en-US" sz="2000" baseline="30000" dirty="0" smtClean="0"/>
            <a:t>-10</a:t>
          </a:r>
          <a:r>
            <a:rPr lang="en-US" sz="2000" dirty="0" smtClean="0"/>
            <a:t> s </a:t>
          </a:r>
          <a:endParaRPr lang="en-US" sz="2000" dirty="0"/>
        </a:p>
      </dgm:t>
    </dgm:pt>
    <dgm:pt modelId="{EB8E509F-02CD-4396-9DDA-FEBC737D071F}" type="parTrans" cxnId="{8B304DA4-7CFE-4B54-9925-A7A8C46799BB}">
      <dgm:prSet/>
      <dgm:spPr/>
      <dgm:t>
        <a:bodyPr/>
        <a:lstStyle/>
        <a:p>
          <a:endParaRPr lang="en-US"/>
        </a:p>
      </dgm:t>
    </dgm:pt>
    <dgm:pt modelId="{AF06022C-3FE0-4461-B4B3-5E7181254557}" type="sibTrans" cxnId="{8B304DA4-7CFE-4B54-9925-A7A8C46799BB}">
      <dgm:prSet/>
      <dgm:spPr/>
      <dgm:t>
        <a:bodyPr/>
        <a:lstStyle/>
        <a:p>
          <a:endParaRPr lang="en-US"/>
        </a:p>
      </dgm:t>
    </dgm:pt>
    <dgm:pt modelId="{881D0B4C-DF09-46FA-80E3-A4CE4DB5C6F5}">
      <dgm:prSet phldrT="[Tekst]" custT="1"/>
      <dgm:spPr/>
      <dgm:t>
        <a:bodyPr/>
        <a:lstStyle/>
        <a:p>
          <a:r>
            <a:rPr lang="en-US" sz="2000" dirty="0" smtClean="0"/>
            <a:t>10</a:t>
          </a:r>
          <a:r>
            <a:rPr lang="en-US" sz="2000" baseline="30000" dirty="0" smtClean="0"/>
            <a:t>-3</a:t>
          </a:r>
          <a:r>
            <a:rPr lang="en-US" sz="2000" dirty="0" smtClean="0"/>
            <a:t> m Microcircuits 10</a:t>
          </a:r>
          <a:r>
            <a:rPr lang="en-US" sz="2000" baseline="30000" dirty="0" smtClean="0"/>
            <a:t>-2</a:t>
          </a:r>
          <a:r>
            <a:rPr lang="en-US" sz="2000" dirty="0" smtClean="0"/>
            <a:t> s</a:t>
          </a:r>
          <a:endParaRPr lang="en-US" sz="2000" dirty="0"/>
        </a:p>
      </dgm:t>
    </dgm:pt>
    <dgm:pt modelId="{D2EBD773-9C96-41C7-B0F6-E41EBF799FF1}" type="parTrans" cxnId="{93AFF468-F9FC-4645-BCC0-01920817B76C}">
      <dgm:prSet/>
      <dgm:spPr/>
      <dgm:t>
        <a:bodyPr/>
        <a:lstStyle/>
        <a:p>
          <a:endParaRPr lang="en-US"/>
        </a:p>
      </dgm:t>
    </dgm:pt>
    <dgm:pt modelId="{B1BB7464-F970-40A3-81B3-39E738ABBFD0}" type="sibTrans" cxnId="{93AFF468-F9FC-4645-BCC0-01920817B76C}">
      <dgm:prSet/>
      <dgm:spPr/>
      <dgm:t>
        <a:bodyPr/>
        <a:lstStyle/>
        <a:p>
          <a:endParaRPr lang="en-US"/>
        </a:p>
      </dgm:t>
    </dgm:pt>
    <dgm:pt modelId="{8FAA581D-077E-4551-866A-D87251815F31}">
      <dgm:prSet phldrT="[Tekst]" custT="1"/>
      <dgm:spPr/>
      <dgm:t>
        <a:bodyPr/>
        <a:lstStyle/>
        <a:p>
          <a:r>
            <a:rPr lang="en-US" sz="2000" dirty="0" smtClean="0"/>
            <a:t>10</a:t>
          </a:r>
          <a:r>
            <a:rPr lang="en-US" sz="2000" baseline="30000" dirty="0" smtClean="0"/>
            <a:t>-2</a:t>
          </a:r>
          <a:r>
            <a:rPr lang="en-US" sz="2000" dirty="0" smtClean="0"/>
            <a:t> m Maps 10</a:t>
          </a:r>
          <a:r>
            <a:rPr lang="en-US" sz="2000" baseline="30000" dirty="0" smtClean="0"/>
            <a:t>-1</a:t>
          </a:r>
          <a:r>
            <a:rPr lang="en-US" sz="2000" dirty="0" smtClean="0"/>
            <a:t> s</a:t>
          </a:r>
          <a:endParaRPr lang="en-US" sz="2000" dirty="0"/>
        </a:p>
      </dgm:t>
    </dgm:pt>
    <dgm:pt modelId="{68D9B57E-60C5-41D9-A1B0-AB474F43499D}" type="parTrans" cxnId="{FA149968-DE84-4444-9869-62AB29B4B541}">
      <dgm:prSet/>
      <dgm:spPr/>
      <dgm:t>
        <a:bodyPr/>
        <a:lstStyle/>
        <a:p>
          <a:endParaRPr lang="en-US"/>
        </a:p>
      </dgm:t>
    </dgm:pt>
    <dgm:pt modelId="{F06CE73B-40A3-443C-894B-E23F3283991E}" type="sibTrans" cxnId="{FA149968-DE84-4444-9869-62AB29B4B541}">
      <dgm:prSet/>
      <dgm:spPr/>
      <dgm:t>
        <a:bodyPr/>
        <a:lstStyle/>
        <a:p>
          <a:endParaRPr lang="en-US"/>
        </a:p>
      </dgm:t>
    </dgm:pt>
    <dgm:pt modelId="{CA292B42-AFED-43CF-82D9-C86028A91085}">
      <dgm:prSet phldrT="[Tekst]" custT="1"/>
      <dgm:spPr/>
      <dgm:t>
        <a:bodyPr/>
        <a:lstStyle/>
        <a:p>
          <a:r>
            <a:rPr lang="en-US" sz="2000" dirty="0" smtClean="0"/>
            <a:t>0.1 m Brain systems  1 s</a:t>
          </a:r>
          <a:endParaRPr lang="en-US" sz="2000" dirty="0"/>
        </a:p>
      </dgm:t>
    </dgm:pt>
    <dgm:pt modelId="{6658C733-86A8-4A6F-A499-1656E72ABCDC}" type="parTrans" cxnId="{3B0568C7-6B6E-4881-BC17-0C42D4E45309}">
      <dgm:prSet/>
      <dgm:spPr/>
      <dgm:t>
        <a:bodyPr/>
        <a:lstStyle/>
        <a:p>
          <a:endParaRPr lang="en-US"/>
        </a:p>
      </dgm:t>
    </dgm:pt>
    <dgm:pt modelId="{A236FC84-187D-4EB4-80B9-666C7919F9DC}" type="sibTrans" cxnId="{3B0568C7-6B6E-4881-BC17-0C42D4E45309}">
      <dgm:prSet/>
      <dgm:spPr/>
      <dgm:t>
        <a:bodyPr/>
        <a:lstStyle/>
        <a:p>
          <a:endParaRPr lang="en-US"/>
        </a:p>
      </dgm:t>
    </dgm:pt>
    <dgm:pt modelId="{2B40034F-6F38-4876-872D-7B2993CF03A7}">
      <dgm:prSet phldrT="[Tekst]" custT="1"/>
      <dgm:spPr/>
      <dgm:t>
        <a:bodyPr/>
        <a:lstStyle/>
        <a:p>
          <a:r>
            <a:rPr lang="en-US" sz="2000" dirty="0" smtClean="0"/>
            <a:t>CNS/ANS/PNS </a:t>
          </a:r>
          <a:br>
            <a:rPr lang="en-US" sz="2000" dirty="0" smtClean="0"/>
          </a:br>
          <a:r>
            <a:rPr lang="en-US" sz="2000" dirty="0" smtClean="0"/>
            <a:t>1 m, 0.1-10 s</a:t>
          </a:r>
          <a:endParaRPr lang="en-US" sz="2000" dirty="0"/>
        </a:p>
      </dgm:t>
    </dgm:pt>
    <dgm:pt modelId="{8153A87F-D6EB-43EE-8B1C-7815916EFE46}" type="parTrans" cxnId="{BA74AE50-E903-4DFD-A7D4-FA7E6E1CDCBF}">
      <dgm:prSet/>
      <dgm:spPr/>
      <dgm:t>
        <a:bodyPr/>
        <a:lstStyle/>
        <a:p>
          <a:endParaRPr lang="en-US"/>
        </a:p>
      </dgm:t>
    </dgm:pt>
    <dgm:pt modelId="{B7242A0A-E7F1-49AD-B06E-7F981F653AA6}" type="sibTrans" cxnId="{BA74AE50-E903-4DFD-A7D4-FA7E6E1CDCBF}">
      <dgm:prSet/>
      <dgm:spPr/>
      <dgm:t>
        <a:bodyPr/>
        <a:lstStyle/>
        <a:p>
          <a:endParaRPr lang="en-US"/>
        </a:p>
      </dgm:t>
    </dgm:pt>
    <dgm:pt modelId="{8AE38E5C-B678-42D0-9761-5381AA6CB0BC}">
      <dgm:prSet phldrT="[Tekst]"/>
      <dgm:spPr/>
      <dgm:t>
        <a:bodyPr/>
        <a:lstStyle/>
        <a:p>
          <a:r>
            <a:rPr lang="en-US" dirty="0" smtClean="0"/>
            <a:t>10</a:t>
          </a:r>
          <a:r>
            <a:rPr lang="en-US" baseline="30000" dirty="0" smtClean="0"/>
            <a:t>-8</a:t>
          </a:r>
          <a:r>
            <a:rPr lang="en-US" dirty="0" smtClean="0"/>
            <a:t> m Ion channel 10</a:t>
          </a:r>
          <a:r>
            <a:rPr lang="en-US" baseline="30000" dirty="0" smtClean="0"/>
            <a:t>-3</a:t>
          </a:r>
          <a:r>
            <a:rPr lang="en-US" dirty="0" smtClean="0"/>
            <a:t> s</a:t>
          </a:r>
          <a:endParaRPr lang="en-US" dirty="0"/>
        </a:p>
      </dgm:t>
    </dgm:pt>
    <dgm:pt modelId="{2A32151F-9B8A-42FB-B8DF-7C20CD8A0080}" type="parTrans" cxnId="{F124A00D-E17A-4026-BA81-2D2276E44DE9}">
      <dgm:prSet/>
      <dgm:spPr/>
      <dgm:t>
        <a:bodyPr/>
        <a:lstStyle/>
        <a:p>
          <a:endParaRPr lang="en-US"/>
        </a:p>
      </dgm:t>
    </dgm:pt>
    <dgm:pt modelId="{2F55E1BD-8C41-4194-A1C6-85E1DCF9BBC7}" type="sibTrans" cxnId="{F124A00D-E17A-4026-BA81-2D2276E44DE9}">
      <dgm:prSet/>
      <dgm:spPr/>
      <dgm:t>
        <a:bodyPr/>
        <a:lstStyle/>
        <a:p>
          <a:endParaRPr lang="en-US"/>
        </a:p>
      </dgm:t>
    </dgm:pt>
    <dgm:pt modelId="{A768A8A7-0F26-41D3-BB05-3BB2DB374854}" type="pres">
      <dgm:prSet presAssocID="{A08E8DB2-60DF-44A3-855E-A45CD87EC03B}" presName="compositeShape" presStyleCnt="0">
        <dgm:presLayoutVars>
          <dgm:dir/>
          <dgm:resizeHandles/>
        </dgm:presLayoutVars>
      </dgm:prSet>
      <dgm:spPr/>
      <dgm:t>
        <a:bodyPr/>
        <a:lstStyle/>
        <a:p>
          <a:endParaRPr lang="en-US"/>
        </a:p>
      </dgm:t>
    </dgm:pt>
    <dgm:pt modelId="{A2C34246-EA00-4739-8E21-BC9C8D8F28EE}" type="pres">
      <dgm:prSet presAssocID="{A08E8DB2-60DF-44A3-855E-A45CD87EC03B}" presName="pyramid" presStyleLbl="node1" presStyleIdx="0" presStyleCnt="1" custScaleX="142120" custLinFactNeighborX="12910" custLinFactNeighborY="1299"/>
      <dgm:spPr/>
    </dgm:pt>
    <dgm:pt modelId="{42768806-3CED-4F04-AAFD-FD97408ECF95}" type="pres">
      <dgm:prSet presAssocID="{A08E8DB2-60DF-44A3-855E-A45CD87EC03B}" presName="theList" presStyleCnt="0"/>
      <dgm:spPr/>
    </dgm:pt>
    <dgm:pt modelId="{73815162-2FED-46F8-8247-6735D393EC25}" type="pres">
      <dgm:prSet presAssocID="{47ECC668-9C07-489A-B54F-0027E5283E8C}" presName="aNode" presStyleLbl="fgAcc1" presStyleIdx="0" presStyleCnt="8" custScaleX="193433" custScaleY="27230" custLinFactY="167861" custLinFactNeighborX="-30312" custLinFactNeighborY="200000">
        <dgm:presLayoutVars>
          <dgm:bulletEnabled val="1"/>
        </dgm:presLayoutVars>
      </dgm:prSet>
      <dgm:spPr/>
      <dgm:t>
        <a:bodyPr/>
        <a:lstStyle/>
        <a:p>
          <a:endParaRPr lang="en-US"/>
        </a:p>
      </dgm:t>
    </dgm:pt>
    <dgm:pt modelId="{10CEF578-A775-4D14-89E6-38902B304EB9}" type="pres">
      <dgm:prSet presAssocID="{47ECC668-9C07-489A-B54F-0027E5283E8C}" presName="aSpace" presStyleCnt="0"/>
      <dgm:spPr/>
    </dgm:pt>
    <dgm:pt modelId="{5EBBFD5D-17E3-496B-B70C-EA1196A3B2D9}" type="pres">
      <dgm:prSet presAssocID="{61E61C9F-EF02-4680-A895-17B3FBA3F1A7}" presName="aNode" presStyleLbl="fgAcc1" presStyleIdx="1" presStyleCnt="8" custScaleX="182915" custScaleY="32453" custLinFactY="174666" custLinFactNeighborX="-30496" custLinFactNeighborY="200000">
        <dgm:presLayoutVars>
          <dgm:bulletEnabled val="1"/>
        </dgm:presLayoutVars>
      </dgm:prSet>
      <dgm:spPr/>
      <dgm:t>
        <a:bodyPr/>
        <a:lstStyle/>
        <a:p>
          <a:endParaRPr lang="en-US"/>
        </a:p>
      </dgm:t>
    </dgm:pt>
    <dgm:pt modelId="{73BE171E-C965-47F1-A382-C90E8E2AC686}" type="pres">
      <dgm:prSet presAssocID="{61E61C9F-EF02-4680-A895-17B3FBA3F1A7}" presName="aSpace" presStyleCnt="0"/>
      <dgm:spPr/>
    </dgm:pt>
    <dgm:pt modelId="{1EA2F80C-B518-44C9-8A12-7C1AC2A42255}" type="pres">
      <dgm:prSet presAssocID="{FE18B338-D6AF-461D-BA93-C46D88C80DC6}" presName="aNode" presStyleLbl="fgAcc1" presStyleIdx="2" presStyleCnt="8" custScaleX="219130" custScaleY="33987" custLinFactY="251467" custLinFactNeighborX="-27612" custLinFactNeighborY="300000">
        <dgm:presLayoutVars>
          <dgm:bulletEnabled val="1"/>
        </dgm:presLayoutVars>
      </dgm:prSet>
      <dgm:spPr/>
      <dgm:t>
        <a:bodyPr/>
        <a:lstStyle/>
        <a:p>
          <a:endParaRPr lang="en-US"/>
        </a:p>
      </dgm:t>
    </dgm:pt>
    <dgm:pt modelId="{4499F769-C08F-4CCD-8F6D-E6234DB34D4C}" type="pres">
      <dgm:prSet presAssocID="{FE18B338-D6AF-461D-BA93-C46D88C80DC6}" presName="aSpace" presStyleCnt="0"/>
      <dgm:spPr/>
    </dgm:pt>
    <dgm:pt modelId="{A8E97AE2-8154-481E-A2A0-D14702398DBD}" type="pres">
      <dgm:prSet presAssocID="{881D0B4C-DF09-46FA-80E3-A4CE4DB5C6F5}" presName="aNode" presStyleLbl="fgAcc1" presStyleIdx="3" presStyleCnt="8" custScaleX="223162" custScaleY="26813" custLinFactNeighborX="-20522" custLinFactNeighborY="63038">
        <dgm:presLayoutVars>
          <dgm:bulletEnabled val="1"/>
        </dgm:presLayoutVars>
      </dgm:prSet>
      <dgm:spPr/>
      <dgm:t>
        <a:bodyPr/>
        <a:lstStyle/>
        <a:p>
          <a:endParaRPr lang="en-US"/>
        </a:p>
      </dgm:t>
    </dgm:pt>
    <dgm:pt modelId="{E67E9817-3FE4-4AAB-99DF-7D95840856F5}" type="pres">
      <dgm:prSet presAssocID="{881D0B4C-DF09-46FA-80E3-A4CE4DB5C6F5}" presName="aSpace" presStyleCnt="0"/>
      <dgm:spPr/>
    </dgm:pt>
    <dgm:pt modelId="{5739D7BB-836F-4966-BD02-1FA1390A13E1}" type="pres">
      <dgm:prSet presAssocID="{8FAA581D-077E-4551-866A-D87251815F31}" presName="aNode" presStyleLbl="fgAcc1" presStyleIdx="4" presStyleCnt="8" custScaleX="162268" custScaleY="22374" custLinFactY="-58193" custLinFactNeighborX="-20522" custLinFactNeighborY="-100000">
        <dgm:presLayoutVars>
          <dgm:bulletEnabled val="1"/>
        </dgm:presLayoutVars>
      </dgm:prSet>
      <dgm:spPr/>
      <dgm:t>
        <a:bodyPr/>
        <a:lstStyle/>
        <a:p>
          <a:endParaRPr lang="en-US"/>
        </a:p>
      </dgm:t>
    </dgm:pt>
    <dgm:pt modelId="{29427AA1-720C-459F-B9B0-E20495AF29F3}" type="pres">
      <dgm:prSet presAssocID="{8FAA581D-077E-4551-866A-D87251815F31}" presName="aSpace" presStyleCnt="0"/>
      <dgm:spPr/>
    </dgm:pt>
    <dgm:pt modelId="{26CE9AC4-2FCE-4A54-B161-BF0CB26E4D12}" type="pres">
      <dgm:prSet presAssocID="{CA292B42-AFED-43CF-82D9-C86028A91085}" presName="aNode" presStyleLbl="fgAcc1" presStyleIdx="5" presStyleCnt="8" custScaleX="213013" custScaleY="38089" custLinFactY="-137443" custLinFactNeighborX="-20522" custLinFactNeighborY="-200000">
        <dgm:presLayoutVars>
          <dgm:bulletEnabled val="1"/>
        </dgm:presLayoutVars>
      </dgm:prSet>
      <dgm:spPr/>
      <dgm:t>
        <a:bodyPr/>
        <a:lstStyle/>
        <a:p>
          <a:endParaRPr lang="en-US"/>
        </a:p>
      </dgm:t>
    </dgm:pt>
    <dgm:pt modelId="{32D3EC31-C8F2-4F1E-8B71-E47FFE3E215D}" type="pres">
      <dgm:prSet presAssocID="{CA292B42-AFED-43CF-82D9-C86028A91085}" presName="aSpace" presStyleCnt="0"/>
      <dgm:spPr/>
    </dgm:pt>
    <dgm:pt modelId="{07BF524E-0783-4A34-96BC-B1B626D38FC5}" type="pres">
      <dgm:prSet presAssocID="{2B40034F-6F38-4876-872D-7B2993CF03A7}" presName="aNode" presStyleLbl="fgAcc1" presStyleIdx="6" presStyleCnt="8" custScaleX="151904" custScaleY="50058" custLinFactY="-254329" custLinFactNeighborX="-30778" custLinFactNeighborY="-300000">
        <dgm:presLayoutVars>
          <dgm:bulletEnabled val="1"/>
        </dgm:presLayoutVars>
      </dgm:prSet>
      <dgm:spPr/>
      <dgm:t>
        <a:bodyPr/>
        <a:lstStyle/>
        <a:p>
          <a:endParaRPr lang="en-US"/>
        </a:p>
      </dgm:t>
    </dgm:pt>
    <dgm:pt modelId="{03B049A8-7239-4479-BAC3-D7B63254D094}" type="pres">
      <dgm:prSet presAssocID="{2B40034F-6F38-4876-872D-7B2993CF03A7}" presName="aSpace" presStyleCnt="0"/>
      <dgm:spPr/>
    </dgm:pt>
    <dgm:pt modelId="{24010EAE-E763-4546-A09C-811E5A612685}" type="pres">
      <dgm:prSet presAssocID="{8AE38E5C-B678-42D0-9761-5381AA6CB0BC}" presName="aNode" presStyleLbl="fgAcc1" presStyleIdx="7" presStyleCnt="8" custScaleX="202745" custScaleY="42649" custLinFactY="-9193" custLinFactNeighborX="-30496" custLinFactNeighborY="-100000">
        <dgm:presLayoutVars>
          <dgm:bulletEnabled val="1"/>
        </dgm:presLayoutVars>
      </dgm:prSet>
      <dgm:spPr/>
      <dgm:t>
        <a:bodyPr/>
        <a:lstStyle/>
        <a:p>
          <a:endParaRPr lang="en-US"/>
        </a:p>
      </dgm:t>
    </dgm:pt>
    <dgm:pt modelId="{6A6A2237-A511-4384-A9AA-BC8875198930}" type="pres">
      <dgm:prSet presAssocID="{8AE38E5C-B678-42D0-9761-5381AA6CB0BC}" presName="aSpace" presStyleCnt="0"/>
      <dgm:spPr/>
    </dgm:pt>
  </dgm:ptLst>
  <dgm:cxnLst>
    <dgm:cxn modelId="{6744A2CF-A538-42E7-9E84-ED465194A42A}" type="presOf" srcId="{CA292B42-AFED-43CF-82D9-C86028A91085}" destId="{26CE9AC4-2FCE-4A54-B161-BF0CB26E4D12}" srcOrd="0" destOrd="0" presId="urn:microsoft.com/office/officeart/2005/8/layout/pyramid2"/>
    <dgm:cxn modelId="{FF5CE53F-7744-4DBC-965C-4D10ED4B580B}" type="presOf" srcId="{FE18B338-D6AF-461D-BA93-C46D88C80DC6}" destId="{1EA2F80C-B518-44C9-8A12-7C1AC2A42255}" srcOrd="0" destOrd="0" presId="urn:microsoft.com/office/officeart/2005/8/layout/pyramid2"/>
    <dgm:cxn modelId="{D148CFBA-BB7B-4AE6-B833-3FB94BBBABE9}" type="presOf" srcId="{2B40034F-6F38-4876-872D-7B2993CF03A7}" destId="{07BF524E-0783-4A34-96BC-B1B626D38FC5}" srcOrd="0" destOrd="0" presId="urn:microsoft.com/office/officeart/2005/8/layout/pyramid2"/>
    <dgm:cxn modelId="{65EA097C-5148-475E-89D4-F26D482ECB55}" type="presOf" srcId="{8FAA581D-077E-4551-866A-D87251815F31}" destId="{5739D7BB-836F-4966-BD02-1FA1390A13E1}" srcOrd="0" destOrd="0" presId="urn:microsoft.com/office/officeart/2005/8/layout/pyramid2"/>
    <dgm:cxn modelId="{FA149968-DE84-4444-9869-62AB29B4B541}" srcId="{A08E8DB2-60DF-44A3-855E-A45CD87EC03B}" destId="{8FAA581D-077E-4551-866A-D87251815F31}" srcOrd="4" destOrd="0" parTransId="{68D9B57E-60C5-41D9-A1B0-AB474F43499D}" sibTransId="{F06CE73B-40A3-443C-894B-E23F3283991E}"/>
    <dgm:cxn modelId="{7176BA6C-06F1-4747-B25A-3872FCF38E36}" srcId="{A08E8DB2-60DF-44A3-855E-A45CD87EC03B}" destId="{47ECC668-9C07-489A-B54F-0027E5283E8C}" srcOrd="0" destOrd="0" parTransId="{2572D320-2AD6-41BF-8574-722DA25B56FC}" sibTransId="{FD3D47A0-8328-4F6C-9D61-B7A9C5067964}"/>
    <dgm:cxn modelId="{8B304DA4-7CFE-4B54-9925-A7A8C46799BB}" srcId="{A08E8DB2-60DF-44A3-855E-A45CD87EC03B}" destId="{FE18B338-D6AF-461D-BA93-C46D88C80DC6}" srcOrd="2" destOrd="0" parTransId="{EB8E509F-02CD-4396-9DDA-FEBC737D071F}" sibTransId="{AF06022C-3FE0-4461-B4B3-5E7181254557}"/>
    <dgm:cxn modelId="{2F125DA8-EFFE-4887-A9F1-10DE9E578A5A}" srcId="{A08E8DB2-60DF-44A3-855E-A45CD87EC03B}" destId="{61E61C9F-EF02-4680-A895-17B3FBA3F1A7}" srcOrd="1" destOrd="0" parTransId="{40953FD2-67FA-4C6B-9062-C60358646616}" sibTransId="{2A520563-0968-461B-9954-27DED5B32629}"/>
    <dgm:cxn modelId="{8795AD94-8F28-4AE3-AA54-E8584F764E92}" type="presOf" srcId="{61E61C9F-EF02-4680-A895-17B3FBA3F1A7}" destId="{5EBBFD5D-17E3-496B-B70C-EA1196A3B2D9}" srcOrd="0" destOrd="0" presId="urn:microsoft.com/office/officeart/2005/8/layout/pyramid2"/>
    <dgm:cxn modelId="{F124A00D-E17A-4026-BA81-2D2276E44DE9}" srcId="{A08E8DB2-60DF-44A3-855E-A45CD87EC03B}" destId="{8AE38E5C-B678-42D0-9761-5381AA6CB0BC}" srcOrd="7" destOrd="0" parTransId="{2A32151F-9B8A-42FB-B8DF-7C20CD8A0080}" sibTransId="{2F55E1BD-8C41-4194-A1C6-85E1DCF9BBC7}"/>
    <dgm:cxn modelId="{D2F7BFA0-D7CC-49ED-9EC1-AB93FA62FE88}" type="presOf" srcId="{881D0B4C-DF09-46FA-80E3-A4CE4DB5C6F5}" destId="{A8E97AE2-8154-481E-A2A0-D14702398DBD}" srcOrd="0" destOrd="0" presId="urn:microsoft.com/office/officeart/2005/8/layout/pyramid2"/>
    <dgm:cxn modelId="{CA5FBCEA-802D-4A22-A4B0-5BD8BF0B229C}" type="presOf" srcId="{A08E8DB2-60DF-44A3-855E-A45CD87EC03B}" destId="{A768A8A7-0F26-41D3-BB05-3BB2DB374854}" srcOrd="0" destOrd="0" presId="urn:microsoft.com/office/officeart/2005/8/layout/pyramid2"/>
    <dgm:cxn modelId="{93AFF468-F9FC-4645-BCC0-01920817B76C}" srcId="{A08E8DB2-60DF-44A3-855E-A45CD87EC03B}" destId="{881D0B4C-DF09-46FA-80E3-A4CE4DB5C6F5}" srcOrd="3" destOrd="0" parTransId="{D2EBD773-9C96-41C7-B0F6-E41EBF799FF1}" sibTransId="{B1BB7464-F970-40A3-81B3-39E738ABBFD0}"/>
    <dgm:cxn modelId="{4C758446-B4AF-434E-854B-07608507CE9E}" type="presOf" srcId="{47ECC668-9C07-489A-B54F-0027E5283E8C}" destId="{73815162-2FED-46F8-8247-6735D393EC25}" srcOrd="0" destOrd="0" presId="urn:microsoft.com/office/officeart/2005/8/layout/pyramid2"/>
    <dgm:cxn modelId="{28A6BAD2-85CA-4CF8-90B8-B6BE8EEEB60F}" type="presOf" srcId="{8AE38E5C-B678-42D0-9761-5381AA6CB0BC}" destId="{24010EAE-E763-4546-A09C-811E5A612685}" srcOrd="0" destOrd="0" presId="urn:microsoft.com/office/officeart/2005/8/layout/pyramid2"/>
    <dgm:cxn modelId="{3B0568C7-6B6E-4881-BC17-0C42D4E45309}" srcId="{A08E8DB2-60DF-44A3-855E-A45CD87EC03B}" destId="{CA292B42-AFED-43CF-82D9-C86028A91085}" srcOrd="5" destOrd="0" parTransId="{6658C733-86A8-4A6F-A499-1656E72ABCDC}" sibTransId="{A236FC84-187D-4EB4-80B9-666C7919F9DC}"/>
    <dgm:cxn modelId="{BA74AE50-E903-4DFD-A7D4-FA7E6E1CDCBF}" srcId="{A08E8DB2-60DF-44A3-855E-A45CD87EC03B}" destId="{2B40034F-6F38-4876-872D-7B2993CF03A7}" srcOrd="6" destOrd="0" parTransId="{8153A87F-D6EB-43EE-8B1C-7815916EFE46}" sibTransId="{B7242A0A-E7F1-49AD-B06E-7F981F653AA6}"/>
    <dgm:cxn modelId="{8D623746-F0C2-4259-9EB1-D1083228E50C}" type="presParOf" srcId="{A768A8A7-0F26-41D3-BB05-3BB2DB374854}" destId="{A2C34246-EA00-4739-8E21-BC9C8D8F28EE}" srcOrd="0" destOrd="0" presId="urn:microsoft.com/office/officeart/2005/8/layout/pyramid2"/>
    <dgm:cxn modelId="{36AD1DE7-728C-4171-A598-3A8C3E13F7FD}" type="presParOf" srcId="{A768A8A7-0F26-41D3-BB05-3BB2DB374854}" destId="{42768806-3CED-4F04-AAFD-FD97408ECF95}" srcOrd="1" destOrd="0" presId="urn:microsoft.com/office/officeart/2005/8/layout/pyramid2"/>
    <dgm:cxn modelId="{EA64F429-67D2-4B68-BCDE-4AC07207E3E4}" type="presParOf" srcId="{42768806-3CED-4F04-AAFD-FD97408ECF95}" destId="{73815162-2FED-46F8-8247-6735D393EC25}" srcOrd="0" destOrd="0" presId="urn:microsoft.com/office/officeart/2005/8/layout/pyramid2"/>
    <dgm:cxn modelId="{2B7AD352-F969-44A0-BE0D-BFFD143F6F39}" type="presParOf" srcId="{42768806-3CED-4F04-AAFD-FD97408ECF95}" destId="{10CEF578-A775-4D14-89E6-38902B304EB9}" srcOrd="1" destOrd="0" presId="urn:microsoft.com/office/officeart/2005/8/layout/pyramid2"/>
    <dgm:cxn modelId="{8FFAF98C-4261-4F4C-92AC-8858C949D282}" type="presParOf" srcId="{42768806-3CED-4F04-AAFD-FD97408ECF95}" destId="{5EBBFD5D-17E3-496B-B70C-EA1196A3B2D9}" srcOrd="2" destOrd="0" presId="urn:microsoft.com/office/officeart/2005/8/layout/pyramid2"/>
    <dgm:cxn modelId="{CFBA26E7-36B4-4022-B1AD-A0EF0FDB6D03}" type="presParOf" srcId="{42768806-3CED-4F04-AAFD-FD97408ECF95}" destId="{73BE171E-C965-47F1-A382-C90E8E2AC686}" srcOrd="3" destOrd="0" presId="urn:microsoft.com/office/officeart/2005/8/layout/pyramid2"/>
    <dgm:cxn modelId="{2577DD83-A6B4-4AF4-AED1-69829AC68FA9}" type="presParOf" srcId="{42768806-3CED-4F04-AAFD-FD97408ECF95}" destId="{1EA2F80C-B518-44C9-8A12-7C1AC2A42255}" srcOrd="4" destOrd="0" presId="urn:microsoft.com/office/officeart/2005/8/layout/pyramid2"/>
    <dgm:cxn modelId="{780F67A4-DC09-4944-8DEF-C8D98D1DE047}" type="presParOf" srcId="{42768806-3CED-4F04-AAFD-FD97408ECF95}" destId="{4499F769-C08F-4CCD-8F6D-E6234DB34D4C}" srcOrd="5" destOrd="0" presId="urn:microsoft.com/office/officeart/2005/8/layout/pyramid2"/>
    <dgm:cxn modelId="{F4BAE7CB-9696-44D9-BBD3-6CBDDA8074D3}" type="presParOf" srcId="{42768806-3CED-4F04-AAFD-FD97408ECF95}" destId="{A8E97AE2-8154-481E-A2A0-D14702398DBD}" srcOrd="6" destOrd="0" presId="urn:microsoft.com/office/officeart/2005/8/layout/pyramid2"/>
    <dgm:cxn modelId="{F2685037-D67A-4412-A56D-B119AA8F2B59}" type="presParOf" srcId="{42768806-3CED-4F04-AAFD-FD97408ECF95}" destId="{E67E9817-3FE4-4AAB-99DF-7D95840856F5}" srcOrd="7" destOrd="0" presId="urn:microsoft.com/office/officeart/2005/8/layout/pyramid2"/>
    <dgm:cxn modelId="{BE884CD7-8EED-4F7E-8630-DE8144A9B1C9}" type="presParOf" srcId="{42768806-3CED-4F04-AAFD-FD97408ECF95}" destId="{5739D7BB-836F-4966-BD02-1FA1390A13E1}" srcOrd="8" destOrd="0" presId="urn:microsoft.com/office/officeart/2005/8/layout/pyramid2"/>
    <dgm:cxn modelId="{56458398-E857-4E8E-B0BF-C16E29A4A65D}" type="presParOf" srcId="{42768806-3CED-4F04-AAFD-FD97408ECF95}" destId="{29427AA1-720C-459F-B9B0-E20495AF29F3}" srcOrd="9" destOrd="0" presId="urn:microsoft.com/office/officeart/2005/8/layout/pyramid2"/>
    <dgm:cxn modelId="{96AF9090-F54D-47D7-AFB7-732C20D1E8BB}" type="presParOf" srcId="{42768806-3CED-4F04-AAFD-FD97408ECF95}" destId="{26CE9AC4-2FCE-4A54-B161-BF0CB26E4D12}" srcOrd="10" destOrd="0" presId="urn:microsoft.com/office/officeart/2005/8/layout/pyramid2"/>
    <dgm:cxn modelId="{475B91BF-3773-45E8-A1B5-9F7606075D64}" type="presParOf" srcId="{42768806-3CED-4F04-AAFD-FD97408ECF95}" destId="{32D3EC31-C8F2-4F1E-8B71-E47FFE3E215D}" srcOrd="11" destOrd="0" presId="urn:microsoft.com/office/officeart/2005/8/layout/pyramid2"/>
    <dgm:cxn modelId="{B7DE4BA1-4301-46EB-9205-4F637002C69E}" type="presParOf" srcId="{42768806-3CED-4F04-AAFD-FD97408ECF95}" destId="{07BF524E-0783-4A34-96BC-B1B626D38FC5}" srcOrd="12" destOrd="0" presId="urn:microsoft.com/office/officeart/2005/8/layout/pyramid2"/>
    <dgm:cxn modelId="{F28DDA0B-BAF6-4EC6-A2C4-044531E61780}" type="presParOf" srcId="{42768806-3CED-4F04-AAFD-FD97408ECF95}" destId="{03B049A8-7239-4479-BAC3-D7B63254D094}" srcOrd="13" destOrd="0" presId="urn:microsoft.com/office/officeart/2005/8/layout/pyramid2"/>
    <dgm:cxn modelId="{52DA8CE2-7F3B-4E78-9A82-60686949AB86}" type="presParOf" srcId="{42768806-3CED-4F04-AAFD-FD97408ECF95}" destId="{24010EAE-E763-4546-A09C-811E5A612685}" srcOrd="14" destOrd="0" presId="urn:microsoft.com/office/officeart/2005/8/layout/pyramid2"/>
    <dgm:cxn modelId="{DCEBB090-560A-49D6-8F98-E29674C6EF12}" type="presParOf" srcId="{42768806-3CED-4F04-AAFD-FD97408ECF95}" destId="{6A6A2237-A511-4384-A9AA-BC8875198930}" srcOrd="1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34246-EA00-4739-8E21-BC9C8D8F28EE}">
      <dsp:nvSpPr>
        <dsp:cNvPr id="0" name=""/>
        <dsp:cNvSpPr/>
      </dsp:nvSpPr>
      <dsp:spPr>
        <a:xfrm>
          <a:off x="39595" y="0"/>
          <a:ext cx="3102633" cy="5544616"/>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815162-2FED-46F8-8247-6735D393EC25}">
      <dsp:nvSpPr>
        <dsp:cNvPr id="0" name=""/>
        <dsp:cNvSpPr/>
      </dsp:nvSpPr>
      <dsp:spPr>
        <a:xfrm>
          <a:off x="216022" y="2843931"/>
          <a:ext cx="2744853" cy="3231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10</a:t>
          </a:r>
          <a:r>
            <a:rPr lang="en-US" sz="2000" kern="1200" baseline="30000" dirty="0" smtClean="0"/>
            <a:t>-4</a:t>
          </a:r>
          <a:r>
            <a:rPr lang="en-US" sz="2000" kern="1200" dirty="0" smtClean="0"/>
            <a:t> m  Neurons 10</a:t>
          </a:r>
          <a:r>
            <a:rPr lang="en-US" sz="2000" kern="1200" baseline="30000" dirty="0" smtClean="0"/>
            <a:t>-3 </a:t>
          </a:r>
          <a:r>
            <a:rPr lang="en-US" sz="2000" kern="1200" baseline="0" dirty="0" smtClean="0"/>
            <a:t>s </a:t>
          </a:r>
          <a:endParaRPr lang="en-US" sz="2000" kern="1200" baseline="0" dirty="0"/>
        </a:p>
      </dsp:txBody>
      <dsp:txXfrm>
        <a:off x="231799" y="2859708"/>
        <a:ext cx="2713299" cy="291637"/>
      </dsp:txXfrm>
    </dsp:sp>
    <dsp:sp modelId="{5EBBFD5D-17E3-496B-B70C-EA1196A3B2D9}">
      <dsp:nvSpPr>
        <dsp:cNvPr id="0" name=""/>
        <dsp:cNvSpPr/>
      </dsp:nvSpPr>
      <dsp:spPr>
        <a:xfrm>
          <a:off x="288038" y="3396252"/>
          <a:ext cx="2595600" cy="38518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10</a:t>
          </a:r>
          <a:r>
            <a:rPr lang="en-US" sz="2000" kern="1200" baseline="30000" dirty="0" smtClean="0"/>
            <a:t>-6</a:t>
          </a:r>
          <a:r>
            <a:rPr lang="en-US" sz="2000" kern="1200" dirty="0" smtClean="0"/>
            <a:t> m Synapses 10</a:t>
          </a:r>
          <a:r>
            <a:rPr lang="en-US" sz="2000" kern="1200" baseline="30000" dirty="0" smtClean="0"/>
            <a:t>-4</a:t>
          </a:r>
          <a:r>
            <a:rPr lang="en-US" sz="2000" kern="1200" dirty="0" smtClean="0"/>
            <a:t> s</a:t>
          </a:r>
          <a:endParaRPr lang="en-US" sz="2000" kern="1200" dirty="0"/>
        </a:p>
      </dsp:txBody>
      <dsp:txXfrm>
        <a:off x="306841" y="3415055"/>
        <a:ext cx="2557994" cy="347576"/>
      </dsp:txXfrm>
    </dsp:sp>
    <dsp:sp modelId="{1EA2F80C-B518-44C9-8A12-7C1AC2A42255}">
      <dsp:nvSpPr>
        <dsp:cNvPr id="0" name=""/>
        <dsp:cNvSpPr/>
      </dsp:nvSpPr>
      <dsp:spPr>
        <a:xfrm>
          <a:off x="72013" y="4989705"/>
          <a:ext cx="3109498" cy="4033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10</a:t>
          </a:r>
          <a:r>
            <a:rPr lang="en-US" sz="2000" kern="1200" baseline="30000" dirty="0" smtClean="0"/>
            <a:t>-10</a:t>
          </a:r>
          <a:r>
            <a:rPr lang="en-US" sz="2000" kern="1200" dirty="0" smtClean="0"/>
            <a:t> m Molecules  10</a:t>
          </a:r>
          <a:r>
            <a:rPr lang="en-US" sz="2000" kern="1200" baseline="30000" dirty="0" smtClean="0"/>
            <a:t>-10</a:t>
          </a:r>
          <a:r>
            <a:rPr lang="en-US" sz="2000" kern="1200" dirty="0" smtClean="0"/>
            <a:t> s </a:t>
          </a:r>
          <a:endParaRPr lang="en-US" sz="2000" kern="1200" dirty="0"/>
        </a:p>
      </dsp:txBody>
      <dsp:txXfrm>
        <a:off x="91705" y="5009397"/>
        <a:ext cx="3070114" cy="364005"/>
      </dsp:txXfrm>
    </dsp:sp>
    <dsp:sp modelId="{A8E97AE2-8154-481E-A2A0-D14702398DBD}">
      <dsp:nvSpPr>
        <dsp:cNvPr id="0" name=""/>
        <dsp:cNvSpPr/>
      </dsp:nvSpPr>
      <dsp:spPr>
        <a:xfrm>
          <a:off x="144014" y="2205248"/>
          <a:ext cx="3166713" cy="3182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10</a:t>
          </a:r>
          <a:r>
            <a:rPr lang="en-US" sz="2000" kern="1200" baseline="30000" dirty="0" smtClean="0"/>
            <a:t>-3</a:t>
          </a:r>
          <a:r>
            <a:rPr lang="en-US" sz="2000" kern="1200" dirty="0" smtClean="0"/>
            <a:t> m Microcircuits 10</a:t>
          </a:r>
          <a:r>
            <a:rPr lang="en-US" sz="2000" kern="1200" baseline="30000" dirty="0" smtClean="0"/>
            <a:t>-2</a:t>
          </a:r>
          <a:r>
            <a:rPr lang="en-US" sz="2000" kern="1200" dirty="0" smtClean="0"/>
            <a:t> s</a:t>
          </a:r>
          <a:endParaRPr lang="en-US" sz="2000" kern="1200" dirty="0"/>
        </a:p>
      </dsp:txBody>
      <dsp:txXfrm>
        <a:off x="159549" y="2220783"/>
        <a:ext cx="3135643" cy="287171"/>
      </dsp:txXfrm>
    </dsp:sp>
    <dsp:sp modelId="{5739D7BB-836F-4966-BD02-1FA1390A13E1}">
      <dsp:nvSpPr>
        <dsp:cNvPr id="0" name=""/>
        <dsp:cNvSpPr/>
      </dsp:nvSpPr>
      <dsp:spPr>
        <a:xfrm>
          <a:off x="576063" y="1739276"/>
          <a:ext cx="2302615" cy="265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10</a:t>
          </a:r>
          <a:r>
            <a:rPr lang="en-US" sz="2000" kern="1200" baseline="30000" dirty="0" smtClean="0"/>
            <a:t>-2</a:t>
          </a:r>
          <a:r>
            <a:rPr lang="en-US" sz="2000" kern="1200" dirty="0" smtClean="0"/>
            <a:t> m Maps 10</a:t>
          </a:r>
          <a:r>
            <a:rPr lang="en-US" sz="2000" kern="1200" baseline="30000" dirty="0" smtClean="0"/>
            <a:t>-1</a:t>
          </a:r>
          <a:r>
            <a:rPr lang="en-US" sz="2000" kern="1200" dirty="0" smtClean="0"/>
            <a:t> s</a:t>
          </a:r>
          <a:endParaRPr lang="en-US" sz="2000" kern="1200" dirty="0"/>
        </a:p>
      </dsp:txBody>
      <dsp:txXfrm>
        <a:off x="589026" y="1752239"/>
        <a:ext cx="2276689" cy="239629"/>
      </dsp:txXfrm>
    </dsp:sp>
    <dsp:sp modelId="{26CE9AC4-2FCE-4A54-B161-BF0CB26E4D12}">
      <dsp:nvSpPr>
        <dsp:cNvPr id="0" name=""/>
        <dsp:cNvSpPr/>
      </dsp:nvSpPr>
      <dsp:spPr>
        <a:xfrm>
          <a:off x="216022" y="1064218"/>
          <a:ext cx="3022697" cy="45207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0.1 m Brain systems  1 s</a:t>
          </a:r>
          <a:endParaRPr lang="en-US" sz="2000" kern="1200" dirty="0"/>
        </a:p>
      </dsp:txBody>
      <dsp:txXfrm>
        <a:off x="238091" y="1086287"/>
        <a:ext cx="2978559" cy="407938"/>
      </dsp:txXfrm>
    </dsp:sp>
    <dsp:sp modelId="{07BF524E-0783-4A34-96BC-B1B626D38FC5}">
      <dsp:nvSpPr>
        <dsp:cNvPr id="0" name=""/>
        <dsp:cNvSpPr/>
      </dsp:nvSpPr>
      <dsp:spPr>
        <a:xfrm>
          <a:off x="504062" y="128981"/>
          <a:ext cx="2155548" cy="59413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CNS/ANS/PNS </a:t>
          </a:r>
          <a:br>
            <a:rPr lang="en-US" sz="2000" kern="1200" dirty="0" smtClean="0"/>
          </a:br>
          <a:r>
            <a:rPr lang="en-US" sz="2000" kern="1200" dirty="0" smtClean="0"/>
            <a:t>1 m, 0.1-10 s</a:t>
          </a:r>
          <a:endParaRPr lang="en-US" sz="2000" kern="1200" dirty="0"/>
        </a:p>
      </dsp:txBody>
      <dsp:txXfrm>
        <a:off x="533065" y="157984"/>
        <a:ext cx="2097542" cy="536129"/>
      </dsp:txXfrm>
    </dsp:sp>
    <dsp:sp modelId="{24010EAE-E763-4546-A09C-811E5A612685}">
      <dsp:nvSpPr>
        <dsp:cNvPr id="0" name=""/>
        <dsp:cNvSpPr/>
      </dsp:nvSpPr>
      <dsp:spPr>
        <a:xfrm>
          <a:off x="147342" y="4077707"/>
          <a:ext cx="2876992" cy="5061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10</a:t>
          </a:r>
          <a:r>
            <a:rPr lang="en-US" sz="2100" kern="1200" baseline="30000" dirty="0" smtClean="0"/>
            <a:t>-8</a:t>
          </a:r>
          <a:r>
            <a:rPr lang="en-US" sz="2100" kern="1200" dirty="0" smtClean="0"/>
            <a:t> m Ion channel 10</a:t>
          </a:r>
          <a:r>
            <a:rPr lang="en-US" sz="2100" kern="1200" baseline="30000" dirty="0" smtClean="0"/>
            <a:t>-3</a:t>
          </a:r>
          <a:r>
            <a:rPr lang="en-US" sz="2100" kern="1200" dirty="0" smtClean="0"/>
            <a:t> s</a:t>
          </a:r>
          <a:endParaRPr lang="en-US" sz="2100" kern="1200" dirty="0"/>
        </a:p>
      </dsp:txBody>
      <dsp:txXfrm>
        <a:off x="172053" y="4102418"/>
        <a:ext cx="2827570" cy="4567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4" Type="http://schemas.openxmlformats.org/officeDocument/2006/relationships/image" Target="../media/image8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8195" name="Rectangle 3"/>
          <p:cNvSpPr>
            <a:spLocks noGrp="1" noChangeArrowheads="1"/>
          </p:cNvSpPr>
          <p:nvPr>
            <p:ph type="dt" sz="quarter"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8196" name="Rectangle 4"/>
          <p:cNvSpPr>
            <a:spLocks noGrp="1" noChangeArrowheads="1"/>
          </p:cNvSpPr>
          <p:nvPr>
            <p:ph type="ftr" sz="quarter" idx="2"/>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r>
              <a:rPr lang="en-US"/>
              <a:t>(c) 1999. Tralvex Yeap. All Rights Reserved</a:t>
            </a:r>
          </a:p>
        </p:txBody>
      </p:sp>
      <p:sp>
        <p:nvSpPr>
          <p:cNvPr id="8197" name="Rectangle 5"/>
          <p:cNvSpPr>
            <a:spLocks noGrp="1" noChangeArrowheads="1"/>
          </p:cNvSpPr>
          <p:nvPr>
            <p:ph type="sldNum" sz="quarter" idx="3"/>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fld id="{61A338DC-F8AA-4C0C-ADCD-B6C6886D0162}" type="slidenum">
              <a:rPr lang="en-US"/>
              <a:pPr>
                <a:defRPr/>
              </a:pPr>
              <a:t>‹#›</a:t>
            </a:fld>
            <a:endParaRPr lang="en-US"/>
          </a:p>
        </p:txBody>
      </p:sp>
    </p:spTree>
    <p:extLst>
      <p:ext uri="{BB962C8B-B14F-4D97-AF65-F5344CB8AC3E}">
        <p14:creationId xmlns:p14="http://schemas.microsoft.com/office/powerpoint/2010/main" val="1685512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811588" y="0"/>
            <a:ext cx="2914650" cy="4857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935038" y="728663"/>
            <a:ext cx="4856162" cy="3641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895350" y="4613275"/>
            <a:ext cx="4935538" cy="4371975"/>
          </a:xfrm>
          <a:prstGeom prst="rect">
            <a:avLst/>
          </a:prstGeom>
          <a:noFill/>
          <a:ln w="9525">
            <a:noFill/>
            <a:miter lim="800000"/>
            <a:headEnd/>
            <a:tailEnd/>
          </a:ln>
          <a:effectLst/>
        </p:spPr>
        <p:txBody>
          <a:bodyPr vert="horz" wrap="square" lIns="90140" tIns="45070" rIns="90140" bIns="4507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l" defTabSz="901700" eaLnBrk="0" hangingPunct="0">
              <a:buClrTx/>
              <a:buSzTx/>
              <a:defRPr sz="1200">
                <a:effectLst>
                  <a:outerShdw blurRad="38100" dist="38100" dir="2700000" algn="tl">
                    <a:srgbClr val="C0C0C0"/>
                  </a:outerShdw>
                </a:effectLst>
                <a:latin typeface="Times New Roman" pitchFamily="18" charset="0"/>
              </a:defRPr>
            </a:lvl1pPr>
          </a:lstStyle>
          <a:p>
            <a:pPr>
              <a:defRPr/>
            </a:pPr>
            <a:r>
              <a:rPr lang="en-US"/>
              <a:t>(c) 1999. Tralvex Yeap. All Rights Reserved</a:t>
            </a:r>
          </a:p>
        </p:txBody>
      </p:sp>
      <p:sp>
        <p:nvSpPr>
          <p:cNvPr id="6151" name="Rectangle 7"/>
          <p:cNvSpPr>
            <a:spLocks noGrp="1" noChangeArrowheads="1"/>
          </p:cNvSpPr>
          <p:nvPr>
            <p:ph type="sldNum" sz="quarter" idx="5"/>
          </p:nvPr>
        </p:nvSpPr>
        <p:spPr bwMode="auto">
          <a:xfrm>
            <a:off x="3811588" y="9228138"/>
            <a:ext cx="2914650" cy="485775"/>
          </a:xfrm>
          <a:prstGeom prst="rect">
            <a:avLst/>
          </a:prstGeom>
          <a:noFill/>
          <a:ln w="9525">
            <a:noFill/>
            <a:miter lim="800000"/>
            <a:headEnd/>
            <a:tailEnd/>
          </a:ln>
          <a:effectLst/>
        </p:spPr>
        <p:txBody>
          <a:bodyPr vert="horz" wrap="square" lIns="90140" tIns="45070" rIns="90140" bIns="45070" numCol="1" anchor="b" anchorCtr="0" compatLnSpc="1">
            <a:prstTxWarp prst="textNoShape">
              <a:avLst/>
            </a:prstTxWarp>
          </a:bodyPr>
          <a:lstStyle>
            <a:lvl1pPr algn="r" defTabSz="901700" eaLnBrk="0" hangingPunct="0">
              <a:buClrTx/>
              <a:buSzTx/>
              <a:defRPr sz="1200">
                <a:effectLst>
                  <a:outerShdw blurRad="38100" dist="38100" dir="2700000" algn="tl">
                    <a:srgbClr val="C0C0C0"/>
                  </a:outerShdw>
                </a:effectLst>
                <a:latin typeface="Times New Roman" pitchFamily="18" charset="0"/>
              </a:defRPr>
            </a:lvl1pPr>
          </a:lstStyle>
          <a:p>
            <a:pPr>
              <a:defRPr/>
            </a:pPr>
            <a:fld id="{337CC7B9-845D-44AB-B449-8CCB399EF9B7}" type="slidenum">
              <a:rPr lang="en-US"/>
              <a:pPr>
                <a:defRPr/>
              </a:pPr>
              <a:t>‹#›</a:t>
            </a:fld>
            <a:endParaRPr lang="en-US"/>
          </a:p>
        </p:txBody>
      </p:sp>
    </p:spTree>
    <p:extLst>
      <p:ext uri="{BB962C8B-B14F-4D97-AF65-F5344CB8AC3E}">
        <p14:creationId xmlns:p14="http://schemas.microsoft.com/office/powerpoint/2010/main" val="933241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DB5796-9806-4574-AC51-6BAE41D885D7}" type="slidenum">
              <a:rPr lang="en-US">
                <a:solidFill>
                  <a:prstClr val="black"/>
                </a:solidFill>
              </a:rPr>
              <a:pPr>
                <a:defRPr/>
              </a:pPr>
              <a:t>11</a:t>
            </a:fld>
            <a:endParaRPr lang="en-US">
              <a:solidFill>
                <a:prstClr val="black"/>
              </a:solidFill>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E8E53212-2741-4982-BDCC-89C503D83F02}" type="slidenum">
              <a:rPr lang="en-US">
                <a:solidFill>
                  <a:prstClr val="black"/>
                </a:solidFill>
              </a:rPr>
              <a:pPr>
                <a:defRPr/>
              </a:pPr>
              <a:t>12</a:t>
            </a:fld>
            <a:endParaRPr lang="en-US">
              <a:solidFill>
                <a:prstClr val="black"/>
              </a:solidFill>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7C1FA594-B1F3-4255-9A74-BB4122CFEEC4}" type="slidenum">
              <a:rPr lang="en-US">
                <a:solidFill>
                  <a:prstClr val="black"/>
                </a:solidFill>
              </a:rPr>
              <a:pPr>
                <a:defRPr/>
              </a:pPr>
              <a:t>18</a:t>
            </a:fld>
            <a:endParaRPr lang="en-US">
              <a:solidFill>
                <a:prstClr val="black"/>
              </a:solidFill>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34FACE53-5840-4D10-9846-232A706EB515}" type="datetime1">
              <a:rPr lang="zh-CN" altLang="en-US" sz="1300" i="0">
                <a:latin typeface="Times New Roman" pitchFamily="18" charset="0"/>
              </a:rPr>
              <a:pPr/>
              <a:t>2011/9/5</a:t>
            </a:fld>
            <a:endParaRPr lang="en-US" altLang="zh-CN" sz="1300" i="0">
              <a:latin typeface="Times New Roman" pitchFamily="18" charset="0"/>
            </a:endParaRPr>
          </a:p>
        </p:txBody>
      </p:sp>
      <p:sp>
        <p:nvSpPr>
          <p:cNvPr id="849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09C54437-5719-4836-91E1-B800A056F9F4}" type="slidenum">
              <a:rPr lang="zh-CN" altLang="en-US" sz="1300" i="0">
                <a:latin typeface="Times New Roman" pitchFamily="18" charset="0"/>
              </a:rPr>
              <a:pPr/>
              <a:t>19</a:t>
            </a:fld>
            <a:endParaRPr lang="en-US" altLang="zh-CN" sz="1300" i="0">
              <a:latin typeface="Times New Roman" pitchFamily="18" charset="0"/>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fld id="{69034F8B-CCFA-4ACE-A351-6142840365DF}" type="slidenum">
              <a:rPr lang="en-US">
                <a:solidFill>
                  <a:prstClr val="black"/>
                </a:solidFill>
                <a:latin typeface="Calibri" pitchFamily="34" charset="0"/>
              </a:rPr>
              <a:pPr>
                <a:defRPr/>
              </a:pPr>
              <a:t>20</a:t>
            </a:fld>
            <a:endParaRPr lang="en-US" dirty="0">
              <a:solidFill>
                <a:prstClr val="black"/>
              </a:solidFill>
              <a:latin typeface="Calibri" pitchFamily="34" charset="0"/>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dirty="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7C1FA594-B1F3-4255-9A74-BB4122CFEEC4}" type="slidenum">
              <a:rPr lang="en-US">
                <a:solidFill>
                  <a:prstClr val="black"/>
                </a:solidFill>
              </a:rPr>
              <a:pPr>
                <a:defRPr/>
              </a:pPr>
              <a:t>21</a:t>
            </a:fld>
            <a:endParaRPr lang="en-US">
              <a:solidFill>
                <a:prstClr val="black"/>
              </a:solidFill>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ECA193FD-E8E5-47BE-B3D6-4DA62C33C6CD}" type="datetime1">
              <a:rPr lang="zh-CN" altLang="en-US" sz="1300" i="0">
                <a:latin typeface="Times New Roman" pitchFamily="18" charset="0"/>
              </a:rPr>
              <a:pPr/>
              <a:t>2011/9/5</a:t>
            </a:fld>
            <a:endParaRPr lang="en-US" altLang="zh-CN" sz="1300" i="0">
              <a:latin typeface="Times New Roman" pitchFamily="18" charset="0"/>
            </a:endParaRPr>
          </a:p>
        </p:txBody>
      </p:sp>
      <p:sp>
        <p:nvSpPr>
          <p:cNvPr id="94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AA0D612D-0FE5-493A-8B41-B9ABC0B90386}" type="slidenum">
              <a:rPr lang="zh-CN" altLang="en-US" sz="1300" i="0">
                <a:latin typeface="Times New Roman" pitchFamily="18" charset="0"/>
              </a:rPr>
              <a:pPr/>
              <a:t>22</a:t>
            </a:fld>
            <a:endParaRPr lang="en-US" altLang="zh-CN" sz="1300" i="0">
              <a:latin typeface="Times New Roman" pitchFamily="18"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E8E53212-2741-4982-BDCC-89C503D83F02}" type="slidenum">
              <a:rPr lang="en-US">
                <a:solidFill>
                  <a:prstClr val="black"/>
                </a:solidFill>
              </a:rPr>
              <a:pPr>
                <a:defRPr/>
              </a:pPr>
              <a:t>27</a:t>
            </a:fld>
            <a:endParaRPr lang="en-US">
              <a:solidFill>
                <a:prstClr val="black"/>
              </a:solidFill>
            </a:endParaRPr>
          </a:p>
        </p:txBody>
      </p:sp>
      <p:sp>
        <p:nvSpPr>
          <p:cNvPr id="23556" name="Rectangle 2"/>
          <p:cNvSpPr>
            <a:spLocks noGrp="1" noRot="1" noChangeAspect="1" noChangeArrowheads="1" noTextEdit="1"/>
          </p:cNvSpPr>
          <p:nvPr>
            <p:ph type="sldImg"/>
          </p:nvPr>
        </p:nvSpPr>
        <p:spPr>
          <a:ln/>
        </p:spPr>
      </p:sp>
      <p:sp>
        <p:nvSpPr>
          <p:cNvPr id="23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729AC7D9-078C-4BD2-81BA-60F1220E90DB}" type="slidenum">
              <a:rPr lang="en-US">
                <a:solidFill>
                  <a:prstClr val="white"/>
                </a:solidFill>
              </a:rPr>
              <a:pPr/>
              <a:t>28</a:t>
            </a:fld>
            <a:endParaRPr lang="en-US">
              <a:solidFill>
                <a:prstClr val="white"/>
              </a:solidFill>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D98EDAAF-8B8E-46BB-99FA-39AD2398FEE5}" type="slidenum">
              <a:rPr lang="en-US">
                <a:solidFill>
                  <a:prstClr val="white"/>
                </a:solidFill>
              </a:rPr>
              <a:pPr/>
              <a:t>29</a:t>
            </a:fld>
            <a:endParaRPr lang="en-US">
              <a:solidFill>
                <a:prstClr val="white"/>
              </a:solidFill>
            </a:endParaRPr>
          </a:p>
        </p:txBody>
      </p:sp>
      <p:sp>
        <p:nvSpPr>
          <p:cNvPr id="547842" name="Rectangle 2"/>
          <p:cNvSpPr>
            <a:spLocks noGrp="1" noRot="1" noChangeAspect="1" noChangeArrowheads="1" noTextEdit="1"/>
          </p:cNvSpPr>
          <p:nvPr>
            <p:ph type="sldImg"/>
          </p:nvPr>
        </p:nvSpPr>
        <p:spPr>
          <a:xfrm>
            <a:off x="935038" y="728663"/>
            <a:ext cx="4857750" cy="3643312"/>
          </a:xfrm>
          <a:ln/>
        </p:spPr>
      </p:sp>
      <p:sp>
        <p:nvSpPr>
          <p:cNvPr id="547843" name="Rectangle 3"/>
          <p:cNvSpPr>
            <a:spLocks noGrp="1" noChangeArrowheads="1"/>
          </p:cNvSpPr>
          <p:nvPr>
            <p:ph type="body" idx="1"/>
          </p:nvPr>
        </p:nvSpPr>
        <p:spPr>
          <a:xfrm>
            <a:off x="673100" y="4614863"/>
            <a:ext cx="5380038" cy="4370387"/>
          </a:xfrm>
        </p:spPr>
        <p:txBody>
          <a:bodyPr/>
          <a:lstStyle/>
          <a:p>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20A3AF4-D60F-4ADA-9EED-EA67671BC9FE}" type="slidenum">
              <a:rPr lang="en-US">
                <a:solidFill>
                  <a:prstClr val="white"/>
                </a:solidFill>
              </a:rPr>
              <a:pPr/>
              <a:t>30</a:t>
            </a:fld>
            <a:endParaRPr lang="en-US">
              <a:solidFill>
                <a:prstClr val="white"/>
              </a:solidFill>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27F72B2C-934A-489E-B6BA-C79DFAF1DA08}" type="slidenum">
              <a:rPr lang="en-US">
                <a:solidFill>
                  <a:prstClr val="white"/>
                </a:solidFill>
              </a:rPr>
              <a:pPr/>
              <a:t>31</a:t>
            </a:fld>
            <a:endParaRPr lang="en-US">
              <a:solidFill>
                <a:prstClr val="white"/>
              </a:solidFill>
            </a:endParaRPr>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61CC93-FF1F-4835-B864-DA9287DABDD9}" type="slidenum">
              <a:rPr lang="en-US">
                <a:solidFill>
                  <a:prstClr val="black"/>
                </a:solidFill>
              </a:rPr>
              <a:pPr>
                <a:defRPr/>
              </a:pPr>
              <a:t>32</a:t>
            </a:fld>
            <a:endParaRPr lang="en-US">
              <a:solidFill>
                <a:prstClr val="black"/>
              </a:solidFill>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ECA193FD-E8E5-47BE-B3D6-4DA62C33C6CD}" type="datetime1">
              <a:rPr lang="zh-CN" altLang="en-US" sz="1300" i="0">
                <a:latin typeface="Times New Roman" pitchFamily="18" charset="0"/>
              </a:rPr>
              <a:pPr/>
              <a:t>2011/9/5</a:t>
            </a:fld>
            <a:endParaRPr lang="en-US" altLang="zh-CN" sz="1300" i="0">
              <a:latin typeface="Times New Roman" pitchFamily="18" charset="0"/>
            </a:endParaRPr>
          </a:p>
        </p:txBody>
      </p:sp>
      <p:sp>
        <p:nvSpPr>
          <p:cNvPr id="94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AA0D612D-0FE5-493A-8B41-B9ABC0B90386}" type="slidenum">
              <a:rPr lang="zh-CN" altLang="en-US" sz="1300" i="0">
                <a:latin typeface="Times New Roman" pitchFamily="18" charset="0"/>
              </a:rPr>
              <a:pPr/>
              <a:t>33</a:t>
            </a:fld>
            <a:endParaRPr lang="en-US" altLang="zh-CN" sz="1300" i="0">
              <a:latin typeface="Times New Roman" pitchFamily="18"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ECA193FD-E8E5-47BE-B3D6-4DA62C33C6CD}" type="datetime1">
              <a:rPr lang="zh-CN" altLang="en-US" sz="1300" i="0">
                <a:latin typeface="Times New Roman" pitchFamily="18" charset="0"/>
              </a:rPr>
              <a:pPr/>
              <a:t>2011/9/5</a:t>
            </a:fld>
            <a:endParaRPr lang="en-US" altLang="zh-CN" sz="1300" i="0">
              <a:latin typeface="Times New Roman" pitchFamily="18" charset="0"/>
            </a:endParaRPr>
          </a:p>
        </p:txBody>
      </p:sp>
      <p:sp>
        <p:nvSpPr>
          <p:cNvPr id="94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19163">
              <a:defRPr sz="2400" i="1">
                <a:solidFill>
                  <a:schemeClr val="tx1"/>
                </a:solidFill>
                <a:latin typeface="Arial" pitchFamily="34" charset="0"/>
              </a:defRPr>
            </a:lvl1pPr>
            <a:lvl2pPr marL="742950" indent="-285750" defTabSz="919163">
              <a:defRPr sz="2400" i="1">
                <a:solidFill>
                  <a:schemeClr val="tx1"/>
                </a:solidFill>
                <a:latin typeface="Arial" pitchFamily="34" charset="0"/>
              </a:defRPr>
            </a:lvl2pPr>
            <a:lvl3pPr marL="1143000" indent="-228600" defTabSz="919163">
              <a:defRPr sz="2400" i="1">
                <a:solidFill>
                  <a:schemeClr val="tx1"/>
                </a:solidFill>
                <a:latin typeface="Arial" pitchFamily="34" charset="0"/>
              </a:defRPr>
            </a:lvl3pPr>
            <a:lvl4pPr marL="1600200" indent="-228600" defTabSz="919163">
              <a:defRPr sz="2400" i="1">
                <a:solidFill>
                  <a:schemeClr val="tx1"/>
                </a:solidFill>
                <a:latin typeface="Arial" pitchFamily="34" charset="0"/>
              </a:defRPr>
            </a:lvl4pPr>
            <a:lvl5pPr marL="2057400" indent="-228600" defTabSz="919163">
              <a:defRPr sz="2400" i="1">
                <a:solidFill>
                  <a:schemeClr val="tx1"/>
                </a:solidFill>
                <a:latin typeface="Arial" pitchFamily="34" charset="0"/>
              </a:defRPr>
            </a:lvl5pPr>
            <a:lvl6pPr marL="2514600" indent="-228600" defTabSz="919163" eaLnBrk="0" fontAlgn="base" hangingPunct="0">
              <a:spcBef>
                <a:spcPct val="0"/>
              </a:spcBef>
              <a:spcAft>
                <a:spcPct val="0"/>
              </a:spcAft>
              <a:defRPr sz="2400" i="1">
                <a:solidFill>
                  <a:schemeClr val="tx1"/>
                </a:solidFill>
                <a:latin typeface="Arial" pitchFamily="34" charset="0"/>
              </a:defRPr>
            </a:lvl6pPr>
            <a:lvl7pPr marL="2971800" indent="-228600" defTabSz="919163" eaLnBrk="0" fontAlgn="base" hangingPunct="0">
              <a:spcBef>
                <a:spcPct val="0"/>
              </a:spcBef>
              <a:spcAft>
                <a:spcPct val="0"/>
              </a:spcAft>
              <a:defRPr sz="2400" i="1">
                <a:solidFill>
                  <a:schemeClr val="tx1"/>
                </a:solidFill>
                <a:latin typeface="Arial" pitchFamily="34" charset="0"/>
              </a:defRPr>
            </a:lvl7pPr>
            <a:lvl8pPr marL="3429000" indent="-228600" defTabSz="919163" eaLnBrk="0" fontAlgn="base" hangingPunct="0">
              <a:spcBef>
                <a:spcPct val="0"/>
              </a:spcBef>
              <a:spcAft>
                <a:spcPct val="0"/>
              </a:spcAft>
              <a:defRPr sz="2400" i="1">
                <a:solidFill>
                  <a:schemeClr val="tx1"/>
                </a:solidFill>
                <a:latin typeface="Arial" pitchFamily="34" charset="0"/>
              </a:defRPr>
            </a:lvl8pPr>
            <a:lvl9pPr marL="3886200" indent="-228600" defTabSz="919163" eaLnBrk="0" fontAlgn="base" hangingPunct="0">
              <a:spcBef>
                <a:spcPct val="0"/>
              </a:spcBef>
              <a:spcAft>
                <a:spcPct val="0"/>
              </a:spcAft>
              <a:defRPr sz="2400" i="1">
                <a:solidFill>
                  <a:schemeClr val="tx1"/>
                </a:solidFill>
                <a:latin typeface="Arial" pitchFamily="34" charset="0"/>
              </a:defRPr>
            </a:lvl9pPr>
          </a:lstStyle>
          <a:p>
            <a:fld id="{AA0D612D-0FE5-493A-8B41-B9ABC0B90386}" type="slidenum">
              <a:rPr lang="zh-CN" altLang="en-US" sz="1300" i="0">
                <a:latin typeface="Times New Roman" pitchFamily="18" charset="0"/>
              </a:rPr>
              <a:pPr/>
              <a:t>34</a:t>
            </a:fld>
            <a:endParaRPr lang="en-US" altLang="zh-CN" sz="1300" i="0">
              <a:latin typeface="Times New Roman" pitchFamily="18" charset="0"/>
            </a:endParaRPr>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35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3887C28-9988-423E-90DB-4E0660DD6987}" type="slidenum">
              <a:rPr lang="en-US">
                <a:solidFill>
                  <a:prstClr val="white"/>
                </a:solidFill>
              </a:rPr>
              <a:pPr/>
              <a:t>36</a:t>
            </a:fld>
            <a:endParaRPr lang="en-US">
              <a:solidFill>
                <a:prstClr val="white"/>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3887C28-9988-423E-90DB-4E0660DD6987}" type="slidenum">
              <a:rPr lang="en-US">
                <a:solidFill>
                  <a:prstClr val="white"/>
                </a:solidFill>
              </a:rPr>
              <a:pPr/>
              <a:t>37</a:t>
            </a:fld>
            <a:endParaRPr lang="en-US">
              <a:solidFill>
                <a:prstClr val="white"/>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3887C28-9988-423E-90DB-4E0660DD6987}" type="slidenum">
              <a:rPr lang="en-US">
                <a:solidFill>
                  <a:prstClr val="white"/>
                </a:solidFill>
              </a:rPr>
              <a:pPr/>
              <a:t>38</a:t>
            </a:fld>
            <a:endParaRPr lang="en-US">
              <a:solidFill>
                <a:prstClr val="white"/>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EDC0E1A8-B674-40F9-BEC4-85FA37A48EC4}" type="slidenum">
              <a:rPr lang="en-US">
                <a:solidFill>
                  <a:prstClr val="white"/>
                </a:solidFill>
              </a:rPr>
              <a:pPr/>
              <a:t>3</a:t>
            </a:fld>
            <a:endParaRPr lang="en-US">
              <a:solidFill>
                <a:prstClr val="white"/>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3887C28-9988-423E-90DB-4E0660DD6987}" type="slidenum">
              <a:rPr lang="en-US">
                <a:solidFill>
                  <a:prstClr val="white"/>
                </a:solidFill>
              </a:rPr>
              <a:pPr/>
              <a:t>39</a:t>
            </a:fld>
            <a:endParaRPr lang="en-US">
              <a:solidFill>
                <a:prstClr val="white"/>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42C73DD8-6871-496A-9F4D-81700CFD49F7}" type="slidenum">
              <a:rPr lang="en-US">
                <a:solidFill>
                  <a:prstClr val="white"/>
                </a:solidFill>
              </a:rPr>
              <a:pPr>
                <a:defRPr/>
              </a:pPr>
              <a:t>40</a:t>
            </a:fld>
            <a:endParaRPr lang="en-US">
              <a:solidFill>
                <a:prstClr val="white"/>
              </a:solidFill>
            </a:endParaRPr>
          </a:p>
        </p:txBody>
      </p:sp>
      <p:sp>
        <p:nvSpPr>
          <p:cNvPr id="289796" name="Rectangle 2"/>
          <p:cNvSpPr>
            <a:spLocks noGrp="1" noRot="1" noChangeAspect="1" noChangeArrowheads="1" noTextEdit="1"/>
          </p:cNvSpPr>
          <p:nvPr>
            <p:ph type="sldImg"/>
          </p:nvPr>
        </p:nvSpPr>
        <p:spPr>
          <a:ln/>
        </p:spPr>
      </p:sp>
      <p:sp>
        <p:nvSpPr>
          <p:cNvPr id="289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E031B96F-2617-42DE-9F2E-95BA223CCBC3}" type="slidenum">
              <a:rPr lang="en-US">
                <a:solidFill>
                  <a:prstClr val="white"/>
                </a:solidFill>
              </a:rPr>
              <a:pPr>
                <a:defRPr/>
              </a:pPr>
              <a:t>41</a:t>
            </a:fld>
            <a:endParaRPr lang="en-US">
              <a:solidFill>
                <a:prstClr val="white"/>
              </a:solidFill>
            </a:endParaRPr>
          </a:p>
        </p:txBody>
      </p:sp>
      <p:sp>
        <p:nvSpPr>
          <p:cNvPr id="318468" name="Rectangle 2"/>
          <p:cNvSpPr>
            <a:spLocks noGrp="1" noRot="1" noChangeAspect="1" noChangeArrowheads="1" noTextEdit="1"/>
          </p:cNvSpPr>
          <p:nvPr>
            <p:ph type="sldImg"/>
          </p:nvPr>
        </p:nvSpPr>
        <p:spPr>
          <a:ln/>
        </p:spPr>
      </p:sp>
      <p:sp>
        <p:nvSpPr>
          <p:cNvPr id="318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t>(c) 1999. Tralvex Yeap. All Rights Reserved</a:t>
            </a:r>
          </a:p>
        </p:txBody>
      </p:sp>
      <p:sp>
        <p:nvSpPr>
          <p:cNvPr id="6" name="Rectangle 7"/>
          <p:cNvSpPr>
            <a:spLocks noGrp="1" noChangeArrowheads="1"/>
          </p:cNvSpPr>
          <p:nvPr>
            <p:ph type="sldNum" sz="quarter" idx="5"/>
          </p:nvPr>
        </p:nvSpPr>
        <p:spPr>
          <a:ln/>
        </p:spPr>
        <p:txBody>
          <a:bodyPr/>
          <a:lstStyle/>
          <a:p>
            <a:fld id="{6D64B05E-E93F-4682-8BC9-EC27C02F61C2}" type="slidenum">
              <a:rPr lang="en-US"/>
              <a:pPr/>
              <a:t>42</a:t>
            </a:fld>
            <a:endParaRPr lang="en-US"/>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938213" y="728663"/>
            <a:ext cx="4854575" cy="3641725"/>
          </a:xfrm>
          <a:ln/>
        </p:spPr>
      </p:sp>
      <p:sp>
        <p:nvSpPr>
          <p:cNvPr id="61443" name="Rectangle 3"/>
          <p:cNvSpPr>
            <a:spLocks noGrp="1" noChangeArrowheads="1"/>
          </p:cNvSpPr>
          <p:nvPr>
            <p:ph type="body" idx="1"/>
          </p:nvPr>
        </p:nvSpPr>
        <p:spPr>
          <a:xfrm>
            <a:off x="895350" y="4614863"/>
            <a:ext cx="4935538"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fld id="{00B9447B-1957-4CDE-B55D-3BF5C589E750}" type="slidenum">
              <a:rPr lang="en-US">
                <a:solidFill>
                  <a:prstClr val="black"/>
                </a:solidFill>
                <a:latin typeface="Calibri" pitchFamily="34" charset="0"/>
              </a:rPr>
              <a:pPr>
                <a:defRPr/>
              </a:pPr>
              <a:t>45</a:t>
            </a:fld>
            <a:endParaRPr lang="en-US" dirty="0">
              <a:solidFill>
                <a:prstClr val="black"/>
              </a:solidFill>
              <a:latin typeface="Calibri" pitchFamily="34" charset="0"/>
            </a:endParaRPr>
          </a:p>
        </p:txBody>
      </p:sp>
      <p:sp>
        <p:nvSpPr>
          <p:cNvPr id="282627" name="Rectangle 2"/>
          <p:cNvSpPr>
            <a:spLocks noGrp="1" noRot="1" noChangeAspect="1" noChangeArrowheads="1" noTextEdit="1"/>
          </p:cNvSpPr>
          <p:nvPr>
            <p:ph type="sldImg"/>
          </p:nvPr>
        </p:nvSpPr>
        <p:spPr>
          <a:xfrm>
            <a:off x="936625" y="728663"/>
            <a:ext cx="4852988" cy="3640137"/>
          </a:xfrm>
          <a:ln/>
        </p:spPr>
      </p:sp>
      <p:sp>
        <p:nvSpPr>
          <p:cNvPr id="282628" name="Rectangle 3"/>
          <p:cNvSpPr>
            <a:spLocks noGrp="1" noChangeArrowheads="1"/>
          </p:cNvSpPr>
          <p:nvPr>
            <p:ph type="body" idx="1"/>
          </p:nvPr>
        </p:nvSpPr>
        <p:spPr>
          <a:xfrm>
            <a:off x="895350" y="4614863"/>
            <a:ext cx="4935538"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dirty="0"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6278B4A1-6E89-4166-AA81-890BA17E1C0B}" type="slidenum">
              <a:rPr lang="en-US">
                <a:solidFill>
                  <a:prstClr val="white"/>
                </a:solidFill>
              </a:rPr>
              <a:pPr/>
              <a:t>46</a:t>
            </a:fld>
            <a:endParaRPr lang="en-US">
              <a:solidFill>
                <a:prstClr val="white"/>
              </a:solidFill>
            </a:endParaRPr>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FBEAA5D2-2BF5-41F5-9CC5-BC20F32A96DB}" type="slidenum">
              <a:rPr lang="en-US">
                <a:solidFill>
                  <a:prstClr val="white"/>
                </a:solidFill>
              </a:rPr>
              <a:pPr/>
              <a:t>47</a:t>
            </a:fld>
            <a:endParaRPr lang="en-US">
              <a:solidFill>
                <a:prstClr val="white"/>
              </a:solidFill>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D44E942D-07B0-4464-9478-0F4E4ACC31C4}" type="slidenum">
              <a:rPr lang="en-US">
                <a:solidFill>
                  <a:prstClr val="white"/>
                </a:solidFill>
              </a:rPr>
              <a:pPr/>
              <a:t>48</a:t>
            </a:fld>
            <a:endParaRPr lang="en-US">
              <a:solidFill>
                <a:prstClr val="white"/>
              </a:solidFill>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CB4FF2AF-1EF3-461D-9DF2-7433474B0407}" type="slidenum">
              <a:rPr lang="en-US">
                <a:solidFill>
                  <a:prstClr val="white"/>
                </a:solidFill>
              </a:rPr>
              <a:pPr/>
              <a:t>4</a:t>
            </a:fld>
            <a:endParaRPr lang="en-US">
              <a:solidFill>
                <a:prstClr val="white"/>
              </a:solidFill>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AF537578-A8EB-47C5-9DB3-C182A4691500}" type="slidenum">
              <a:rPr lang="en-US">
                <a:solidFill>
                  <a:prstClr val="white"/>
                </a:solidFill>
              </a:rPr>
              <a:pPr/>
              <a:t>49</a:t>
            </a:fld>
            <a:endParaRPr lang="en-US">
              <a:solidFill>
                <a:prstClr val="white"/>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5AC86186-D91A-4EB9-970D-65ACCC4ED1E6}" type="slidenum">
              <a:rPr lang="en-US">
                <a:solidFill>
                  <a:prstClr val="white"/>
                </a:solidFill>
              </a:rPr>
              <a:pPr>
                <a:defRPr/>
              </a:pPr>
              <a:t>50</a:t>
            </a:fld>
            <a:endParaRPr lang="en-US">
              <a:solidFill>
                <a:prstClr val="white"/>
              </a:solidFill>
            </a:endParaRPr>
          </a:p>
        </p:txBody>
      </p:sp>
      <p:sp>
        <p:nvSpPr>
          <p:cNvPr id="350212" name="Rectangle 2"/>
          <p:cNvSpPr>
            <a:spLocks noGrp="1" noRot="1" noChangeAspect="1" noChangeArrowheads="1" noTextEdit="1"/>
          </p:cNvSpPr>
          <p:nvPr>
            <p:ph type="sldImg"/>
          </p:nvPr>
        </p:nvSpPr>
        <p:spPr>
          <a:ln/>
        </p:spPr>
      </p:sp>
      <p:sp>
        <p:nvSpPr>
          <p:cNvPr id="350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1ECAF6-8305-469F-ACCB-92C8E830960B}" type="slidenum">
              <a:rPr lang="en-US">
                <a:solidFill>
                  <a:prstClr val="black"/>
                </a:solidFill>
              </a:rPr>
              <a:pPr>
                <a:defRPr/>
              </a:pPr>
              <a:t>51</a:t>
            </a:fld>
            <a:endParaRPr lang="en-US">
              <a:solidFill>
                <a:prstClr val="black"/>
              </a:solidFill>
            </a:endParaRPr>
          </a:p>
        </p:txBody>
      </p:sp>
      <p:sp>
        <p:nvSpPr>
          <p:cNvPr id="349187" name="Rectangle 2"/>
          <p:cNvSpPr>
            <a:spLocks noGrp="1" noRot="1" noChangeAspect="1" noChangeArrowheads="1" noTextEdit="1"/>
          </p:cNvSpPr>
          <p:nvPr>
            <p:ph type="sldImg"/>
          </p:nvPr>
        </p:nvSpPr>
        <p:spPr>
          <a:xfrm>
            <a:off x="936625" y="728663"/>
            <a:ext cx="4852988" cy="3640137"/>
          </a:xfrm>
          <a:ln/>
        </p:spPr>
      </p:sp>
      <p:sp>
        <p:nvSpPr>
          <p:cNvPr id="349188" name="Rectangle 3"/>
          <p:cNvSpPr>
            <a:spLocks noGrp="1" noChangeArrowheads="1"/>
          </p:cNvSpPr>
          <p:nvPr>
            <p:ph type="body" idx="1"/>
          </p:nvPr>
        </p:nvSpPr>
        <p:spPr>
          <a:xfrm>
            <a:off x="895350" y="4614863"/>
            <a:ext cx="4935538"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5232834C-F383-404C-B405-841B84CA909D}" type="slidenum">
              <a:rPr lang="en-US">
                <a:solidFill>
                  <a:prstClr val="white"/>
                </a:solidFill>
              </a:rPr>
              <a:pPr/>
              <a:t>52</a:t>
            </a:fld>
            <a:endParaRPr lang="en-US">
              <a:solidFill>
                <a:prstClr val="white"/>
              </a:solidFill>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EB198403-D396-435A-8AD6-46CC487E28E3}" type="slidenum">
              <a:rPr lang="en-US">
                <a:solidFill>
                  <a:prstClr val="white"/>
                </a:solidFill>
              </a:rPr>
              <a:pPr/>
              <a:t>53</a:t>
            </a:fld>
            <a:endParaRPr lang="en-US">
              <a:solidFill>
                <a:prstClr val="white"/>
              </a:solidFill>
            </a:endParaRPr>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en-US">
                <a:solidFill>
                  <a:prstClr val="white"/>
                </a:solidFill>
              </a:rPr>
              <a:t>(c) 1999. Tralvex Yeap. All Rights Reserved</a:t>
            </a:r>
          </a:p>
        </p:txBody>
      </p:sp>
      <p:sp>
        <p:nvSpPr>
          <p:cNvPr id="6" name="Rectangle 7"/>
          <p:cNvSpPr>
            <a:spLocks noGrp="1" noChangeArrowheads="1"/>
          </p:cNvSpPr>
          <p:nvPr>
            <p:ph type="sldNum" sz="quarter" idx="5"/>
          </p:nvPr>
        </p:nvSpPr>
        <p:spPr>
          <a:ln/>
        </p:spPr>
        <p:txBody>
          <a:bodyPr/>
          <a:lstStyle/>
          <a:p>
            <a:fld id="{E2E68AF2-DB55-4A76-89E5-DE056991A840}" type="slidenum">
              <a:rPr lang="en-US">
                <a:solidFill>
                  <a:prstClr val="white"/>
                </a:solidFill>
              </a:rPr>
              <a:pPr/>
              <a:t>54</a:t>
            </a:fld>
            <a:endParaRPr lang="en-US">
              <a:solidFill>
                <a:prstClr val="white"/>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solidFill>
                  <a:prstClr val="white"/>
                </a:solidFill>
              </a:rPr>
              <a:t>(c) 1999. Tralvex Yeap. All Rights Reserved</a:t>
            </a:r>
          </a:p>
        </p:txBody>
      </p:sp>
      <p:sp>
        <p:nvSpPr>
          <p:cNvPr id="6" name="Rectangle 7"/>
          <p:cNvSpPr>
            <a:spLocks noGrp="1" noChangeArrowheads="1"/>
          </p:cNvSpPr>
          <p:nvPr>
            <p:ph type="sldNum" sz="quarter" idx="5"/>
          </p:nvPr>
        </p:nvSpPr>
        <p:spPr/>
        <p:txBody>
          <a:bodyPr/>
          <a:lstStyle/>
          <a:p>
            <a:pPr>
              <a:defRPr/>
            </a:pPr>
            <a:fld id="{1357564F-6EA9-47F1-B2C7-1E8F7CEDEEAF}" type="slidenum">
              <a:rPr lang="en-US">
                <a:solidFill>
                  <a:prstClr val="white"/>
                </a:solidFill>
              </a:rPr>
              <a:pPr>
                <a:defRPr/>
              </a:pPr>
              <a:t>55</a:t>
            </a:fld>
            <a:endParaRPr lang="en-US">
              <a:solidFill>
                <a:prstClr val="white"/>
              </a:solidFill>
            </a:endParaRPr>
          </a:p>
        </p:txBody>
      </p:sp>
      <p:sp>
        <p:nvSpPr>
          <p:cNvPr id="348164" name="Rectangle 2"/>
          <p:cNvSpPr>
            <a:spLocks noGrp="1" noRot="1" noChangeAspect="1" noChangeArrowheads="1" noTextEdit="1"/>
          </p:cNvSpPr>
          <p:nvPr>
            <p:ph type="sldImg"/>
          </p:nvPr>
        </p:nvSpPr>
        <p:spPr>
          <a:ln/>
        </p:spPr>
      </p:sp>
      <p:sp>
        <p:nvSpPr>
          <p:cNvPr id="348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43AA76-7790-4F3B-BE4E-1ECF3BEAC124}" type="slidenum">
              <a:rPr lang="en-US">
                <a:solidFill>
                  <a:prstClr val="black"/>
                </a:solidFill>
              </a:rPr>
              <a:pPr/>
              <a:t>58</a:t>
            </a:fld>
            <a:endParaRPr lang="en-US">
              <a:solidFill>
                <a:prstClr val="black"/>
              </a:solidFill>
            </a:endParaRPr>
          </a:p>
        </p:txBody>
      </p:sp>
      <p:sp>
        <p:nvSpPr>
          <p:cNvPr id="137218" name="Rectangle 2"/>
          <p:cNvSpPr>
            <a:spLocks noGrp="1" noRot="1" noChangeAspect="1" noChangeArrowheads="1" noTextEdit="1"/>
          </p:cNvSpPr>
          <p:nvPr>
            <p:ph type="sldImg"/>
          </p:nvPr>
        </p:nvSpPr>
        <p:spPr>
          <a:xfrm>
            <a:off x="935038" y="728663"/>
            <a:ext cx="4856162" cy="3643312"/>
          </a:xfrm>
          <a:ln/>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0ABC5-5A4D-4337-8AE5-CEF4DB5CD304}" type="slidenum">
              <a:rPr lang="en-US">
                <a:solidFill>
                  <a:prstClr val="black"/>
                </a:solidFill>
              </a:rPr>
              <a:pPr/>
              <a:t>59</a:t>
            </a:fld>
            <a:endParaRPr lang="en-US">
              <a:solidFill>
                <a:prstClr val="black"/>
              </a:solidFill>
            </a:endParaRPr>
          </a:p>
        </p:txBody>
      </p:sp>
      <p:sp>
        <p:nvSpPr>
          <p:cNvPr id="116738" name="Rectangle 2"/>
          <p:cNvSpPr>
            <a:spLocks noGrp="1" noRot="1" noChangeAspect="1" noChangeArrowheads="1" noTextEdit="1"/>
          </p:cNvSpPr>
          <p:nvPr>
            <p:ph type="sldImg"/>
          </p:nvPr>
        </p:nvSpPr>
        <p:spPr>
          <a:xfrm>
            <a:off x="935038" y="728663"/>
            <a:ext cx="4856162" cy="3643312"/>
          </a:xfrm>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7D8DE-FB88-4262-9ACD-F9CA571D44C7}" type="slidenum">
              <a:rPr lang="en-US">
                <a:solidFill>
                  <a:prstClr val="black"/>
                </a:solidFill>
              </a:rPr>
              <a:pPr/>
              <a:t>60</a:t>
            </a:fld>
            <a:endParaRPr lang="en-US">
              <a:solidFill>
                <a:prstClr val="black"/>
              </a:solidFill>
            </a:endParaRPr>
          </a:p>
        </p:txBody>
      </p:sp>
      <p:sp>
        <p:nvSpPr>
          <p:cNvPr id="172034" name="Rectangle 2"/>
          <p:cNvSpPr>
            <a:spLocks noGrp="1" noRot="1" noChangeAspect="1" noChangeArrowheads="1" noTextEdit="1"/>
          </p:cNvSpPr>
          <p:nvPr>
            <p:ph type="sldImg"/>
          </p:nvPr>
        </p:nvSpPr>
        <p:spPr>
          <a:xfrm>
            <a:off x="935038" y="728663"/>
            <a:ext cx="4856162" cy="3643312"/>
          </a:xfrm>
          <a:ln/>
        </p:spPr>
      </p:sp>
      <p:sp>
        <p:nvSpPr>
          <p:cNvPr id="172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00994-898F-4223-A59A-CA7DBD588C50}" type="slidenum">
              <a:rPr lang="pl-PL"/>
              <a:pPr/>
              <a:t>63</a:t>
            </a:fld>
            <a:endParaRPr lang="pl-PL"/>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ymbol zastępczy obrazu slajdu 1"/>
          <p:cNvSpPr>
            <a:spLocks noGrp="1" noRot="1" noChangeAspect="1" noTextEdit="1"/>
          </p:cNvSpPr>
          <p:nvPr>
            <p:ph type="sldImg"/>
          </p:nvPr>
        </p:nvSpPr>
        <p:spPr>
          <a:ln/>
        </p:spPr>
      </p:sp>
      <p:sp>
        <p:nvSpPr>
          <p:cNvPr id="37891"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buClr>
                <a:srgbClr val="1F497D"/>
              </a:buClr>
              <a:defRPr/>
            </a:pPr>
            <a:fld id="{1768A972-259C-4E22-841A-2BB4D15FF28F}" type="slidenum">
              <a:rPr lang="en-US">
                <a:solidFill>
                  <a:prstClr val="black"/>
                </a:solidFill>
              </a:rPr>
              <a:pPr>
                <a:buClr>
                  <a:srgbClr val="1F497D"/>
                </a:buClr>
                <a:defRPr/>
              </a:pPr>
              <a:t>65</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9E4231BF-8D16-4123-B7A0-247F18392679}" type="slidenum">
              <a:rPr lang="en-US">
                <a:solidFill>
                  <a:prstClr val="white"/>
                </a:solidFill>
              </a:rPr>
              <a:pPr>
                <a:buClr>
                  <a:srgbClr val="1F497D"/>
                </a:buClr>
                <a:defRPr/>
              </a:pPr>
              <a:t>66</a:t>
            </a:fld>
            <a:endParaRPr lang="en-US">
              <a:solidFill>
                <a:prstClr val="white"/>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ymbol zastępczy obrazu slajdu 1"/>
          <p:cNvSpPr>
            <a:spLocks noGrp="1" noRot="1" noChangeAspect="1" noTextEdit="1"/>
          </p:cNvSpPr>
          <p:nvPr>
            <p:ph type="sldImg"/>
          </p:nvPr>
        </p:nvSpPr>
        <p:spPr>
          <a:ln/>
        </p:spPr>
      </p:sp>
      <p:sp>
        <p:nvSpPr>
          <p:cNvPr id="4403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buClr>
                <a:srgbClr val="1F497D"/>
              </a:buClr>
              <a:defRPr/>
            </a:pPr>
            <a:fld id="{851EE3D6-0A1B-4727-A8B7-7D76B3C5F764}" type="slidenum">
              <a:rPr lang="en-US">
                <a:solidFill>
                  <a:prstClr val="black"/>
                </a:solidFill>
              </a:rPr>
              <a:pPr>
                <a:buClr>
                  <a:srgbClr val="1F497D"/>
                </a:buClr>
                <a:defRPr/>
              </a:pPr>
              <a:t>67</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9DB3504F-BCA5-4EE8-AC65-A56EE6232751}" type="slidenum">
              <a:rPr lang="en-US">
                <a:solidFill>
                  <a:prstClr val="black"/>
                </a:solidFill>
              </a:rPr>
              <a:pPr>
                <a:buClr>
                  <a:srgbClr val="1F497D"/>
                </a:buClr>
                <a:defRPr/>
              </a:pPr>
              <a:t>69</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98BD77D3-38BA-435F-965A-AEC598C33302}" type="slidenum">
              <a:rPr lang="en-US"/>
              <a:pPr>
                <a:defRPr/>
              </a:pPr>
              <a:t>73</a:t>
            </a:fld>
            <a:endParaRPr lang="en-US"/>
          </a:p>
        </p:txBody>
      </p:sp>
      <p:sp>
        <p:nvSpPr>
          <p:cNvPr id="187396" name="Rectangle 2"/>
          <p:cNvSpPr>
            <a:spLocks noGrp="1" noRot="1" noChangeAspect="1" noChangeArrowheads="1" noTextEdit="1"/>
          </p:cNvSpPr>
          <p:nvPr>
            <p:ph type="sldImg"/>
          </p:nvPr>
        </p:nvSpPr>
        <p:spPr>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a:ln/>
        </p:spPr>
      </p:sp>
      <p:sp>
        <p:nvSpPr>
          <p:cNvPr id="54275"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EFD2D6B-383F-4DAF-A149-E316673767BE}" type="slidenum">
              <a:rPr lang="en-US" smtClean="0"/>
              <a:pPr>
                <a:defRPr/>
              </a:pPr>
              <a:t>74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a:ln/>
        </p:spPr>
      </p:sp>
      <p:sp>
        <p:nvSpPr>
          <p:cNvPr id="55299"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3969C303-E3A1-4A09-B1FE-B59E5026D883}" type="slidenum">
              <a:rPr lang="en-US" smtClean="0"/>
              <a:pPr>
                <a:defRPr/>
              </a:pPr>
              <a:t>75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ymbol zastępczy obrazu slajdu 1"/>
          <p:cNvSpPr>
            <a:spLocks noGrp="1" noRot="1" noChangeAspect="1" noTextEdit="1"/>
          </p:cNvSpPr>
          <p:nvPr>
            <p:ph type="sldImg"/>
          </p:nvPr>
        </p:nvSpPr>
        <p:spPr>
          <a:ln/>
        </p:spPr>
      </p:sp>
      <p:sp>
        <p:nvSpPr>
          <p:cNvPr id="56323"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384346D6-31B2-4052-9D43-9176412AC49C}" type="slidenum">
              <a:rPr lang="en-US" smtClean="0"/>
              <a:pPr>
                <a:defRPr/>
              </a:pPr>
              <a:t>76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F49F2E45-DB5E-47D5-8422-291A56F70CC5}" type="slidenum">
              <a:rPr lang="en-US"/>
              <a:pPr>
                <a:defRPr/>
              </a:pPr>
              <a:t>77</a:t>
            </a:fld>
            <a:endParaRPr lang="en-US"/>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631D5FA2-5927-46C0-A8E4-148A1DCF26A6}" type="slidenum">
              <a:rPr lang="en-US">
                <a:solidFill>
                  <a:prstClr val="white"/>
                </a:solidFill>
              </a:rPr>
              <a:pPr>
                <a:buClr>
                  <a:srgbClr val="1F497D"/>
                </a:buClr>
                <a:defRPr/>
              </a:pPr>
              <a:t>78</a:t>
            </a:fld>
            <a:endParaRPr lang="en-US">
              <a:solidFill>
                <a:prstClr val="white"/>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dirty="0" smtClean="0">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D39641C-85EE-4830-9E83-155E1E0C4529}" type="slidenum">
              <a:rPr lang="en-US"/>
              <a:pPr>
                <a:defRPr/>
              </a:pPr>
              <a:t>79</a:t>
            </a:fld>
            <a:endParaRPr lang="en-US"/>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6F5DDCCE-4791-44CF-8197-C823415200CE}" type="slidenum">
              <a:rPr lang="en-US">
                <a:solidFill>
                  <a:prstClr val="black"/>
                </a:solidFill>
              </a:rPr>
              <a:pPr>
                <a:buClr>
                  <a:srgbClr val="1F497D"/>
                </a:buClr>
                <a:defRPr/>
              </a:pPr>
              <a:t>80</a:t>
            </a:fld>
            <a:endParaRPr lang="en-US">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buClr>
                <a:srgbClr val="1F497D"/>
              </a:buClr>
              <a:defRPr/>
            </a:pPr>
            <a:fld id="{C1A97E80-2861-4C7D-A292-53184F4C757A}" type="slidenum">
              <a:rPr lang="en-US">
                <a:solidFill>
                  <a:prstClr val="black"/>
                </a:solidFill>
              </a:rPr>
              <a:pPr>
                <a:buClr>
                  <a:srgbClr val="1F497D"/>
                </a:buClr>
                <a:defRPr/>
              </a:pPr>
              <a:t>81</a:t>
            </a:fld>
            <a:endParaRPr 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F985B6A8-1BD3-4725-B0C0-C15A99575C1C}" type="slidenum">
              <a:rPr lang="en-US">
                <a:solidFill>
                  <a:prstClr val="black"/>
                </a:solidFill>
              </a:rPr>
              <a:pPr>
                <a:buClr>
                  <a:srgbClr val="1F497D"/>
                </a:buClr>
                <a:defRPr/>
              </a:pPr>
              <a:t>82</a:t>
            </a:fld>
            <a:endParaRPr lang="en-US">
              <a:solidFill>
                <a:prstClr val="black"/>
              </a:solidFill>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8BCA0ACB-F315-43D5-93B3-142E7E2A1C0E}" type="slidenum">
              <a:rPr lang="en-US">
                <a:solidFill>
                  <a:prstClr val="black"/>
                </a:solidFill>
              </a:rPr>
              <a:pPr>
                <a:buClr>
                  <a:srgbClr val="1F497D"/>
                </a:buClr>
                <a:defRPr/>
              </a:pPr>
              <a:t>83</a:t>
            </a:fld>
            <a:endParaRPr lang="en-US">
              <a:solidFill>
                <a:prstClr val="black"/>
              </a:solidFill>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1E27DA9D-2C70-4215-9EB6-57DA16CDCC29}" type="slidenum">
              <a:rPr lang="en-US"/>
              <a:pPr>
                <a:defRPr/>
              </a:pPr>
              <a:t>7</a:t>
            </a:fld>
            <a:endParaRPr lang="en-US"/>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3020E7DF-5682-4358-9715-4EFF59CEF83D}" type="slidenum">
              <a:rPr lang="en-US"/>
              <a:pPr>
                <a:defRPr/>
              </a:pPr>
              <a:t>84</a:t>
            </a:fld>
            <a:endParaRPr lang="en-US"/>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defRPr/>
            </a:pPr>
            <a:r>
              <a:rPr lang="en-US"/>
              <a:t>(c) 1999. Tralvex Yeap. All Rights Reserved</a:t>
            </a:r>
          </a:p>
        </p:txBody>
      </p:sp>
      <p:sp>
        <p:nvSpPr>
          <p:cNvPr id="6" name="Rectangle 7"/>
          <p:cNvSpPr>
            <a:spLocks noGrp="1" noChangeArrowheads="1"/>
          </p:cNvSpPr>
          <p:nvPr>
            <p:ph type="sldNum" sz="quarter" idx="5"/>
          </p:nvPr>
        </p:nvSpPr>
        <p:spPr/>
        <p:txBody>
          <a:bodyPr/>
          <a:lstStyle/>
          <a:p>
            <a:pPr>
              <a:defRPr/>
            </a:pPr>
            <a:fld id="{A6D26502-1FE5-4342-8D68-6C2B6AD864C0}" type="slidenum">
              <a:rPr lang="en-US"/>
              <a:pPr>
                <a:defRPr/>
              </a:pPr>
              <a:t>85</a:t>
            </a:fld>
            <a:endParaRPr lang="en-US"/>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buClr>
                <a:srgbClr val="1F497D"/>
              </a:buClr>
              <a:defRPr/>
            </a:pPr>
            <a:fld id="{79812719-5297-48D7-8D27-38B1222EF17B}" type="slidenum">
              <a:rPr lang="en-US" smtClean="0">
                <a:solidFill>
                  <a:prstClr val="black"/>
                </a:solidFill>
              </a:rPr>
              <a:pPr>
                <a:buClr>
                  <a:srgbClr val="1F497D"/>
                </a:buClr>
                <a:defRPr/>
              </a:pPr>
              <a:t>86</a:t>
            </a:fld>
            <a:endParaRPr lang="en-US" dirty="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p:txBody>
          <a:bodyPr/>
          <a:lstStyle/>
          <a:p>
            <a:pPr>
              <a:buClr>
                <a:srgbClr val="1F497D"/>
              </a:buClr>
              <a:defRPr/>
            </a:pPr>
            <a:r>
              <a:rPr lang="en-US">
                <a:solidFill>
                  <a:prstClr val="black"/>
                </a:solidFill>
              </a:rPr>
              <a:t>(c) 1999. Tralvex Yeap. All Rights Reserved</a:t>
            </a:r>
          </a:p>
        </p:txBody>
      </p:sp>
      <p:sp>
        <p:nvSpPr>
          <p:cNvPr id="6" name="Rectangle 7"/>
          <p:cNvSpPr>
            <a:spLocks noGrp="1" noChangeArrowheads="1"/>
          </p:cNvSpPr>
          <p:nvPr>
            <p:ph type="sldNum" sz="quarter" idx="5"/>
          </p:nvPr>
        </p:nvSpPr>
        <p:spPr/>
        <p:txBody>
          <a:bodyPr/>
          <a:lstStyle/>
          <a:p>
            <a:pPr>
              <a:buClr>
                <a:srgbClr val="1F497D"/>
              </a:buClr>
              <a:defRPr/>
            </a:pPr>
            <a:fld id="{15421729-AB7D-4E84-A9E0-9A1A6F7C820F}" type="slidenum">
              <a:rPr lang="en-US">
                <a:solidFill>
                  <a:prstClr val="black"/>
                </a:solidFill>
              </a:rPr>
              <a:pPr>
                <a:buClr>
                  <a:srgbClr val="1F497D"/>
                </a:buClr>
                <a:defRPr/>
              </a:pPr>
              <a:t>88</a:t>
            </a:fld>
            <a:endParaRPr lang="en-US">
              <a:solidFill>
                <a:prstClr val="black"/>
              </a:solidFill>
            </a:endParaRPr>
          </a:p>
        </p:txBody>
      </p:sp>
      <p:sp>
        <p:nvSpPr>
          <p:cNvPr id="228356" name="Rectangle 2"/>
          <p:cNvSpPr>
            <a:spLocks noGrp="1" noRot="1" noChangeAspect="1" noChangeArrowheads="1" noTextEdit="1"/>
          </p:cNvSpPr>
          <p:nvPr>
            <p:ph type="sldImg"/>
          </p:nvPr>
        </p:nvSpPr>
        <p:spPr>
          <a:ln/>
        </p:spPr>
      </p:sp>
      <p:sp>
        <p:nvSpPr>
          <p:cNvPr id="228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a:ln/>
        </p:spPr>
      </p:sp>
      <p:sp>
        <p:nvSpPr>
          <p:cNvPr id="47107" name="Symbol zastępczy notatek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smtClean="0"/>
          </a:p>
        </p:txBody>
      </p:sp>
      <p:sp>
        <p:nvSpPr>
          <p:cNvPr id="4" name="Symbol zastępczy numeru slajdu 3"/>
          <p:cNvSpPr>
            <a:spLocks noGrp="1"/>
          </p:cNvSpPr>
          <p:nvPr>
            <p:ph type="sldNum" sz="quarter" idx="5"/>
          </p:nvPr>
        </p:nvSpPr>
        <p:spPr/>
        <p:txBody>
          <a:bodyPr/>
          <a:lstStyle/>
          <a:p>
            <a:pPr>
              <a:defRPr/>
            </a:pPr>
            <a:fld id="{79812719-5297-48D7-8D27-38B1222EF17B}"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lvl1pPr>
              <a:defRPr>
                <a:latin typeface="Calibri" pitchFamily="34" charset="0"/>
              </a:defRPr>
            </a:lvl1pPr>
          </a:lstStyle>
          <a:p>
            <a:r>
              <a:rPr lang="pl-PL" dirty="0" smtClean="0"/>
              <a:t>Kliknij, aby edytować styl</a:t>
            </a:r>
            <a:endParaRPr lang="pl-PL" dirty="0"/>
          </a:p>
        </p:txBody>
      </p:sp>
      <p:sp>
        <p:nvSpPr>
          <p:cNvPr id="3" name="Podtytuł 2"/>
          <p:cNvSpPr>
            <a:spLocks noGrp="1"/>
          </p:cNvSpPr>
          <p:nvPr>
            <p:ph type="subTitle" idx="1"/>
          </p:nvPr>
        </p:nvSpPr>
        <p:spPr>
          <a:xfrm>
            <a:off x="1371600" y="3886200"/>
            <a:ext cx="6400800" cy="1752600"/>
          </a:xfrm>
        </p:spPr>
        <p:txBody>
          <a:bodyPr/>
          <a:lstStyle>
            <a:lvl1pPr marL="0" indent="0" algn="ctr">
              <a:buNone/>
              <a:defRPr baseline="0">
                <a:solidFill>
                  <a:schemeClr val="bg1"/>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dirty="0" smtClean="0"/>
              <a:t>Kliknij, aby edytować styl wzorca podtytułu</a:t>
            </a:r>
            <a:endParaRPr lang="pl-PL" dirty="0"/>
          </a:p>
        </p:txBody>
      </p:sp>
    </p:spTree>
    <p:extLst>
      <p:ext uri="{BB962C8B-B14F-4D97-AF65-F5344CB8AC3E}">
        <p14:creationId xmlns:p14="http://schemas.microsoft.com/office/powerpoint/2010/main" val="399754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55650" y="115888"/>
            <a:ext cx="7772400" cy="792162"/>
          </a:xfrm>
        </p:spPr>
        <p:txBody>
          <a:bodyPr/>
          <a:lstStyle>
            <a:lvl1pPr>
              <a:defRPr sz="360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125538"/>
            <a:ext cx="8350250" cy="2732087"/>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85800" y="4010025"/>
            <a:ext cx="8350250" cy="273208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24145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Media">
  <p:cSld name="Tytuł, tekst i klip multimedialny">
    <p:spTree>
      <p:nvGrpSpPr>
        <p:cNvPr id="1" name=""/>
        <p:cNvGrpSpPr/>
        <p:nvPr/>
      </p:nvGrpSpPr>
      <p:grpSpPr>
        <a:xfrm>
          <a:off x="0" y="0"/>
          <a:ext cx="0" cy="0"/>
          <a:chOff x="0" y="0"/>
          <a:chExt cx="0" cy="0"/>
        </a:xfrm>
      </p:grpSpPr>
      <p:sp>
        <p:nvSpPr>
          <p:cNvPr id="2" name="Tytuł 1"/>
          <p:cNvSpPr>
            <a:spLocks noGrp="1"/>
          </p:cNvSpPr>
          <p:nvPr>
            <p:ph type="title"/>
          </p:nvPr>
        </p:nvSpPr>
        <p:spPr>
          <a:xfrm>
            <a:off x="685800" y="158750"/>
            <a:ext cx="7772400" cy="1143000"/>
          </a:xfrm>
        </p:spPr>
        <p:txBody>
          <a:bodyPr/>
          <a:lstStyle>
            <a:lvl1pPr>
              <a:defRPr>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sz="half" idx="1"/>
          </p:nvPr>
        </p:nvSpPr>
        <p:spPr>
          <a:xfrm>
            <a:off x="685800" y="1657350"/>
            <a:ext cx="3810000" cy="466725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obiektu multimediów 3"/>
          <p:cNvSpPr>
            <a:spLocks noGrp="1"/>
          </p:cNvSpPr>
          <p:nvPr>
            <p:ph type="media" sz="half" idx="2"/>
          </p:nvPr>
        </p:nvSpPr>
        <p:spPr>
          <a:xfrm>
            <a:off x="4648200" y="1657350"/>
            <a:ext cx="3810000" cy="4667250"/>
          </a:xfrm>
        </p:spPr>
        <p:txBody>
          <a:bodyPr/>
          <a:lstStyle>
            <a:lvl1pPr>
              <a:defRPr>
                <a:latin typeface="Calibri" pitchFamily="34" charset="0"/>
              </a:defRPr>
            </a:lvl1pPr>
          </a:lstStyle>
          <a:p>
            <a:endParaRPr lang="en-US" dirty="0"/>
          </a:p>
        </p:txBody>
      </p:sp>
    </p:spTree>
    <p:extLst>
      <p:ext uri="{BB962C8B-B14F-4D97-AF65-F5344CB8AC3E}">
        <p14:creationId xmlns:p14="http://schemas.microsoft.com/office/powerpoint/2010/main" val="2709809144"/>
      </p:ext>
    </p:extLst>
  </p:cSld>
  <p:clrMapOvr>
    <a:masterClrMapping/>
  </p:clrMapOvr>
  <p:transition spd="med">
    <p:pull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0" y="685800"/>
            <a:ext cx="7772400" cy="1143000"/>
          </a:xfrm>
        </p:spPr>
        <p:txBody>
          <a:bodyPr/>
          <a:lstStyle>
            <a:lvl1pPr>
              <a:defRPr sz="3600">
                <a:latin typeface="Calibri" pitchFamily="34" charset="0"/>
              </a:defRPr>
            </a:lvl1pPr>
          </a:lstStyle>
          <a:p>
            <a:r>
              <a:rPr lang="pl-PL" dirty="0" smtClean="0"/>
              <a:t>Kliknij, aby edytować styl</a:t>
            </a:r>
            <a:endParaRPr lang="en-US" dirty="0"/>
          </a:p>
        </p:txBody>
      </p:sp>
      <p:sp>
        <p:nvSpPr>
          <p:cNvPr id="3" name="Symbol zastępczy tekstu 2"/>
          <p:cNvSpPr>
            <a:spLocks noGrp="1"/>
          </p:cNvSpPr>
          <p:nvPr>
            <p:ph type="body" sz="half" idx="1"/>
          </p:nvPr>
        </p:nvSpPr>
        <p:spPr>
          <a:xfrm>
            <a:off x="685800" y="2057400"/>
            <a:ext cx="3810000" cy="4114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648200" y="2057400"/>
            <a:ext cx="3810000" cy="4114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79493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755650" y="115888"/>
            <a:ext cx="7772400" cy="792162"/>
          </a:xfrm>
        </p:spPr>
        <p:txBody>
          <a:bodyPr/>
          <a:lstStyle>
            <a:lvl1pPr>
              <a:defRPr sz="3600">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sz="half" idx="1"/>
          </p:nvPr>
        </p:nvSpPr>
        <p:spPr>
          <a:xfrm>
            <a:off x="685800" y="1125538"/>
            <a:ext cx="4098925" cy="561657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Symbol zastępczy zawartości 3"/>
          <p:cNvSpPr>
            <a:spLocks noGrp="1"/>
          </p:cNvSpPr>
          <p:nvPr>
            <p:ph sz="quarter" idx="2"/>
          </p:nvPr>
        </p:nvSpPr>
        <p:spPr>
          <a:xfrm>
            <a:off x="4937125" y="1125538"/>
            <a:ext cx="4098925" cy="2732087"/>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5" name="Symbol zastępczy zawartości 4"/>
          <p:cNvSpPr>
            <a:spLocks noGrp="1"/>
          </p:cNvSpPr>
          <p:nvPr>
            <p:ph sz="quarter" idx="3"/>
          </p:nvPr>
        </p:nvSpPr>
        <p:spPr>
          <a:xfrm>
            <a:off x="4937125" y="4010025"/>
            <a:ext cx="4098925" cy="2732088"/>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1267945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3"/>
          <p:cNvSpPr>
            <a:spLocks noGrp="1"/>
          </p:cNvSpPr>
          <p:nvPr>
            <p:ph type="dt" sz="half" idx="10"/>
          </p:nvPr>
        </p:nvSpPr>
        <p:spPr/>
        <p:txBody>
          <a:bodyPr/>
          <a:lstStyle>
            <a:lvl1pPr>
              <a:defRPr/>
            </a:lvl1pPr>
          </a:lstStyle>
          <a:p>
            <a:endParaRPr lang="en-US">
              <a:solidFill>
                <a:srgbClr val="000000"/>
              </a:solidFill>
            </a:endParaRPr>
          </a:p>
        </p:txBody>
      </p:sp>
      <p:sp>
        <p:nvSpPr>
          <p:cNvPr id="5" name="Symbol zastępczy stopki 4"/>
          <p:cNvSpPr>
            <a:spLocks noGrp="1"/>
          </p:cNvSpPr>
          <p:nvPr>
            <p:ph type="ftr" sz="quarter" idx="11"/>
          </p:nvPr>
        </p:nvSpPr>
        <p:spPr/>
        <p:txBody>
          <a:bodyPr/>
          <a:lstStyle>
            <a:lvl1pPr>
              <a:defRPr/>
            </a:lvl1pPr>
          </a:lstStyle>
          <a:p>
            <a:r>
              <a:rPr lang="en-US">
                <a:solidFill>
                  <a:srgbClr val="000000"/>
                </a:solidFill>
              </a:rPr>
              <a:t>Approved for Public Release, Distribution Unlimited</a:t>
            </a:r>
          </a:p>
        </p:txBody>
      </p:sp>
      <p:sp>
        <p:nvSpPr>
          <p:cNvPr id="6" name="Symbol zastępczy numeru slajdu 5"/>
          <p:cNvSpPr>
            <a:spLocks noGrp="1"/>
          </p:cNvSpPr>
          <p:nvPr>
            <p:ph type="sldNum" sz="quarter" idx="12"/>
          </p:nvPr>
        </p:nvSpPr>
        <p:spPr/>
        <p:txBody>
          <a:bodyPr/>
          <a:lstStyle>
            <a:lvl1pPr>
              <a:defRPr/>
            </a:lvl1pPr>
          </a:lstStyle>
          <a:p>
            <a:fld id="{4BBC2CD8-0EAD-46E3-848F-3DA0014803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351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en-US"/>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en-US"/>
          </a:p>
        </p:txBody>
      </p:sp>
    </p:spTree>
    <p:extLst>
      <p:ext uri="{BB962C8B-B14F-4D97-AF65-F5344CB8AC3E}">
        <p14:creationId xmlns:p14="http://schemas.microsoft.com/office/powerpoint/2010/main" val="3104372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531736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en-US"/>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Tree>
    <p:extLst>
      <p:ext uri="{BB962C8B-B14F-4D97-AF65-F5344CB8AC3E}">
        <p14:creationId xmlns:p14="http://schemas.microsoft.com/office/powerpoint/2010/main" val="1049969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684213" y="1700213"/>
            <a:ext cx="3810000"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46613" y="1700213"/>
            <a:ext cx="3810000"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3646969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en-US"/>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79026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939784"/>
          </a:xfrm>
        </p:spPr>
        <p:txBody>
          <a:bodyPr/>
          <a:lstStyle>
            <a:lvl1pPr>
              <a:defRPr sz="3600" baseline="0">
                <a:latin typeface="Calibri" pitchFamily="34" charset="0"/>
              </a:defRPr>
            </a:lvl1pPr>
          </a:lstStyle>
          <a:p>
            <a:r>
              <a:rPr lang="pl-PL" dirty="0" smtClean="0"/>
              <a:t>Kliknij, aby edytować styl</a:t>
            </a:r>
            <a:endParaRPr lang="pl-PL" dirty="0"/>
          </a:p>
        </p:txBody>
      </p:sp>
      <p:sp>
        <p:nvSpPr>
          <p:cNvPr id="3" name="Symbol zastępczy zawartości 2"/>
          <p:cNvSpPr>
            <a:spLocks noGrp="1"/>
          </p:cNvSpPr>
          <p:nvPr>
            <p:ph idx="1"/>
          </p:nvPr>
        </p:nvSpPr>
        <p:spPr>
          <a:xfrm>
            <a:off x="457200" y="1357299"/>
            <a:ext cx="8229600" cy="3143272"/>
          </a:xfrm>
        </p:spPr>
        <p:txBody>
          <a:bodyPr/>
          <a:lstStyle>
            <a:lvl1pPr>
              <a:defRPr baseline="0">
                <a:latin typeface="Calibri" pitchFamily="34" charset="0"/>
              </a:defRPr>
            </a:lvl1pPr>
            <a:lvl2pPr>
              <a:defRPr baseline="0">
                <a:latin typeface="Calibri" pitchFamily="34" charset="0"/>
              </a:defRPr>
            </a:lvl2pPr>
            <a:lvl3pPr>
              <a:defRPr baseline="0">
                <a:latin typeface="Calibri" pitchFamily="34" charset="0"/>
              </a:defRPr>
            </a:lvl3pPr>
            <a:lvl4pPr>
              <a:defRPr baseline="0">
                <a:latin typeface="Calibri" pitchFamily="34" charset="0"/>
              </a:defRPr>
            </a:lvl4pPr>
            <a:lvl5pPr>
              <a:defRPr baseline="0">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Tree>
    <p:extLst>
      <p:ext uri="{BB962C8B-B14F-4D97-AF65-F5344CB8AC3E}">
        <p14:creationId xmlns:p14="http://schemas.microsoft.com/office/powerpoint/2010/main" val="3641755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Tree>
    <p:extLst>
      <p:ext uri="{BB962C8B-B14F-4D97-AF65-F5344CB8AC3E}">
        <p14:creationId xmlns:p14="http://schemas.microsoft.com/office/powerpoint/2010/main" val="641798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997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en-US"/>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extLst>
      <p:ext uri="{BB962C8B-B14F-4D97-AF65-F5344CB8AC3E}">
        <p14:creationId xmlns:p14="http://schemas.microsoft.com/office/powerpoint/2010/main" val="2377028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en-US"/>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Tree>
    <p:extLst>
      <p:ext uri="{BB962C8B-B14F-4D97-AF65-F5344CB8AC3E}">
        <p14:creationId xmlns:p14="http://schemas.microsoft.com/office/powerpoint/2010/main" val="791552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1765995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350838"/>
            <a:ext cx="1943100" cy="6030912"/>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684213" y="350838"/>
            <a:ext cx="5678487" cy="6030912"/>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74825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85800" y="350838"/>
            <a:ext cx="7772400" cy="1143000"/>
          </a:xfrm>
        </p:spPr>
        <p:txBody>
          <a:bodyPr/>
          <a:lstStyle/>
          <a:p>
            <a:r>
              <a:rPr lang="pl-PL" smtClean="0"/>
              <a:t>Kliknij, aby edytować styl</a:t>
            </a:r>
            <a:endParaRPr lang="en-US"/>
          </a:p>
        </p:txBody>
      </p:sp>
      <p:sp>
        <p:nvSpPr>
          <p:cNvPr id="3" name="Symbol zastępczy tekstu 2"/>
          <p:cNvSpPr>
            <a:spLocks noGrp="1"/>
          </p:cNvSpPr>
          <p:nvPr>
            <p:ph type="body" sz="half" idx="1"/>
          </p:nvPr>
        </p:nvSpPr>
        <p:spPr>
          <a:xfrm>
            <a:off x="684213" y="1700213"/>
            <a:ext cx="3810000" cy="468153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46613" y="1700213"/>
            <a:ext cx="3810000" cy="4681537"/>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extLst>
      <p:ext uri="{BB962C8B-B14F-4D97-AF65-F5344CB8AC3E}">
        <p14:creationId xmlns:p14="http://schemas.microsoft.com/office/powerpoint/2010/main" val="269922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sz="half" idx="1"/>
          </p:nvPr>
        </p:nvSpPr>
        <p:spPr>
          <a:xfrm>
            <a:off x="685800" y="1700808"/>
            <a:ext cx="4098925" cy="504130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Symbol zastępczy zawartości 3"/>
          <p:cNvSpPr>
            <a:spLocks noGrp="1"/>
          </p:cNvSpPr>
          <p:nvPr>
            <p:ph sz="half" idx="2"/>
          </p:nvPr>
        </p:nvSpPr>
        <p:spPr>
          <a:xfrm>
            <a:off x="4937125" y="1125538"/>
            <a:ext cx="4098925" cy="5616575"/>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123201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580952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36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580952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580952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580952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sz="4000" baseline="0">
                <a:latin typeface="Calibri" pitchFamily="34" charset="0"/>
              </a:defRPr>
            </a:lvl1pPr>
          </a:lstStyle>
          <a:p>
            <a:r>
              <a:rPr lang="pl-PL" dirty="0" smtClean="0"/>
              <a:t>Kliknij, aby edytować styl</a:t>
            </a:r>
            <a:endParaRPr lang="en-US" dirty="0"/>
          </a:p>
        </p:txBody>
      </p:sp>
      <p:sp>
        <p:nvSpPr>
          <p:cNvPr id="3" name="Symbol zastępczy zawartości 2"/>
          <p:cNvSpPr>
            <a:spLocks noGrp="1"/>
          </p:cNvSpPr>
          <p:nvPr>
            <p:ph idx="1"/>
          </p:nvPr>
        </p:nvSpPr>
        <p:spPr>
          <a:xfrm>
            <a:off x="698500" y="1268413"/>
            <a:ext cx="8121650" cy="1944563"/>
          </a:xfrm>
        </p:spPr>
        <p:txBody>
          <a:bodyPr/>
          <a:lstStyle>
            <a:lvl1pPr>
              <a:spcAft>
                <a:spcPts val="600"/>
              </a:spcAft>
              <a:defRPr sz="2000">
                <a:solidFill>
                  <a:srgbClr val="FFFFFF"/>
                </a:solidFill>
                <a:latin typeface="Calibri" pitchFamily="34" charset="0"/>
              </a:defRPr>
            </a:lvl1pPr>
            <a:lvl2pPr>
              <a:defRPr sz="1800" baseline="0">
                <a:solidFill>
                  <a:srgbClr val="FFFFFF"/>
                </a:solidFill>
                <a:latin typeface="Calibri" pitchFamily="34" charset="0"/>
              </a:defRPr>
            </a:lvl2pPr>
            <a:lvl3pPr>
              <a:defRPr sz="1600">
                <a:solidFill>
                  <a:srgbClr val="FFFFFF"/>
                </a:solidFill>
                <a:latin typeface="Calibri" pitchFamily="34" charset="0"/>
              </a:defRPr>
            </a:lvl3pPr>
            <a:lvl4pPr>
              <a:defRPr sz="1400">
                <a:solidFill>
                  <a:srgbClr val="FFFFFF"/>
                </a:solidFill>
                <a:latin typeface="Calibri" pitchFamily="34" charset="0"/>
              </a:defRPr>
            </a:lvl4pPr>
            <a:lvl5pPr>
              <a:defRPr sz="1400">
                <a:solidFill>
                  <a:srgbClr val="FFFFFF"/>
                </a:solidFill>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5" name="Symbol zastępczy zawartości 4"/>
          <p:cNvSpPr>
            <a:spLocks noGrp="1"/>
          </p:cNvSpPr>
          <p:nvPr>
            <p:ph sz="quarter" idx="10"/>
          </p:nvPr>
        </p:nvSpPr>
        <p:spPr>
          <a:xfrm>
            <a:off x="755650" y="3644900"/>
            <a:ext cx="7992814" cy="302446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Tree>
    <p:extLst>
      <p:ext uri="{BB962C8B-B14F-4D97-AF65-F5344CB8AC3E}">
        <p14:creationId xmlns:p14="http://schemas.microsoft.com/office/powerpoint/2010/main" val="42580952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01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9CB86E"/>
            </a:gs>
            <a:gs pos="999">
              <a:srgbClr val="336600"/>
            </a:gs>
            <a:gs pos="99001">
              <a:srgbClr val="156B13"/>
            </a:gs>
            <a:gs pos="96000">
              <a:srgbClr val="156B13"/>
            </a:gs>
          </a:gsLst>
          <a:lin ang="5400000" scaled="0"/>
          <a:tileRect/>
        </a:gra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dirty="0" smtClean="0"/>
              <a:t>Kliknij, aby edytować styl</a:t>
            </a:r>
          </a:p>
        </p:txBody>
      </p:sp>
      <p:sp>
        <p:nvSpPr>
          <p:cNvPr id="1027" name="Symbol zastępczy tekstu 2"/>
          <p:cNvSpPr>
            <a:spLocks noGrp="1"/>
          </p:cNvSpPr>
          <p:nvPr>
            <p:ph type="body" idx="1"/>
          </p:nvPr>
        </p:nvSpPr>
        <p:spPr bwMode="auto">
          <a:xfrm>
            <a:off x="457200" y="1600200"/>
            <a:ext cx="8229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p>
        </p:txBody>
      </p:sp>
      <p:sp>
        <p:nvSpPr>
          <p:cNvPr id="1028" name="Symbol zastępczy tekstu 2"/>
          <p:cNvSpPr txBox="1">
            <a:spLocks/>
          </p:cNvSpPr>
          <p:nvPr userDrawn="1"/>
        </p:nvSpPr>
        <p:spPr bwMode="auto">
          <a:xfrm>
            <a:off x="428625" y="3857625"/>
            <a:ext cx="8229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    Times New Roman CE" charset="0"/>
              </a:defRPr>
            </a:lvl1pPr>
            <a:lvl2pPr marL="742950" indent="-285750" eaLnBrk="0" hangingPunct="0">
              <a:defRPr sz="2000">
                <a:solidFill>
                  <a:schemeClr val="tx1"/>
                </a:solidFill>
                <a:latin typeface="    Times New Roman CE" charset="0"/>
              </a:defRPr>
            </a:lvl2pPr>
            <a:lvl3pPr marL="1143000" indent="-228600" eaLnBrk="0" hangingPunct="0">
              <a:defRPr sz="2000">
                <a:solidFill>
                  <a:schemeClr val="tx1"/>
                </a:solidFill>
                <a:latin typeface="    Times New Roman CE" charset="0"/>
              </a:defRPr>
            </a:lvl3pPr>
            <a:lvl4pPr marL="1600200" indent="-228600" eaLnBrk="0" hangingPunct="0">
              <a:defRPr sz="2000">
                <a:solidFill>
                  <a:schemeClr val="tx1"/>
                </a:solidFill>
                <a:latin typeface="    Times New Roman CE" charset="0"/>
              </a:defRPr>
            </a:lvl4pPr>
            <a:lvl5pPr marL="2057400" indent="-228600" eaLnBrk="0" hangingPunct="0">
              <a:defRPr sz="2000">
                <a:solidFill>
                  <a:schemeClr val="tx1"/>
                </a:solidFill>
                <a:latin typeface="    Times New Roman CE" charset="0"/>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charset="0"/>
              </a:defRPr>
            </a:lvl9pPr>
          </a:lstStyle>
          <a:p>
            <a:pPr algn="l" eaLnBrk="1" hangingPunct="1">
              <a:spcBef>
                <a:spcPct val="20000"/>
              </a:spcBef>
              <a:buClrTx/>
              <a:buSzTx/>
              <a:buFont typeface="Arial" pitchFamily="34" charset="0"/>
              <a:buNone/>
              <a:defRPr/>
            </a:pPr>
            <a:endParaRPr lang="pl-PL" sz="1800" dirty="0" smtClean="0">
              <a:solidFill>
                <a:schemeClr val="bg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912" r:id="rId1"/>
    <p:sldLayoutId id="2147483910" r:id="rId2"/>
    <p:sldLayoutId id="2147483913" r:id="rId3"/>
    <p:sldLayoutId id="2147483931" r:id="rId4"/>
    <p:sldLayoutId id="2147483932" r:id="rId5"/>
    <p:sldLayoutId id="2147483933" r:id="rId6"/>
    <p:sldLayoutId id="2147483934" r:id="rId7"/>
    <p:sldLayoutId id="2147483935" r:id="rId8"/>
    <p:sldLayoutId id="2147483936" r:id="rId9"/>
    <p:sldLayoutId id="2147484116" r:id="rId10"/>
    <p:sldLayoutId id="2147484119" r:id="rId11"/>
    <p:sldLayoutId id="2147484120" r:id="rId12"/>
    <p:sldLayoutId id="2147484121" r:id="rId13"/>
  </p:sldLayoutIdLst>
  <p:txStyles>
    <p:titleStyle>
      <a:lvl1pPr algn="ctr" rtl="0" eaLnBrk="0" fontAlgn="base" hangingPunct="0">
        <a:spcBef>
          <a:spcPct val="0"/>
        </a:spcBef>
        <a:spcAft>
          <a:spcPct val="0"/>
        </a:spcAft>
        <a:defRPr sz="4000" kern="1200">
          <a:solidFill>
            <a:srgbClr val="FFC000"/>
          </a:solidFill>
          <a:latin typeface="Calibri" pitchFamily="34" charset="0"/>
          <a:ea typeface="+mj-ea"/>
          <a:cs typeface="+mj-cs"/>
        </a:defRPr>
      </a:lvl1pPr>
      <a:lvl2pPr algn="ctr" rtl="0" eaLnBrk="0" fontAlgn="base" hangingPunct="0">
        <a:spcBef>
          <a:spcPct val="0"/>
        </a:spcBef>
        <a:spcAft>
          <a:spcPct val="0"/>
        </a:spcAft>
        <a:defRPr sz="4000">
          <a:solidFill>
            <a:srgbClr val="FFC000"/>
          </a:solidFill>
          <a:latin typeface="Calibri" pitchFamily="34" charset="0"/>
        </a:defRPr>
      </a:lvl2pPr>
      <a:lvl3pPr algn="ctr" rtl="0" eaLnBrk="0" fontAlgn="base" hangingPunct="0">
        <a:spcBef>
          <a:spcPct val="0"/>
        </a:spcBef>
        <a:spcAft>
          <a:spcPct val="0"/>
        </a:spcAft>
        <a:defRPr sz="4000">
          <a:solidFill>
            <a:srgbClr val="FFC000"/>
          </a:solidFill>
          <a:latin typeface="Calibri" pitchFamily="34" charset="0"/>
        </a:defRPr>
      </a:lvl3pPr>
      <a:lvl4pPr algn="ctr" rtl="0" eaLnBrk="0" fontAlgn="base" hangingPunct="0">
        <a:spcBef>
          <a:spcPct val="0"/>
        </a:spcBef>
        <a:spcAft>
          <a:spcPct val="0"/>
        </a:spcAft>
        <a:defRPr sz="4000">
          <a:solidFill>
            <a:srgbClr val="FFC000"/>
          </a:solidFill>
          <a:latin typeface="Calibri" pitchFamily="34" charset="0"/>
        </a:defRPr>
      </a:lvl4pPr>
      <a:lvl5pPr algn="ctr" rtl="0" eaLnBrk="0" fontAlgn="base" hangingPunct="0">
        <a:spcBef>
          <a:spcPct val="0"/>
        </a:spcBef>
        <a:spcAft>
          <a:spcPct val="0"/>
        </a:spcAft>
        <a:defRPr sz="4000">
          <a:solidFill>
            <a:srgbClr val="FFC000"/>
          </a:solidFill>
          <a:latin typeface="Calibri" pitchFamily="34" charset="0"/>
        </a:defRPr>
      </a:lvl5pPr>
      <a:lvl6pPr marL="457200" algn="ctr" rtl="0" fontAlgn="base">
        <a:spcBef>
          <a:spcPct val="0"/>
        </a:spcBef>
        <a:spcAft>
          <a:spcPct val="0"/>
        </a:spcAft>
        <a:defRPr sz="4000">
          <a:solidFill>
            <a:srgbClr val="FFC000"/>
          </a:solidFill>
          <a:latin typeface="Calibri" pitchFamily="34" charset="0"/>
        </a:defRPr>
      </a:lvl6pPr>
      <a:lvl7pPr marL="914400" algn="ctr" rtl="0" fontAlgn="base">
        <a:spcBef>
          <a:spcPct val="0"/>
        </a:spcBef>
        <a:spcAft>
          <a:spcPct val="0"/>
        </a:spcAft>
        <a:defRPr sz="4000">
          <a:solidFill>
            <a:srgbClr val="FFC000"/>
          </a:solidFill>
          <a:latin typeface="Calibri" pitchFamily="34" charset="0"/>
        </a:defRPr>
      </a:lvl7pPr>
      <a:lvl8pPr marL="1371600" algn="ctr" rtl="0" fontAlgn="base">
        <a:spcBef>
          <a:spcPct val="0"/>
        </a:spcBef>
        <a:spcAft>
          <a:spcPct val="0"/>
        </a:spcAft>
        <a:defRPr sz="4000">
          <a:solidFill>
            <a:srgbClr val="FFC000"/>
          </a:solidFill>
          <a:latin typeface="Calibri" pitchFamily="34" charset="0"/>
        </a:defRPr>
      </a:lvl8pPr>
      <a:lvl9pPr marL="1828800" algn="ctr" rtl="0" fontAlgn="base">
        <a:spcBef>
          <a:spcPct val="0"/>
        </a:spcBef>
        <a:spcAft>
          <a:spcPct val="0"/>
        </a:spcAft>
        <a:defRPr sz="4000">
          <a:solidFill>
            <a:srgbClr val="FFC000"/>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000" kern="1200" baseline="0">
          <a:solidFill>
            <a:schemeClr val="bg1"/>
          </a:solidFill>
          <a:latin typeface="Calibri"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Calibri"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kern="1200">
          <a:solidFill>
            <a:schemeClr val="bg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dso_ppt_template2"/>
          <p:cNvPicPr>
            <a:picLocks noChangeAspect="1" noChangeArrowheads="1"/>
          </p:cNvPicPr>
          <p:nvPr/>
        </p:nvPicPr>
        <p:blipFill>
          <a:blip r:embed="rId4" cstate="print"/>
          <a:srcRect t="6667"/>
          <a:stretch>
            <a:fillRect/>
          </a:stretch>
        </p:blipFill>
        <p:spPr bwMode="auto">
          <a:xfrm>
            <a:off x="0" y="762000"/>
            <a:ext cx="9144000" cy="6096000"/>
          </a:xfrm>
          <a:prstGeom prst="rect">
            <a:avLst/>
          </a:prstGeom>
          <a:noFill/>
        </p:spPr>
      </p:pic>
      <p:sp>
        <p:nvSpPr>
          <p:cNvPr id="14339" name="Rectangle 3"/>
          <p:cNvSpPr>
            <a:spLocks noGrp="1" noChangeArrowheads="1"/>
          </p:cNvSpPr>
          <p:nvPr>
            <p:ph type="body" idx="1"/>
          </p:nvPr>
        </p:nvSpPr>
        <p:spPr bwMode="auto">
          <a:xfrm>
            <a:off x="685800" y="1219200"/>
            <a:ext cx="77724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pPr algn="l">
              <a:buClrTx/>
              <a:buSzTx/>
            </a:pPr>
            <a:endParaRPr lang="en-US">
              <a:solidFill>
                <a:srgbClr val="000000"/>
              </a:solidFill>
            </a:endParaRPr>
          </a:p>
        </p:txBody>
      </p:sp>
      <p:sp>
        <p:nvSpPr>
          <p:cNvPr id="14341" name="Rectangle 5"/>
          <p:cNvSpPr>
            <a:spLocks noGrp="1" noChangeArrowheads="1"/>
          </p:cNvSpPr>
          <p:nvPr>
            <p:ph type="ftr" sz="quarter" idx="3"/>
          </p:nvPr>
        </p:nvSpPr>
        <p:spPr bwMode="auto">
          <a:xfrm>
            <a:off x="2590800" y="6477000"/>
            <a:ext cx="441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pPr>
              <a:buClrTx/>
              <a:buSzTx/>
            </a:pPr>
            <a:r>
              <a:rPr lang="en-US">
                <a:solidFill>
                  <a:srgbClr val="000000"/>
                </a:solidFill>
              </a:rPr>
              <a:t>Approved for Public Release, Distribution Unlimited</a:t>
            </a:r>
          </a:p>
        </p:txBody>
      </p:sp>
      <p:sp>
        <p:nvSpPr>
          <p:cNvPr id="14342" name="Rectangle 6"/>
          <p:cNvSpPr>
            <a:spLocks noGrp="1" noChangeArrowheads="1"/>
          </p:cNvSpPr>
          <p:nvPr>
            <p:ph type="sldNum" sz="quarter" idx="4"/>
          </p:nvPr>
        </p:nvSpPr>
        <p:spPr bwMode="auto">
          <a:xfrm>
            <a:off x="7250113" y="65405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pPr>
              <a:buClrTx/>
              <a:buSzTx/>
            </a:pPr>
            <a:fld id="{8338CE60-F749-4DA2-9219-407D569BFF74}" type="slidenum">
              <a:rPr lang="en-US">
                <a:solidFill>
                  <a:srgbClr val="000000"/>
                </a:solidFill>
              </a:rPr>
              <a:pPr>
                <a:buClrTx/>
                <a:buSzTx/>
              </a:pPr>
              <a:t>‹#›</a:t>
            </a:fld>
            <a:endParaRPr lang="en-US">
              <a:solidFill>
                <a:srgbClr val="000000"/>
              </a:solidFill>
            </a:endParaRPr>
          </a:p>
        </p:txBody>
      </p:sp>
      <p:graphicFrame>
        <p:nvGraphicFramePr>
          <p:cNvPr id="14343" name="Object 7"/>
          <p:cNvGraphicFramePr>
            <a:graphicFrameLocks noChangeAspect="1"/>
          </p:cNvGraphicFramePr>
          <p:nvPr/>
        </p:nvGraphicFramePr>
        <p:xfrm>
          <a:off x="0" y="0"/>
          <a:ext cx="1819275" cy="657225"/>
        </p:xfrm>
        <a:graphic>
          <a:graphicData uri="http://schemas.openxmlformats.org/presentationml/2006/ole">
            <mc:AlternateContent xmlns:mc="http://schemas.openxmlformats.org/markup-compatibility/2006">
              <mc:Choice xmlns:v="urn:schemas-microsoft-com:vml" Requires="v">
                <p:oleObj spid="_x0000_s35860" name="Picture" r:id="rId5" imgW="4574380" imgH="1652398" progId="StaticMetafile">
                  <p:embed/>
                </p:oleObj>
              </mc:Choice>
              <mc:Fallback>
                <p:oleObj name="Picture" r:id="rId5" imgW="4574380" imgH="1652398" progId="StaticMetafil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819275" cy="6572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4" name="Rectangle 8"/>
          <p:cNvSpPr>
            <a:spLocks noGrp="1" noChangeArrowheads="1"/>
          </p:cNvSpPr>
          <p:nvPr>
            <p:ph type="title"/>
          </p:nvPr>
        </p:nvSpPr>
        <p:spPr bwMode="auto">
          <a:xfrm>
            <a:off x="1866900" y="0"/>
            <a:ext cx="7259638"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078151781"/>
      </p:ext>
    </p:extLst>
  </p:cSld>
  <p:clrMap bg1="lt1" tx1="dk1" bg2="lt2" tx2="dk2" accent1="accent1" accent2="accent2" accent3="accent3" accent4="accent4" accent5="accent5" accent6="accent6" hlink="hlink" folHlink="folHlink"/>
  <p:sldLayoutIdLst>
    <p:sldLayoutId id="2147484124" r:id="rId1"/>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336600"/>
            </a:gs>
            <a:gs pos="100000">
              <a:srgbClr val="336600"/>
            </a:gs>
          </a:gsLst>
          <a:lin ang="5400000"/>
        </a:gradFill>
        <a:effectLst/>
      </p:bgPr>
    </p:bg>
    <p:spTree>
      <p:nvGrpSpPr>
        <p:cNvPr id="1" name=""/>
        <p:cNvGrpSpPr/>
        <p:nvPr/>
      </p:nvGrpSpPr>
      <p:grpSpPr>
        <a:xfrm>
          <a:off x="0" y="0"/>
          <a:ext cx="0" cy="0"/>
          <a:chOff x="0" y="0"/>
          <a:chExt cx="0" cy="0"/>
        </a:xfrm>
      </p:grpSpPr>
      <p:sp>
        <p:nvSpPr>
          <p:cNvPr id="390152"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4099" name="Rectangle 9"/>
          <p:cNvSpPr>
            <a:spLocks noGrp="1" noChangeArrowheads="1"/>
          </p:cNvSpPr>
          <p:nvPr>
            <p:ph type="body" idx="1"/>
          </p:nvPr>
        </p:nvSpPr>
        <p:spPr bwMode="auto">
          <a:xfrm>
            <a:off x="684213" y="1700213"/>
            <a:ext cx="77724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endParaRPr lang="en-US" smtClean="0"/>
          </a:p>
          <a:p>
            <a:pPr lvl="2"/>
            <a:r>
              <a:rPr lang="en-US" smtClean="0"/>
              <a:t>Trzeci poziom</a:t>
            </a:r>
            <a:endParaRPr lang="pl-PL" smtClean="0"/>
          </a:p>
        </p:txBody>
      </p:sp>
    </p:spTree>
    <p:extLst>
      <p:ext uri="{BB962C8B-B14F-4D97-AF65-F5344CB8AC3E}">
        <p14:creationId xmlns:p14="http://schemas.microsoft.com/office/powerpoint/2010/main" val="1773786093"/>
      </p:ext>
    </p:extLst>
  </p:cSld>
  <p:clrMap bg1="dk2" tx1="lt1" bg2="dk1"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Lst>
  <p:txStyles>
    <p:titleStyle>
      <a:lvl1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36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36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36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36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36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SzPct val="115000"/>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Arial Unicode MS" pitchFamily="34" charset="-128"/>
        </a:defRPr>
      </a:lvl5pPr>
      <a:lvl6pPr marL="2514600" indent="-228600" algn="l" rtl="0" fontAlgn="base">
        <a:spcBef>
          <a:spcPct val="20000"/>
        </a:spcBef>
        <a:spcAft>
          <a:spcPct val="0"/>
        </a:spcAft>
        <a:buClr>
          <a:schemeClr val="tx2"/>
        </a:buClr>
        <a:buSzPct val="110000"/>
        <a:buChar char="•"/>
        <a:defRPr sz="2000">
          <a:solidFill>
            <a:schemeClr val="tx1"/>
          </a:solidFill>
          <a:latin typeface="Arial Unicode MS" pitchFamily="34" charset="-128"/>
        </a:defRPr>
      </a:lvl6pPr>
      <a:lvl7pPr marL="2971800" indent="-228600" algn="l" rtl="0" fontAlgn="base">
        <a:spcBef>
          <a:spcPct val="20000"/>
        </a:spcBef>
        <a:spcAft>
          <a:spcPct val="0"/>
        </a:spcAft>
        <a:buClr>
          <a:schemeClr val="tx2"/>
        </a:buClr>
        <a:buSzPct val="110000"/>
        <a:buChar char="•"/>
        <a:defRPr sz="2000">
          <a:solidFill>
            <a:schemeClr val="tx1"/>
          </a:solidFill>
          <a:latin typeface="Arial Unicode MS" pitchFamily="34" charset="-128"/>
        </a:defRPr>
      </a:lvl7pPr>
      <a:lvl8pPr marL="3429000" indent="-228600" algn="l" rtl="0" fontAlgn="base">
        <a:spcBef>
          <a:spcPct val="20000"/>
        </a:spcBef>
        <a:spcAft>
          <a:spcPct val="0"/>
        </a:spcAft>
        <a:buClr>
          <a:schemeClr val="tx2"/>
        </a:buClr>
        <a:buSzPct val="110000"/>
        <a:buChar char="•"/>
        <a:defRPr sz="2000">
          <a:solidFill>
            <a:schemeClr val="tx1"/>
          </a:solidFill>
          <a:latin typeface="Arial Unicode MS" pitchFamily="34" charset="-128"/>
        </a:defRPr>
      </a:lvl8pPr>
      <a:lvl9pPr marL="3886200" indent="-228600" algn="l" rtl="0" fontAlgn="base">
        <a:spcBef>
          <a:spcPct val="20000"/>
        </a:spcBef>
        <a:spcAft>
          <a:spcPct val="0"/>
        </a:spcAft>
        <a:buClr>
          <a:schemeClr val="tx2"/>
        </a:buClr>
        <a:buSzPct val="110000"/>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Project_Cybersy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bluebrainproject.epfl.ch/"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humanbrainproject.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Molecular_genetics" TargetMode="External"/><Relationship Id="rId13" Type="http://schemas.openxmlformats.org/officeDocument/2006/relationships/hyperlink" Target="http://en.wikipedia.org/wiki/Phenomics" TargetMode="External"/><Relationship Id="rId18" Type="http://schemas.openxmlformats.org/officeDocument/2006/relationships/hyperlink" Target="http://en.wikipedia.org/wiki/Category:Cellular_neuroscience" TargetMode="External"/><Relationship Id="rId26" Type="http://schemas.openxmlformats.org/officeDocument/2006/relationships/hyperlink" Target="http://en.wikipedia.org/wiki/Baldwin_effect" TargetMode="External"/><Relationship Id="rId3" Type="http://schemas.openxmlformats.org/officeDocument/2006/relationships/hyperlink" Target="http://www.amazon.com/Principles-Neural-Science-Eric-Kandel/dp/0838577016" TargetMode="External"/><Relationship Id="rId21" Type="http://schemas.openxmlformats.org/officeDocument/2006/relationships/hyperlink" Target="http://en.wikipedia.org/wiki/Brain_plasticity" TargetMode="External"/><Relationship Id="rId7" Type="http://schemas.openxmlformats.org/officeDocument/2006/relationships/hyperlink" Target="http://en.wikipedia.org/wiki/Category:Molecular_neuroscience" TargetMode="External"/><Relationship Id="rId12" Type="http://schemas.openxmlformats.org/officeDocument/2006/relationships/hyperlink" Target="http://en.wikipedia.org/wiki/Metabolomics" TargetMode="External"/><Relationship Id="rId17" Type="http://schemas.openxmlformats.org/officeDocument/2006/relationships/hyperlink" Target="http://en.wikipedia.org/wiki/Neuroimmunology" TargetMode="External"/><Relationship Id="rId25" Type="http://schemas.openxmlformats.org/officeDocument/2006/relationships/hyperlink" Target="http://en.wikipedia.org/wiki/Evo-devo" TargetMode="External"/><Relationship Id="rId2" Type="http://schemas.openxmlformats.org/officeDocument/2006/relationships/hyperlink" Target="http://www.sfn.org/" TargetMode="External"/><Relationship Id="rId16" Type="http://schemas.openxmlformats.org/officeDocument/2006/relationships/hyperlink" Target="http://en.wikipedia.org/wiki/Neuropharmacology" TargetMode="External"/><Relationship Id="rId20" Type="http://schemas.openxmlformats.org/officeDocument/2006/relationships/hyperlink" Target="http://en.wikipedia.org/wiki/Action_potential" TargetMode="Externa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en.wikipedia.org/wiki/Signaling_pathway" TargetMode="External"/><Relationship Id="rId24" Type="http://schemas.openxmlformats.org/officeDocument/2006/relationships/hyperlink" Target="http://en.wikipedia.org/wiki/Neurodevelopmental_disorder" TargetMode="External"/><Relationship Id="rId5" Type="http://schemas.openxmlformats.org/officeDocument/2006/relationships/image" Target="../media/image18.png"/><Relationship Id="rId15" Type="http://schemas.openxmlformats.org/officeDocument/2006/relationships/hyperlink" Target="http://en.wikipedia.org/wiki/Neuroendocrinology" TargetMode="External"/><Relationship Id="rId23" Type="http://schemas.openxmlformats.org/officeDocument/2006/relationships/hyperlink" Target="http://en.wikipedia.org/wiki/Apoptosis" TargetMode="External"/><Relationship Id="rId10" Type="http://schemas.openxmlformats.org/officeDocument/2006/relationships/hyperlink" Target="http://en.wikipedia.org/wiki/Proteomics" TargetMode="External"/><Relationship Id="rId19" Type="http://schemas.openxmlformats.org/officeDocument/2006/relationships/hyperlink" Target="http://en.wikipedia.org/wiki/Ion_channels" TargetMode="External"/><Relationship Id="rId4" Type="http://schemas.openxmlformats.org/officeDocument/2006/relationships/image" Target="../media/image17.png"/><Relationship Id="rId9" Type="http://schemas.openxmlformats.org/officeDocument/2006/relationships/hyperlink" Target="http://en.wikipedia.org/wiki/Neurochemistry" TargetMode="External"/><Relationship Id="rId14" Type="http://schemas.openxmlformats.org/officeDocument/2006/relationships/hyperlink" Target="http://en.wikipedia.org/wiki/List_of_omics_topics_in_biology" TargetMode="External"/><Relationship Id="rId22" Type="http://schemas.openxmlformats.org/officeDocument/2006/relationships/hyperlink" Target="http://en.wikipedia.org/wiki/Category:Developmental_neuroscienc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en.wikipedia.org/wiki/Clinical_neuroscience" TargetMode="External"/><Relationship Id="rId18" Type="http://schemas.openxmlformats.org/officeDocument/2006/relationships/hyperlink" Target="http://en.wikipedia.org/wiki/Neurogastroenterology" TargetMode="External"/><Relationship Id="rId3" Type="http://schemas.openxmlformats.org/officeDocument/2006/relationships/hyperlink" Target="http://en.wikipedia.org/wiki/Motor_system" TargetMode="External"/><Relationship Id="rId21" Type="http://schemas.openxmlformats.org/officeDocument/2006/relationships/hyperlink" Target="http://en.wikipedia.org/wiki/Category:Behavioral_neuroscience" TargetMode="External"/><Relationship Id="rId7" Type="http://schemas.openxmlformats.org/officeDocument/2006/relationships/hyperlink" Target="http://en.wikipedia.org/wiki/Affective_neuroscience" TargetMode="External"/><Relationship Id="rId12" Type="http://schemas.openxmlformats.org/officeDocument/2006/relationships/hyperlink" Target="http://en.wikipedia.org/wiki/Connectome" TargetMode="External"/><Relationship Id="rId17" Type="http://schemas.openxmlformats.org/officeDocument/2006/relationships/hyperlink" Target="http://en.wikipedia.org/wiki/Neurovirology" TargetMode="External"/><Relationship Id="rId25" Type="http://schemas.openxmlformats.org/officeDocument/2006/relationships/image" Target="../media/image22.png"/><Relationship Id="rId2" Type="http://schemas.openxmlformats.org/officeDocument/2006/relationships/hyperlink" Target="http://en.wikipedia.org/wiki/Systems_neuroscience" TargetMode="External"/><Relationship Id="rId16" Type="http://schemas.openxmlformats.org/officeDocument/2006/relationships/hyperlink" Target="http://en.wikipedia.org/wiki/Addiction" TargetMode="External"/><Relationship Id="rId20" Type="http://schemas.openxmlformats.org/officeDocument/2006/relationships/hyperlink" Target="http://en.wikipedia.org/wiki/Neurosurgery" TargetMode="External"/><Relationship Id="rId1" Type="http://schemas.openxmlformats.org/officeDocument/2006/relationships/slideLayout" Target="../slideLayouts/slideLayout2.xml"/><Relationship Id="rId6" Type="http://schemas.openxmlformats.org/officeDocument/2006/relationships/hyperlink" Target="http://en.wikipedia.org/wiki/Sensory_nerve" TargetMode="External"/><Relationship Id="rId11" Type="http://schemas.openxmlformats.org/officeDocument/2006/relationships/hyperlink" Target="http://faculty.washington.edu/chudler/moreb.html" TargetMode="External"/><Relationship Id="rId24" Type="http://schemas.openxmlformats.org/officeDocument/2006/relationships/image" Target="../media/image21.png"/><Relationship Id="rId5" Type="http://schemas.openxmlformats.org/officeDocument/2006/relationships/hyperlink" Target="http://en.wikipedia.org/wiki/Category:Perception" TargetMode="External"/><Relationship Id="rId15" Type="http://schemas.openxmlformats.org/officeDocument/2006/relationships/hyperlink" Target="http://en.wikipedia.org/wiki/Neuropsychiatry" TargetMode="External"/><Relationship Id="rId23" Type="http://schemas.openxmlformats.org/officeDocument/2006/relationships/hyperlink" Target="http://en.wikipedia.org/wiki/Decision_making" TargetMode="External"/><Relationship Id="rId10" Type="http://schemas.openxmlformats.org/officeDocument/2006/relationships/hyperlink" Target="http://en.wikipedia.org/wiki/Category:Neuroanatomy" TargetMode="External"/><Relationship Id="rId19" Type="http://schemas.openxmlformats.org/officeDocument/2006/relationships/hyperlink" Target="http://en.wikipedia.org/wiki/Neuroepidemiology" TargetMode="External"/><Relationship Id="rId4" Type="http://schemas.openxmlformats.org/officeDocument/2006/relationships/hyperlink" Target="http://en.wikipedia.org/wiki/Category:Sensory_neuroscience" TargetMode="External"/><Relationship Id="rId9" Type="http://schemas.openxmlformats.org/officeDocument/2006/relationships/image" Target="../media/image20.png"/><Relationship Id="rId14" Type="http://schemas.openxmlformats.org/officeDocument/2006/relationships/hyperlink" Target="http://en.wikipedia.org/wiki/Category:Neurology" TargetMode="External"/><Relationship Id="rId22" Type="http://schemas.openxmlformats.org/officeDocument/2006/relationships/hyperlink" Target="http://en.wikipedia.org/wiki/Chronobiology"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en.wikipedia.org/wiki/Neuromarketing" TargetMode="External"/><Relationship Id="rId13" Type="http://schemas.openxmlformats.org/officeDocument/2006/relationships/hyperlink" Target="http://en.wikipedia.org/wiki/Neuroanthropology" TargetMode="External"/><Relationship Id="rId18" Type="http://schemas.openxmlformats.org/officeDocument/2006/relationships/hyperlink" Target="http://en.wikipedia.org/wiki/Neuroengineering" TargetMode="External"/><Relationship Id="rId26" Type="http://schemas.openxmlformats.org/officeDocument/2006/relationships/hyperlink" Target="http://en.wikipedia.org/wiki/Human_Cognome_Project" TargetMode="External"/><Relationship Id="rId3" Type="http://schemas.openxmlformats.org/officeDocument/2006/relationships/hyperlink" Target="http://en.wikipedia.org/wiki/Neuro-psychoanalysis" TargetMode="External"/><Relationship Id="rId21" Type="http://schemas.openxmlformats.org/officeDocument/2006/relationships/hyperlink" Target="http://en.wikipedia.org/wiki/Neurorobotics" TargetMode="External"/><Relationship Id="rId7" Type="http://schemas.openxmlformats.org/officeDocument/2006/relationships/hyperlink" Target="http://en.wikipedia.org/wiki/Neuroeconomics" TargetMode="External"/><Relationship Id="rId12" Type="http://schemas.openxmlformats.org/officeDocument/2006/relationships/hyperlink" Target="http://en.wikipedia.org/wiki/Neurolaw" TargetMode="External"/><Relationship Id="rId17" Type="http://schemas.openxmlformats.org/officeDocument/2006/relationships/hyperlink" Target="http://en.wikipedia.org/wiki/Neurophilosophy" TargetMode="External"/><Relationship Id="rId25" Type="http://schemas.openxmlformats.org/officeDocument/2006/relationships/hyperlink" Target="http://www.springerlink.com/content/1871-4099/" TargetMode="External"/><Relationship Id="rId2" Type="http://schemas.openxmlformats.org/officeDocument/2006/relationships/hyperlink" Target="http://en.wikipedia.org/wiki/Neuropsychology" TargetMode="External"/><Relationship Id="rId16" Type="http://schemas.openxmlformats.org/officeDocument/2006/relationships/hyperlink" Target="http://en.wikipedia.org/wiki/Neurotheology" TargetMode="External"/><Relationship Id="rId20" Type="http://schemas.openxmlformats.org/officeDocument/2006/relationships/hyperlink" Target="http://en.wikipedia.org/wiki/Brain%E2%80%93computer_interface" TargetMode="Externa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en.wikipedia.org/wiki/Neurosociology" TargetMode="External"/><Relationship Id="rId11" Type="http://schemas.openxmlformats.org/officeDocument/2006/relationships/hyperlink" Target="http://en.wikipedia.org/wiki/Neuroethics" TargetMode="External"/><Relationship Id="rId24" Type="http://schemas.openxmlformats.org/officeDocument/2006/relationships/hyperlink" Target="http://en.wikipedia.org/wiki/Category:Computational_neuroscience" TargetMode="External"/><Relationship Id="rId5" Type="http://schemas.openxmlformats.org/officeDocument/2006/relationships/hyperlink" Target="http://en.wikipedia.org/wiki/Social_neuroscience" TargetMode="External"/><Relationship Id="rId15" Type="http://schemas.openxmlformats.org/officeDocument/2006/relationships/hyperlink" Target="http://en.wikipedia.org/wiki/Neuroaesthetics" TargetMode="External"/><Relationship Id="rId23" Type="http://schemas.openxmlformats.org/officeDocument/2006/relationships/hyperlink" Target="http://en.wikipedia.org/wiki/Transcranial_magnetic_stimulation" TargetMode="External"/><Relationship Id="rId28" Type="http://schemas.openxmlformats.org/officeDocument/2006/relationships/hyperlink" Target="http://cnx.org/content/m30206/1.1/content_info" TargetMode="External"/><Relationship Id="rId10" Type="http://schemas.openxmlformats.org/officeDocument/2006/relationships/hyperlink" Target="http://en.wikipedia.org/wiki/Neuroergonomics" TargetMode="External"/><Relationship Id="rId19" Type="http://schemas.openxmlformats.org/officeDocument/2006/relationships/hyperlink" Target="http://en.wikipedia.org/wiki/Neuroprosthetics" TargetMode="External"/><Relationship Id="rId4" Type="http://schemas.openxmlformats.org/officeDocument/2006/relationships/hyperlink" Target="http://en.wikipedia.org/wiki/Neurophenomenology" TargetMode="External"/><Relationship Id="rId9" Type="http://schemas.openxmlformats.org/officeDocument/2006/relationships/hyperlink" Target="http://en.wikipedia.org/wiki/Neuroeducation" TargetMode="External"/><Relationship Id="rId14" Type="http://schemas.openxmlformats.org/officeDocument/2006/relationships/hyperlink" Target="http://en.wikipedia.org/wiki/Neuroculture" TargetMode="External"/><Relationship Id="rId22" Type="http://schemas.openxmlformats.org/officeDocument/2006/relationships/hyperlink" Target="http://en.wikipedia.org/wiki/Neuroimaging" TargetMode="External"/><Relationship Id="rId27" Type="http://schemas.openxmlformats.org/officeDocument/2006/relationships/hyperlink" Target="http://en.wikipedia.org/wiki/Neurophysics" TargetMode="External"/><Relationship Id="rId30"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www.humanconnectomeproject.org/" TargetMode="External"/><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hyperlink" Target="http://www.humanconnectomeproject.org/galler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stanford.edu/group/brainsinsilicon/challenge.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www.ibm.com/smarterplanet/us/en/business_analytics/article/cognitive_computing.html"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almaden.ibm.com/cs/people/dmodha/" TargetMode="Externa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hyperlink" Target="http://www.nature.com/nrn/journal/v11/n2/abs/nrn2787.html" TargetMode="External"/><Relationship Id="rId2" Type="http://schemas.openxmlformats.org/officeDocument/2006/relationships/hyperlink" Target="http://www.ploscompbiol.org/article/info:doi/10.1371/journal.pcbi.1000209" TargetMode="Externa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en.wikipedia.org/wiki/Deep_Learning" TargetMode="External"/><Relationship Id="rId4" Type="http://schemas.openxmlformats.org/officeDocument/2006/relationships/hyperlink" Target="http://www.scholarpedia.org/article/Slow_feature_analys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http://www.nsi.edu/index.php?page=ii_brain-based-devices_bb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en.wikipedia.org/wiki/Wakamaru" TargetMode="External"/><Relationship Id="rId5" Type="http://schemas.openxmlformats.org/officeDocument/2006/relationships/hyperlink" Target="http://www.mhi.co.jp/en/products/detail/wakamaru.html"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wmf"/></Relationships>
</file>

<file path=ppt/slides/_rels/slide33.xml.rels><?xml version="1.0" encoding="UTF-8" standalone="yes"?>
<Relationships xmlns="http://schemas.openxmlformats.org/package/2006/relationships"><Relationship Id="rId8" Type="http://schemas.openxmlformats.org/officeDocument/2006/relationships/hyperlink" Target="http://braincorporation.com/" TargetMode="External"/><Relationship Id="rId3" Type="http://schemas.openxmlformats.org/officeDocument/2006/relationships/hyperlink" Target="http://bluebrain.epfl.ch/" TargetMode="External"/><Relationship Id="rId7" Type="http://schemas.openxmlformats.org/officeDocument/2006/relationships/hyperlink" Target="http://etienne.ece.jhu.edu/projects/ifat/index.html"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www.stanford.edu/group/brainsinsilicon/neurogrid.html" TargetMode="External"/><Relationship Id="rId5" Type="http://schemas.openxmlformats.org/officeDocument/2006/relationships/hyperlink" Target="http://spectrum.ieee.org/computing/hardware/ibm-unveils-a-new-brain-simulator" TargetMode="External"/><Relationship Id="rId10" Type="http://schemas.openxmlformats.org/officeDocument/2006/relationships/image" Target="../media/image55.gif"/><Relationship Id="rId4" Type="http://schemas.openxmlformats.org/officeDocument/2006/relationships/hyperlink" Target="http://www.humanbrainproject.eu/" TargetMode="External"/><Relationship Id="rId9" Type="http://schemas.openxmlformats.org/officeDocument/2006/relationships/hyperlink" Target="http://facets.kip.uni-heidelberg.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fizyka.umk.pl/publications/kmk/08-AGI.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w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hyperlink" Target="Biomimetic-robot-Hanson.m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3" Type="http://schemas.openxmlformats.org/officeDocument/2006/relationships/notesSlide" Target="../notesSlides/notesSlide46.xml"/><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oleObject" Target="../embeddings/oleObject2.bin"/><Relationship Id="rId10" Type="http://schemas.openxmlformats.org/officeDocument/2006/relationships/oleObject" Target="../embeddings/oleObject4.bin"/><Relationship Id="rId4" Type="http://schemas.openxmlformats.org/officeDocument/2006/relationships/hyperlink" Target="20qOnDB.lnk" TargetMode="External"/><Relationship Id="rId9" Type="http://schemas.openxmlformats.org/officeDocument/2006/relationships/hyperlink" Target="GCC-Graph-Examples.pdf" TargetMode="External"/><Relationship Id="rId1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20Q(chair).AVI" TargetMode="External"/><Relationship Id="rId1" Type="http://schemas.openxmlformats.org/officeDocument/2006/relationships/slideLayout" Target="../slideLayouts/slideLayout11.xml"/><Relationship Id="rId5" Type="http://schemas.openxmlformats.org/officeDocument/2006/relationships/image" Target="../media/image84.jpeg"/><Relationship Id="rId4" Type="http://schemas.openxmlformats.org/officeDocument/2006/relationships/hyperlink" Target="EpiList%20with%20Tutor.M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emotion(latest).avi" TargetMode="External"/><Relationship Id="rId1" Type="http://schemas.openxmlformats.org/officeDocument/2006/relationships/slideLayout" Target="../slideLayouts/slideLayout11.xml"/><Relationship Id="rId5" Type="http://schemas.openxmlformats.org/officeDocument/2006/relationships/image" Target="../media/image86.png"/><Relationship Id="rId4" Type="http://schemas.openxmlformats.org/officeDocument/2006/relationships/hyperlink" Target="Emotion%20with%20Mood.wmv" TargetMode="External"/></Relationships>
</file>

<file path=ppt/slides/_rels/slide5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87.jpeg"/><Relationship Id="rId7" Type="http://schemas.openxmlformats.org/officeDocument/2006/relationships/image" Target="../media/image90.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89.png"/><Relationship Id="rId4" Type="http://schemas.openxmlformats.org/officeDocument/2006/relationships/image" Target="../media/image88.emf"/></Relationships>
</file>

<file path=ppt/slides/_rels/slide5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g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3.png"/><Relationship Id="rId3" Type="http://schemas.openxmlformats.org/officeDocument/2006/relationships/hyperlink" Target="neuro-cspace.gif" TargetMode="External"/><Relationship Id="rId7" Type="http://schemas.openxmlformats.org/officeDocument/2006/relationships/hyperlink" Target="mind-obj.gif" TargetMode="External"/><Relationship Id="rId12"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hyperlink" Target="faces.gif" TargetMode="External"/><Relationship Id="rId5" Type="http://schemas.openxmlformats.org/officeDocument/2006/relationships/hyperlink" Target="rabbit-smell.gif" TargetMode="External"/><Relationship Id="rId10" Type="http://schemas.openxmlformats.org/officeDocument/2006/relationships/image" Target="../media/image101.png"/><Relationship Id="rId4" Type="http://schemas.openxmlformats.org/officeDocument/2006/relationships/image" Target="../media/image98.png"/><Relationship Id="rId9" Type="http://schemas.openxmlformats.org/officeDocument/2006/relationships/hyperlink" Target="faces-similarity.jpg" TargetMode="External"/><Relationship Id="rId1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hyperlink" Target="http://www.is.umk.pl/projects/cre.html" TargetMode="External"/><Relationship Id="rId7"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www.fizyka.umk.pl/publications/kmk/09-neurocog-creat.pdf" TargetMode="External"/><Relationship Id="rId5" Type="http://schemas.openxmlformats.org/officeDocument/2006/relationships/hyperlink" Target="http://www.fizyka.umk.pl/publications/kmk/07-Creativity-CIM.pdf" TargetMode="External"/><Relationship Id="rId4" Type="http://schemas.openxmlformats.org/officeDocument/2006/relationships/hyperlink" Target="http://www.braingene.yoyo.p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Animation_%20Receptors%20Channel.mht"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xml.rels><?xml version="1.0" encoding="UTF-8" standalone="yes"?>
<Relationships xmlns="http://schemas.openxmlformats.org/package/2006/relationships"><Relationship Id="rId3" Type="http://schemas.openxmlformats.org/officeDocument/2006/relationships/hyperlink" Target="http://cordis.europa.eu/fp7/ict/programme/fet/flagship/6pilots_en.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8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17.jpeg"/><Relationship Id="rId4" Type="http://schemas.openxmlformats.org/officeDocument/2006/relationships/image" Target="../media/image145.png"/></Relationships>
</file>

<file path=ppt/slides/_rels/slide8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55650" y="260350"/>
            <a:ext cx="7772400" cy="1676400"/>
          </a:xfrm>
        </p:spPr>
        <p:txBody>
          <a:bodyPr rtlCol="0">
            <a:normAutofit/>
          </a:bodyPr>
          <a:lstStyle/>
          <a:p>
            <a:pPr eaLnBrk="1" fontAlgn="auto" hangingPunct="1">
              <a:spcAft>
                <a:spcPts val="0"/>
              </a:spcAft>
              <a:defRPr/>
            </a:pPr>
            <a:r>
              <a:rPr lang="en-US" dirty="0">
                <a:effectLst>
                  <a:outerShdw blurRad="38100" dist="38100" dir="2700000" algn="tl">
                    <a:srgbClr val="000000">
                      <a:alpha val="43137"/>
                    </a:srgbClr>
                  </a:outerShdw>
                </a:effectLst>
              </a:rPr>
              <a:t>Brains: the ultimate challenge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for </a:t>
            </a:r>
            <a:r>
              <a:rPr lang="en-US" dirty="0">
                <a:effectLst>
                  <a:outerShdw blurRad="38100" dist="38100" dir="2700000" algn="tl">
                    <a:srgbClr val="000000">
                      <a:alpha val="43137"/>
                    </a:srgbClr>
                  </a:outerShdw>
                </a:effectLst>
              </a:rPr>
              <a:t>complex systems</a:t>
            </a:r>
            <a:endParaRPr lang="pl-PL" dirty="0" smtClean="0">
              <a:effectLst>
                <a:outerShdw blurRad="38100" dist="38100" dir="2700000" algn="tl">
                  <a:srgbClr val="000000">
                    <a:alpha val="43137"/>
                  </a:srgbClr>
                </a:outerShdw>
              </a:effectLst>
            </a:endParaRPr>
          </a:p>
        </p:txBody>
      </p:sp>
      <p:sp>
        <p:nvSpPr>
          <p:cNvPr id="4099" name="Rectangle 3"/>
          <p:cNvSpPr>
            <a:spLocks noGrp="1" noChangeArrowheads="1"/>
          </p:cNvSpPr>
          <p:nvPr>
            <p:ph type="subTitle" idx="1"/>
          </p:nvPr>
        </p:nvSpPr>
        <p:spPr>
          <a:xfrm>
            <a:off x="468313" y="2996952"/>
            <a:ext cx="8172450" cy="3672136"/>
          </a:xfrm>
        </p:spPr>
        <p:txBody>
          <a:bodyPr rtlCol="0">
            <a:noAutofit/>
          </a:bodyPr>
          <a:lstStyle/>
          <a:p>
            <a:pPr eaLnBrk="1" hangingPunct="1">
              <a:lnSpc>
                <a:spcPct val="90000"/>
              </a:lnSpc>
              <a:defRPr/>
            </a:pPr>
            <a:r>
              <a:rPr lang="en-US" sz="3200" dirty="0" smtClean="0">
                <a:solidFill>
                  <a:schemeClr val="bg1"/>
                </a:solidFill>
                <a:effectLst>
                  <a:outerShdw blurRad="38100" dist="38100" dir="2700000" algn="tl">
                    <a:srgbClr val="000000">
                      <a:alpha val="43137"/>
                    </a:srgbClr>
                  </a:outerShdw>
                </a:effectLst>
              </a:rPr>
              <a:t>Włodzisław Duch</a:t>
            </a:r>
            <a:br>
              <a:rPr lang="en-US" sz="3200" dirty="0" smtClean="0">
                <a:solidFill>
                  <a:schemeClr val="bg1"/>
                </a:solidFill>
                <a:effectLst>
                  <a:outerShdw blurRad="38100" dist="38100" dir="2700000" algn="tl">
                    <a:srgbClr val="000000">
                      <a:alpha val="43137"/>
                    </a:srgbClr>
                  </a:outerShdw>
                </a:effectLst>
              </a:rPr>
            </a:br>
            <a:endParaRPr lang="en-US" sz="1050" dirty="0" smtClean="0">
              <a:solidFill>
                <a:schemeClr val="bg1"/>
              </a:solidFill>
              <a:effectLst>
                <a:outerShdw blurRad="38100" dist="38100" dir="2700000" algn="tl">
                  <a:srgbClr val="000000">
                    <a:alpha val="43137"/>
                  </a:srgbClr>
                </a:outerShdw>
              </a:effectLst>
            </a:endParaRPr>
          </a:p>
          <a:p>
            <a:pPr eaLnBrk="1" hangingPunct="1">
              <a:lnSpc>
                <a:spcPct val="90000"/>
              </a:lnSpc>
              <a:defRPr/>
            </a:pPr>
            <a:endParaRPr lang="en-US" sz="1000" dirty="0" smtClean="0">
              <a:solidFill>
                <a:schemeClr val="bg1"/>
              </a:solidFill>
            </a:endParaRPr>
          </a:p>
          <a:p>
            <a:pPr eaLnBrk="1" hangingPunct="1">
              <a:lnSpc>
                <a:spcPct val="90000"/>
              </a:lnSpc>
              <a:defRPr/>
            </a:pPr>
            <a:r>
              <a:rPr lang="en-US" sz="2800" dirty="0" smtClean="0">
                <a:solidFill>
                  <a:schemeClr val="bg1"/>
                </a:solidFill>
              </a:rPr>
              <a:t>Department of Informatics, </a:t>
            </a:r>
            <a:br>
              <a:rPr lang="en-US" sz="2800" dirty="0" smtClean="0">
                <a:solidFill>
                  <a:schemeClr val="bg1"/>
                </a:solidFill>
              </a:rPr>
            </a:br>
            <a:r>
              <a:rPr lang="en-US" sz="2800" dirty="0" smtClean="0">
                <a:solidFill>
                  <a:schemeClr val="bg1"/>
                </a:solidFill>
              </a:rPr>
              <a:t>Nicolaus Copernicus University, </a:t>
            </a:r>
            <a:r>
              <a:rPr lang="en-US" sz="2800" dirty="0" err="1" smtClean="0">
                <a:solidFill>
                  <a:schemeClr val="bg1"/>
                </a:solidFill>
              </a:rPr>
              <a:t>Toruń</a:t>
            </a:r>
            <a:r>
              <a:rPr lang="en-US" sz="2800" dirty="0" smtClean="0">
                <a:solidFill>
                  <a:schemeClr val="bg1"/>
                </a:solidFill>
              </a:rPr>
              <a:t>, Poland</a:t>
            </a:r>
          </a:p>
          <a:p>
            <a:pPr eaLnBrk="1" hangingPunct="1">
              <a:lnSpc>
                <a:spcPct val="90000"/>
              </a:lnSpc>
              <a:defRPr/>
            </a:pPr>
            <a:r>
              <a:rPr lang="en-US" sz="2800" dirty="0" smtClean="0">
                <a:solidFill>
                  <a:schemeClr val="bg1"/>
                </a:solidFill>
              </a:rPr>
              <a:t>School of Computer Engineering, </a:t>
            </a:r>
            <a:br>
              <a:rPr lang="en-US" sz="2800" dirty="0" smtClean="0">
                <a:solidFill>
                  <a:schemeClr val="bg1"/>
                </a:solidFill>
              </a:rPr>
            </a:br>
            <a:r>
              <a:rPr lang="en-US" sz="2800" dirty="0" smtClean="0">
                <a:solidFill>
                  <a:schemeClr val="bg1"/>
                </a:solidFill>
              </a:rPr>
              <a:t>Nanyang Technological University, Singapore</a:t>
            </a:r>
          </a:p>
          <a:p>
            <a:pPr eaLnBrk="1" hangingPunct="1">
              <a:lnSpc>
                <a:spcPct val="90000"/>
              </a:lnSpc>
              <a:defRPr/>
            </a:pPr>
            <a:endParaRPr lang="en-US" sz="1000" dirty="0" smtClean="0">
              <a:solidFill>
                <a:schemeClr val="bg1"/>
              </a:solidFill>
            </a:endParaRPr>
          </a:p>
          <a:p>
            <a:pPr eaLnBrk="1" hangingPunct="1">
              <a:lnSpc>
                <a:spcPct val="90000"/>
              </a:lnSpc>
              <a:defRPr/>
            </a:pPr>
            <a:endParaRPr lang="en-US" sz="1000" dirty="0" smtClean="0">
              <a:solidFill>
                <a:schemeClr val="bg1"/>
              </a:solidFill>
            </a:endParaRPr>
          </a:p>
          <a:p>
            <a:pPr eaLnBrk="1" hangingPunct="1">
              <a:lnSpc>
                <a:spcPct val="90000"/>
              </a:lnSpc>
              <a:defRPr/>
            </a:pPr>
            <a:r>
              <a:rPr lang="en-US" dirty="0" smtClean="0">
                <a:solidFill>
                  <a:schemeClr val="bg1"/>
                </a:solidFill>
              </a:rPr>
              <a:t>Google: Duch W</a:t>
            </a:r>
            <a:br>
              <a:rPr lang="en-US" dirty="0" smtClean="0">
                <a:solidFill>
                  <a:schemeClr val="bg1"/>
                </a:solidFill>
              </a:rPr>
            </a:br>
            <a:endParaRPr lang="en-US" sz="1000" dirty="0" smtClean="0">
              <a:solidFill>
                <a:schemeClr val="bg1"/>
              </a:solidFill>
            </a:endParaRPr>
          </a:p>
          <a:p>
            <a:pPr algn="r" eaLnBrk="1" fontAlgn="auto" hangingPunct="1">
              <a:spcAft>
                <a:spcPts val="0"/>
              </a:spcAft>
              <a:defRPr/>
            </a:pPr>
            <a:r>
              <a:rPr lang="en-US" sz="1800" dirty="0">
                <a:solidFill>
                  <a:schemeClr val="bg1"/>
                </a:solidFill>
                <a:effectLst>
                  <a:outerShdw blurRad="38100" dist="38100" dir="2700000" algn="tl">
                    <a:srgbClr val="000000"/>
                  </a:outerShdw>
                </a:effectLst>
              </a:rPr>
              <a:t>NTU SPMS/9-201</a:t>
            </a:r>
            <a:r>
              <a:rPr lang="pl-PL" sz="1800" dirty="0">
                <a:solidFill>
                  <a:schemeClr val="bg1"/>
                </a:solidFill>
                <a:effectLst>
                  <a:outerShdw blurRad="38100" dist="38100" dir="2700000" algn="tl">
                    <a:srgbClr val="000000"/>
                  </a:outerShdw>
                </a:effectLst>
              </a:rPr>
              <a:t>1</a:t>
            </a:r>
            <a:endParaRPr lang="en-US" sz="1800" dirty="0">
              <a:solidFill>
                <a:schemeClr val="bg1"/>
              </a:solidFill>
              <a:effectLst>
                <a:outerShdw blurRad="38100" dist="38100" dir="2700000" algn="tl">
                  <a:srgbClr val="000000"/>
                </a:outerShdw>
              </a:effectLst>
            </a:endParaRPr>
          </a:p>
        </p:txBody>
      </p:sp>
      <p:pic>
        <p:nvPicPr>
          <p:cNvPr id="4100" name="Picture 9" descr="logo-u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91611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263" y="2043113"/>
            <a:ext cx="11430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5616" y="260648"/>
            <a:ext cx="5842992" cy="939800"/>
          </a:xfrm>
        </p:spPr>
        <p:txBody>
          <a:bodyPr/>
          <a:lstStyle/>
          <a:p>
            <a:pPr eaLnBrk="1" hangingPunct="1"/>
            <a:r>
              <a:rPr lang="en-US" dirty="0" err="1" smtClean="0">
                <a:effectLst>
                  <a:outerShdw blurRad="38100" dist="38100" dir="2700000" algn="tl">
                    <a:srgbClr val="000000">
                      <a:alpha val="43137"/>
                    </a:srgbClr>
                  </a:outerShdw>
                </a:effectLst>
              </a:rPr>
              <a:t>FuturICT</a:t>
            </a:r>
            <a:endParaRPr lang="en-US" dirty="0" smtClean="0">
              <a:effectLst>
                <a:outerShdw blurRad="38100" dist="38100" dir="2700000" algn="tl">
                  <a:srgbClr val="000000">
                    <a:alpha val="43137"/>
                  </a:srgbClr>
                </a:outerShdw>
              </a:effectLst>
            </a:endParaRPr>
          </a:p>
        </p:txBody>
      </p:sp>
      <p:sp>
        <p:nvSpPr>
          <p:cNvPr id="5123" name="Rectangle 3"/>
          <p:cNvSpPr>
            <a:spLocks noGrp="1" noChangeArrowheads="1"/>
          </p:cNvSpPr>
          <p:nvPr>
            <p:ph idx="1"/>
          </p:nvPr>
        </p:nvSpPr>
        <p:spPr>
          <a:xfrm>
            <a:off x="642937" y="1323352"/>
            <a:ext cx="3738561" cy="5112568"/>
          </a:xfrm>
        </p:spPr>
        <p:txBody>
          <a:bodyPr/>
          <a:lstStyle/>
          <a:p>
            <a:pPr marL="0" indent="0">
              <a:buClr>
                <a:schemeClr val="bg1"/>
              </a:buClr>
              <a:buSzPct val="100000"/>
              <a:buNone/>
              <a:defRPr/>
            </a:pPr>
            <a:r>
              <a:rPr lang="en-US" dirty="0"/>
              <a:t>The </a:t>
            </a:r>
            <a:r>
              <a:rPr lang="en-US" dirty="0" err="1"/>
              <a:t>FuturICT</a:t>
            </a:r>
            <a:r>
              <a:rPr lang="en-US" dirty="0"/>
              <a:t> flagship proposal intends to unify hundreds of the best scientists in Europe to explore social life on earth and everything it relates to. </a:t>
            </a:r>
            <a:endParaRPr lang="en-US" dirty="0" smtClean="0"/>
          </a:p>
          <a:p>
            <a:pPr marL="0" indent="0">
              <a:buClr>
                <a:schemeClr val="bg1"/>
              </a:buClr>
              <a:buSzPct val="100000"/>
              <a:buNone/>
              <a:defRPr/>
            </a:pPr>
            <a:endParaRPr lang="en-US" sz="1000" dirty="0"/>
          </a:p>
          <a:p>
            <a:pPr marL="0" indent="0">
              <a:buClr>
                <a:schemeClr val="bg1"/>
              </a:buClr>
              <a:buSzPct val="100000"/>
              <a:buNone/>
              <a:defRPr/>
            </a:pPr>
            <a:r>
              <a:rPr lang="en-US" dirty="0"/>
              <a:t>The </a:t>
            </a:r>
            <a:r>
              <a:rPr lang="en-US" dirty="0" err="1"/>
              <a:t>FuturICT</a:t>
            </a:r>
            <a:r>
              <a:rPr lang="en-US" dirty="0"/>
              <a:t> flagship proposal will produce historic breakthroughs and provide powerful new ways to manage challenges that make the modern world so difficult to predict, including the financial crisis. </a:t>
            </a:r>
            <a:endParaRPr lang="en-US" dirty="0"/>
          </a:p>
          <a:p>
            <a:pPr marL="0" indent="0">
              <a:buClr>
                <a:schemeClr val="bg1"/>
              </a:buClr>
              <a:buSzPct val="100000"/>
              <a:buNone/>
              <a:defRPr/>
            </a:pPr>
            <a:endParaRPr lang="en-US" sz="1000" dirty="0"/>
          </a:p>
          <a:p>
            <a:pPr marL="0" indent="0">
              <a:buClr>
                <a:schemeClr val="bg1"/>
              </a:buClr>
              <a:buSzPct val="100000"/>
              <a:buNone/>
              <a:defRPr/>
            </a:pPr>
            <a:r>
              <a:rPr lang="en-US" dirty="0" smtClean="0"/>
              <a:t>A </a:t>
            </a:r>
            <a:r>
              <a:rPr lang="en-US" dirty="0" smtClean="0"/>
              <a:t>bit like </a:t>
            </a:r>
            <a:r>
              <a:rPr lang="en-US" dirty="0" err="1" smtClean="0">
                <a:hlinkClick r:id="rId3"/>
              </a:rPr>
              <a:t>Cybersyn</a:t>
            </a:r>
            <a:r>
              <a:rPr lang="en-US" dirty="0" smtClean="0"/>
              <a:t> project in Chile (1970-73) in real-time cybernetics control of economy. </a:t>
            </a:r>
            <a:endParaRPr lang="pl-PL"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499" y="3527991"/>
            <a:ext cx="47625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3974" y="478762"/>
            <a:ext cx="401002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046698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1219200" y="228600"/>
            <a:ext cx="5945088" cy="838200"/>
          </a:xfrm>
        </p:spPr>
        <p:txBody>
          <a:bodyPr/>
          <a:lstStyle/>
          <a:p>
            <a:pPr eaLnBrk="1" hangingPunct="1"/>
            <a:r>
              <a:rPr lang="en-US" b="0" dirty="0" smtClean="0">
                <a:effectLst>
                  <a:outerShdw blurRad="38100" dist="38100" dir="2700000" algn="tl">
                    <a:srgbClr val="000000">
                      <a:alpha val="43137"/>
                    </a:srgbClr>
                  </a:outerShdw>
                </a:effectLst>
              </a:rPr>
              <a:t>Blue Brain/HBP</a:t>
            </a:r>
          </a:p>
        </p:txBody>
      </p:sp>
      <p:sp>
        <p:nvSpPr>
          <p:cNvPr id="147459" name="Rectangle 3"/>
          <p:cNvSpPr>
            <a:spLocks noGrp="1" noChangeArrowheads="1"/>
          </p:cNvSpPr>
          <p:nvPr>
            <p:ph idx="1"/>
          </p:nvPr>
        </p:nvSpPr>
        <p:spPr>
          <a:xfrm>
            <a:off x="533400" y="1258880"/>
            <a:ext cx="8382000" cy="576064"/>
          </a:xfrm>
        </p:spPr>
        <p:txBody>
          <a:bodyPr/>
          <a:lstStyle/>
          <a:p>
            <a:pPr marL="0" indent="0" eaLnBrk="1" hangingPunct="1">
              <a:buSzTx/>
              <a:buFontTx/>
              <a:buNone/>
              <a:defRPr/>
            </a:pPr>
            <a:r>
              <a:rPr lang="en-US" dirty="0" smtClean="0">
                <a:cs typeface="Calibri" pitchFamily="34" charset="0"/>
              </a:rPr>
              <a:t>The </a:t>
            </a:r>
            <a:r>
              <a:rPr lang="en-US" dirty="0" smtClean="0">
                <a:cs typeface="Calibri" pitchFamily="34" charset="0"/>
                <a:hlinkClick r:id="rId3"/>
              </a:rPr>
              <a:t>Blue Brain project</a:t>
            </a:r>
            <a:r>
              <a:rPr lang="en-US" dirty="0" smtClean="0">
                <a:cs typeface="Calibri" pitchFamily="34" charset="0"/>
              </a:rPr>
              <a:t> proposed </a:t>
            </a:r>
            <a:r>
              <a:rPr lang="en-US" sz="2000" dirty="0" smtClean="0">
                <a:cs typeface="Calibri" pitchFamily="34" charset="0"/>
              </a:rPr>
              <a:t>models </a:t>
            </a:r>
            <a:r>
              <a:rPr lang="en-US" sz="2000" dirty="0" smtClean="0">
                <a:cs typeface="Calibri" pitchFamily="34" charset="0"/>
              </a:rPr>
              <a:t>at </a:t>
            </a:r>
            <a:r>
              <a:rPr lang="en-US" sz="2000" dirty="0" smtClean="0">
                <a:cs typeface="Calibri" pitchFamily="34" charset="0"/>
              </a:rPr>
              <a:t>many levels </a:t>
            </a:r>
            <a:r>
              <a:rPr lang="en-US" sz="2000" dirty="0" smtClean="0">
                <a:cs typeface="Calibri" pitchFamily="34" charset="0"/>
              </a:rPr>
              <a:t>of </a:t>
            </a:r>
            <a:r>
              <a:rPr lang="en-US" sz="2000" dirty="0" smtClean="0">
                <a:cs typeface="Calibri" pitchFamily="34" charset="0"/>
              </a:rPr>
              <a:t>complexity.</a:t>
            </a:r>
            <a:r>
              <a:rPr lang="en-US" sz="2000" dirty="0" smtClean="0">
                <a:cs typeface="Calibri" pitchFamily="34" charset="0"/>
              </a:rPr>
              <a:t/>
            </a:r>
            <a:br>
              <a:rPr lang="en-US" sz="2000" dirty="0" smtClean="0">
                <a:cs typeface="Calibri" pitchFamily="34" charset="0"/>
              </a:rPr>
            </a:br>
            <a:endParaRPr lang="en-US" sz="2000" dirty="0" smtClean="0">
              <a:cs typeface="Calibri" pitchFamily="34" charset="0"/>
            </a:endParaRPr>
          </a:p>
        </p:txBody>
      </p:sp>
      <p:sp>
        <p:nvSpPr>
          <p:cNvPr id="147460" name="Rectangle 4"/>
          <p:cNvSpPr>
            <a:spLocks noChangeArrowheads="1"/>
          </p:cNvSpPr>
          <p:nvPr/>
        </p:nvSpPr>
        <p:spPr bwMode="auto">
          <a:xfrm>
            <a:off x="533400" y="1794000"/>
            <a:ext cx="8305800" cy="48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1. The Blue Synapse: A molecular level model of a single synapse.</a:t>
            </a: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2. The Blue Neuron: A molecular level model of a single neuron.</a:t>
            </a: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3. The Blue Column: A cellular level model of the Neocortical column with 10K neurons, later 50K, 100M connections (completed 2008). </a:t>
            </a: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4. The Blue </a:t>
            </a:r>
            <a:r>
              <a:rPr lang="en-US" dirty="0" err="1">
                <a:solidFill>
                  <a:srgbClr val="FFFFFF"/>
                </a:solidFill>
                <a:latin typeface="Calibri" pitchFamily="34" charset="0"/>
                <a:cs typeface="Calibri" pitchFamily="34" charset="0"/>
              </a:rPr>
              <a:t>Neocortex</a:t>
            </a:r>
            <a:r>
              <a:rPr lang="en-US" dirty="0">
                <a:solidFill>
                  <a:srgbClr val="FFFFFF"/>
                </a:solidFill>
                <a:latin typeface="Calibri" pitchFamily="34" charset="0"/>
                <a:cs typeface="Calibri" pitchFamily="34" charset="0"/>
              </a:rPr>
              <a:t>: A simplified Blue Column will be duplicated to produce Neocortical regions and eventually and entire </a:t>
            </a:r>
            <a:r>
              <a:rPr lang="en-US" dirty="0" err="1">
                <a:solidFill>
                  <a:srgbClr val="FFFFFF"/>
                </a:solidFill>
                <a:latin typeface="Calibri" pitchFamily="34" charset="0"/>
                <a:cs typeface="Calibri" pitchFamily="34" charset="0"/>
              </a:rPr>
              <a:t>Neocortex</a:t>
            </a:r>
            <a:r>
              <a:rPr lang="en-US" dirty="0">
                <a:solidFill>
                  <a:srgbClr val="FFFFFF"/>
                </a:solidFill>
                <a:latin typeface="Calibri" pitchFamily="34" charset="0"/>
                <a:cs typeface="Calibri" pitchFamily="34" charset="0"/>
              </a:rPr>
              <a:t>. </a:t>
            </a: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5. The </a:t>
            </a:r>
            <a:r>
              <a:rPr lang="en-US" dirty="0" smtClean="0">
                <a:solidFill>
                  <a:srgbClr val="FFFFFF"/>
                </a:solidFill>
                <a:latin typeface="Calibri" pitchFamily="34" charset="0"/>
                <a:cs typeface="Calibri" pitchFamily="34" charset="0"/>
                <a:hlinkClick r:id="rId4"/>
              </a:rPr>
              <a:t>Human Brain </a:t>
            </a:r>
            <a:r>
              <a:rPr lang="en-US" dirty="0">
                <a:solidFill>
                  <a:srgbClr val="FFFFFF"/>
                </a:solidFill>
                <a:latin typeface="Calibri" pitchFamily="34" charset="0"/>
                <a:cs typeface="Calibri" pitchFamily="34" charset="0"/>
                <a:hlinkClick r:id="rId4"/>
              </a:rPr>
              <a:t>Project</a:t>
            </a:r>
            <a:r>
              <a:rPr lang="en-US" dirty="0">
                <a:solidFill>
                  <a:srgbClr val="FFFFFF"/>
                </a:solidFill>
                <a:latin typeface="Calibri" pitchFamily="34" charset="0"/>
                <a:cs typeface="Calibri" pitchFamily="34" charset="0"/>
              </a:rPr>
              <a:t> will </a:t>
            </a:r>
            <a:r>
              <a:rPr lang="en-US" dirty="0" smtClean="0">
                <a:solidFill>
                  <a:srgbClr val="FFFFFF"/>
                </a:solidFill>
                <a:latin typeface="Calibri" pitchFamily="34" charset="0"/>
                <a:cs typeface="Calibri" pitchFamily="34" charset="0"/>
              </a:rPr>
              <a:t>build </a:t>
            </a:r>
            <a:r>
              <a:rPr lang="en-US" dirty="0">
                <a:solidFill>
                  <a:srgbClr val="FFFFFF"/>
                </a:solidFill>
                <a:latin typeface="Calibri" pitchFamily="34" charset="0"/>
                <a:cs typeface="Calibri" pitchFamily="34" charset="0"/>
              </a:rPr>
              <a:t>models of other </a:t>
            </a:r>
            <a:r>
              <a:rPr lang="en-US" dirty="0" smtClean="0">
                <a:solidFill>
                  <a:srgbClr val="FFFFFF"/>
                </a:solidFill>
                <a:latin typeface="Calibri" pitchFamily="34" charset="0"/>
                <a:cs typeface="Calibri" pitchFamily="34" charset="0"/>
              </a:rPr>
              <a:t>cortical </a:t>
            </a:r>
            <a:r>
              <a:rPr lang="en-US" dirty="0">
                <a:solidFill>
                  <a:srgbClr val="FFFFFF"/>
                </a:solidFill>
                <a:latin typeface="Calibri" pitchFamily="34" charset="0"/>
                <a:cs typeface="Calibri" pitchFamily="34" charset="0"/>
              </a:rPr>
              <a:t>and </a:t>
            </a:r>
            <a:r>
              <a:rPr lang="en-US" dirty="0" smtClean="0">
                <a:solidFill>
                  <a:srgbClr val="FFFFFF"/>
                </a:solidFill>
                <a:latin typeface="Calibri" pitchFamily="34" charset="0"/>
                <a:cs typeface="Calibri" pitchFamily="34" charset="0"/>
              </a:rPr>
              <a:t>subcortical </a:t>
            </a:r>
            <a:r>
              <a:rPr lang="en-US" dirty="0">
                <a:solidFill>
                  <a:srgbClr val="FFFFFF"/>
                </a:solidFill>
                <a:latin typeface="Calibri" pitchFamily="34" charset="0"/>
                <a:cs typeface="Calibri" pitchFamily="34" charset="0"/>
              </a:rPr>
              <a:t>models of the brain, </a:t>
            </a:r>
            <a:r>
              <a:rPr lang="en-US" dirty="0" smtClean="0">
                <a:solidFill>
                  <a:srgbClr val="FFFFFF"/>
                </a:solidFill>
                <a:latin typeface="Calibri" pitchFamily="34" charset="0"/>
                <a:cs typeface="Calibri" pitchFamily="34" charset="0"/>
              </a:rPr>
              <a:t>the sensory </a:t>
            </a:r>
            <a:r>
              <a:rPr lang="en-US" dirty="0">
                <a:solidFill>
                  <a:srgbClr val="FFFFFF"/>
                </a:solidFill>
                <a:latin typeface="Calibri" pitchFamily="34" charset="0"/>
                <a:cs typeface="Calibri" pitchFamily="34" charset="0"/>
              </a:rPr>
              <a:t>+ motor </a:t>
            </a:r>
            <a:r>
              <a:rPr lang="en-US" dirty="0" smtClean="0">
                <a:solidFill>
                  <a:srgbClr val="FFFFFF"/>
                </a:solidFill>
                <a:latin typeface="Calibri" pitchFamily="34" charset="0"/>
                <a:cs typeface="Calibri" pitchFamily="34" charset="0"/>
              </a:rPr>
              <a:t>organs, and the whole brain.</a:t>
            </a:r>
            <a:r>
              <a:rPr lang="en-US" dirty="0">
                <a:solidFill>
                  <a:srgbClr val="FFFFFF"/>
                </a:solidFill>
                <a:latin typeface="Calibri" pitchFamily="34" charset="0"/>
                <a:cs typeface="Calibri" pitchFamily="34" charset="0"/>
              </a:rPr>
              <a:t/>
            </a:r>
            <a:br>
              <a:rPr lang="en-US" dirty="0">
                <a:solidFill>
                  <a:srgbClr val="FFFFFF"/>
                </a:solidFill>
                <a:latin typeface="Calibri" pitchFamily="34" charset="0"/>
                <a:cs typeface="Calibri" pitchFamily="34" charset="0"/>
              </a:rPr>
            </a:br>
            <a:endParaRPr lang="en-US" sz="1000" dirty="0">
              <a:solidFill>
                <a:srgbClr val="FFFFFF"/>
              </a:solidFill>
              <a:latin typeface="Calibri" pitchFamily="34" charset="0"/>
              <a:cs typeface="Calibri" pitchFamily="34" charset="0"/>
            </a:endParaRP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Blue Gene </a:t>
            </a:r>
            <a:r>
              <a:rPr lang="en-US" dirty="0" smtClean="0">
                <a:solidFill>
                  <a:srgbClr val="FFFFFF"/>
                </a:solidFill>
                <a:latin typeface="Calibri" pitchFamily="34" charset="0"/>
                <a:cs typeface="Calibri" pitchFamily="34" charset="0"/>
              </a:rPr>
              <a:t>simulates ~</a:t>
            </a:r>
            <a:r>
              <a:rPr lang="en-US" dirty="0">
                <a:solidFill>
                  <a:srgbClr val="FFFFFF"/>
                </a:solidFill>
                <a:latin typeface="Calibri" pitchFamily="34" charset="0"/>
                <a:cs typeface="Calibri" pitchFamily="34" charset="0"/>
              </a:rPr>
              <a:t>100M minimal compartment neurons or </a:t>
            </a:r>
            <a:r>
              <a:rPr lang="en-US" dirty="0" smtClean="0">
                <a:solidFill>
                  <a:srgbClr val="FFFFFF"/>
                </a:solidFill>
                <a:latin typeface="Calibri" pitchFamily="34" charset="0"/>
                <a:cs typeface="Calibri" pitchFamily="34" charset="0"/>
              </a:rPr>
              <a:t>10-50K multi-compartmental </a:t>
            </a:r>
            <a:r>
              <a:rPr lang="en-US" dirty="0">
                <a:solidFill>
                  <a:srgbClr val="FFFFFF"/>
                </a:solidFill>
                <a:latin typeface="Calibri" pitchFamily="34" charset="0"/>
                <a:cs typeface="Calibri" pitchFamily="34" charset="0"/>
              </a:rPr>
              <a:t>neurons, with 10</a:t>
            </a:r>
            <a:r>
              <a:rPr lang="en-US" baseline="30000" dirty="0">
                <a:solidFill>
                  <a:srgbClr val="FFFFFF"/>
                </a:solidFill>
                <a:latin typeface="Calibri" pitchFamily="34" charset="0"/>
                <a:cs typeface="Calibri" pitchFamily="34" charset="0"/>
              </a:rPr>
              <a:t>3</a:t>
            </a:r>
            <a:r>
              <a:rPr lang="en-US" dirty="0">
                <a:solidFill>
                  <a:srgbClr val="FFFFFF"/>
                </a:solidFill>
                <a:latin typeface="Calibri" pitchFamily="34" charset="0"/>
                <a:cs typeface="Calibri" pitchFamily="34" charset="0"/>
              </a:rPr>
              <a:t>-10</a:t>
            </a:r>
            <a:r>
              <a:rPr lang="en-US" baseline="30000" dirty="0">
                <a:solidFill>
                  <a:srgbClr val="FFFFFF"/>
                </a:solidFill>
                <a:latin typeface="Calibri" pitchFamily="34" charset="0"/>
                <a:cs typeface="Calibri" pitchFamily="34" charset="0"/>
              </a:rPr>
              <a:t>4</a:t>
            </a:r>
            <a:r>
              <a:rPr lang="en-US" dirty="0">
                <a:solidFill>
                  <a:srgbClr val="FFFFFF"/>
                </a:solidFill>
                <a:latin typeface="Calibri" pitchFamily="34" charset="0"/>
                <a:cs typeface="Calibri" pitchFamily="34" charset="0"/>
              </a:rPr>
              <a:t> x more synapses</a:t>
            </a:r>
            <a:r>
              <a:rPr lang="en-US" dirty="0" smtClean="0">
                <a:solidFill>
                  <a:srgbClr val="FFFFFF"/>
                </a:solidFill>
                <a:latin typeface="Calibri" pitchFamily="34" charset="0"/>
                <a:cs typeface="Calibri" pitchFamily="34" charset="0"/>
              </a:rPr>
              <a:t>.  </a:t>
            </a:r>
            <a:r>
              <a:rPr lang="en-US" dirty="0">
                <a:solidFill>
                  <a:srgbClr val="FFFFFF"/>
                </a:solidFill>
                <a:latin typeface="Calibri" pitchFamily="34" charset="0"/>
                <a:cs typeface="Calibri" pitchFamily="34" charset="0"/>
              </a:rPr>
              <a:t/>
            </a:r>
            <a:br>
              <a:rPr lang="en-US" dirty="0">
                <a:solidFill>
                  <a:srgbClr val="FFFFFF"/>
                </a:solidFill>
                <a:latin typeface="Calibri" pitchFamily="34" charset="0"/>
                <a:cs typeface="Calibri" pitchFamily="34" charset="0"/>
              </a:rPr>
            </a:br>
            <a:r>
              <a:rPr lang="en-US" dirty="0">
                <a:solidFill>
                  <a:srgbClr val="FFFFFF"/>
                </a:solidFill>
                <a:latin typeface="Calibri" pitchFamily="34" charset="0"/>
                <a:cs typeface="Calibri" pitchFamily="34" charset="0"/>
              </a:rPr>
              <a:t>Next generation </a:t>
            </a:r>
            <a:r>
              <a:rPr lang="en-US" dirty="0" smtClean="0">
                <a:solidFill>
                  <a:srgbClr val="FFFFFF"/>
                </a:solidFill>
                <a:latin typeface="Calibri" pitchFamily="34" charset="0"/>
                <a:cs typeface="Calibri" pitchFamily="34" charset="0"/>
              </a:rPr>
              <a:t>HBP </a:t>
            </a:r>
            <a:r>
              <a:rPr lang="en-US" dirty="0">
                <a:solidFill>
                  <a:srgbClr val="FFFFFF"/>
                </a:solidFill>
                <a:latin typeface="Calibri" pitchFamily="34" charset="0"/>
                <a:cs typeface="Calibri" pitchFamily="34" charset="0"/>
              </a:rPr>
              <a:t>will simulate &gt;10</a:t>
            </a:r>
            <a:r>
              <a:rPr lang="en-US" baseline="30000" dirty="0">
                <a:solidFill>
                  <a:srgbClr val="FFFFFF"/>
                </a:solidFill>
                <a:latin typeface="Calibri" pitchFamily="34" charset="0"/>
                <a:cs typeface="Calibri" pitchFamily="34" charset="0"/>
              </a:rPr>
              <a:t>9</a:t>
            </a:r>
            <a:r>
              <a:rPr lang="en-US" dirty="0">
                <a:solidFill>
                  <a:srgbClr val="FFFFFF"/>
                </a:solidFill>
                <a:latin typeface="Calibri" pitchFamily="34" charset="0"/>
                <a:cs typeface="Calibri" pitchFamily="34" charset="0"/>
              </a:rPr>
              <a:t> neurons with significant complexity.</a:t>
            </a:r>
          </a:p>
          <a:p>
            <a:pPr algn="l">
              <a:spcBef>
                <a:spcPts val="0"/>
              </a:spcBef>
              <a:spcAft>
                <a:spcPts val="600"/>
              </a:spcAft>
              <a:buClr>
                <a:srgbClr val="FFFFCC"/>
              </a:buClr>
              <a:buSzTx/>
              <a:defRPr/>
            </a:pPr>
            <a:r>
              <a:rPr lang="en-US" dirty="0">
                <a:solidFill>
                  <a:srgbClr val="FFFFFF"/>
                </a:solidFill>
                <a:latin typeface="Calibri" pitchFamily="34" charset="0"/>
                <a:cs typeface="Calibri" pitchFamily="34" charset="0"/>
              </a:rPr>
              <a:t>Great expectations </a:t>
            </a:r>
            <a:r>
              <a:rPr lang="en-US" dirty="0" smtClean="0">
                <a:solidFill>
                  <a:srgbClr val="FFFFFF"/>
                </a:solidFill>
                <a:latin typeface="Calibri" pitchFamily="34" charset="0"/>
                <a:cs typeface="Calibri" pitchFamily="34" charset="0"/>
              </a:rPr>
              <a:t>for the whole brain simulations? </a:t>
            </a:r>
            <a:r>
              <a:rPr lang="en-US" dirty="0" smtClean="0">
                <a:solidFill>
                  <a:srgbClr val="FFFFFF"/>
                </a:solidFill>
                <a:latin typeface="Calibri" pitchFamily="34" charset="0"/>
                <a:cs typeface="Calibri" pitchFamily="34" charset="0"/>
              </a:rPr>
              <a:t/>
            </a:r>
            <a:br>
              <a:rPr lang="en-US" dirty="0" smtClean="0">
                <a:solidFill>
                  <a:srgbClr val="FFFFFF"/>
                </a:solidFill>
                <a:latin typeface="Calibri" pitchFamily="34" charset="0"/>
                <a:cs typeface="Calibri" pitchFamily="34" charset="0"/>
              </a:rPr>
            </a:br>
            <a:r>
              <a:rPr lang="en-US" dirty="0" smtClean="0">
                <a:solidFill>
                  <a:srgbClr val="FFFFFF"/>
                </a:solidFill>
                <a:latin typeface="Calibri" pitchFamily="34" charset="0"/>
                <a:cs typeface="Calibri" pitchFamily="34" charset="0"/>
              </a:rPr>
              <a:t>A </a:t>
            </a:r>
            <a:r>
              <a:rPr lang="en-US" dirty="0" smtClean="0">
                <a:solidFill>
                  <a:srgbClr val="FFFFFF"/>
                </a:solidFill>
                <a:latin typeface="Calibri" pitchFamily="34" charset="0"/>
                <a:cs typeface="Calibri" pitchFamily="34" charset="0"/>
              </a:rPr>
              <a:t>lot of </a:t>
            </a:r>
            <a:r>
              <a:rPr lang="en-US" dirty="0" smtClean="0">
                <a:solidFill>
                  <a:srgbClr val="FFFFFF"/>
                </a:solidFill>
                <a:latin typeface="Calibri" pitchFamily="34" charset="0"/>
                <a:cs typeface="Calibri" pitchFamily="34" charset="0"/>
              </a:rPr>
              <a:t>neuroscience has to be done first to know what to model! </a:t>
            </a:r>
            <a:endParaRPr lang="en-US" dirty="0">
              <a:solidFill>
                <a:srgbClr val="FFFFFF"/>
              </a:solidFill>
              <a:latin typeface="Calibri" pitchFamily="34" charset="0"/>
              <a:cs typeface="Calibri" pitchFamily="34" charset="0"/>
            </a:endParaRPr>
          </a:p>
        </p:txBody>
      </p:sp>
      <p:pic>
        <p:nvPicPr>
          <p:cNvPr id="368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50" y="260648"/>
            <a:ext cx="10858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635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685800" y="350838"/>
            <a:ext cx="7772400" cy="563562"/>
          </a:xfrm>
        </p:spPr>
        <p:txBody>
          <a:bodyPr/>
          <a:lstStyle/>
          <a:p>
            <a:pPr eaLnBrk="1" hangingPunct="1">
              <a:defRPr/>
            </a:pPr>
            <a:r>
              <a:rPr lang="en-US" dirty="0" smtClean="0">
                <a:effectLst>
                  <a:outerShdw blurRad="38100" dist="38100" dir="2700000" algn="tl">
                    <a:srgbClr val="000000">
                      <a:alpha val="43137"/>
                    </a:srgbClr>
                  </a:outerShdw>
                </a:effectLst>
              </a:rPr>
              <a:t>How complex are brains?</a:t>
            </a:r>
          </a:p>
        </p:txBody>
      </p:sp>
      <p:sp>
        <p:nvSpPr>
          <p:cNvPr id="3075" name="Rectangle 3"/>
          <p:cNvSpPr>
            <a:spLocks noGrp="1" noChangeArrowheads="1"/>
          </p:cNvSpPr>
          <p:nvPr>
            <p:ph sz="half" idx="1"/>
          </p:nvPr>
        </p:nvSpPr>
        <p:spPr>
          <a:xfrm>
            <a:off x="684212" y="4482226"/>
            <a:ext cx="8280275" cy="2232422"/>
          </a:xfrm>
          <a:noFill/>
        </p:spPr>
        <p:txBody>
          <a:bodyPr/>
          <a:lstStyle/>
          <a:p>
            <a:pPr marL="357188" indent="-357188" eaLnBrk="1" hangingPunct="1">
              <a:spcBef>
                <a:spcPts val="0"/>
              </a:spcBef>
              <a:spcAft>
                <a:spcPts val="600"/>
              </a:spcAft>
            </a:pPr>
            <a:r>
              <a:rPr lang="en-US" sz="2000" dirty="0" smtClean="0"/>
              <a:t>Human: mass ~1.4 kg, protein is 130 g, fats 100 g, the rest is water. </a:t>
            </a:r>
          </a:p>
          <a:p>
            <a:pPr marL="357188" indent="-357188" eaLnBrk="1" hangingPunct="1">
              <a:spcBef>
                <a:spcPts val="0"/>
              </a:spcBef>
              <a:spcAft>
                <a:spcPts val="600"/>
              </a:spcAft>
            </a:pPr>
            <a:r>
              <a:rPr lang="en-US" sz="2000" dirty="0" smtClean="0"/>
              <a:t>2% of body mass, using 20% of oxygen, 25% glucose, about 20-25 Watt. </a:t>
            </a:r>
          </a:p>
          <a:p>
            <a:pPr marL="357188" indent="-357188" eaLnBrk="1" hangingPunct="1">
              <a:spcBef>
                <a:spcPts val="0"/>
              </a:spcBef>
              <a:spcAft>
                <a:spcPts val="600"/>
              </a:spcAft>
            </a:pPr>
            <a:r>
              <a:rPr lang="en-US" sz="2000" dirty="0" smtClean="0"/>
              <a:t>About 40G neurons (30G in cerebellum), with ~10</a:t>
            </a:r>
            <a:r>
              <a:rPr lang="en-US" sz="2000" baseline="30000" dirty="0" smtClean="0"/>
              <a:t>14</a:t>
            </a:r>
            <a:r>
              <a:rPr lang="en-US" sz="2000" dirty="0" smtClean="0"/>
              <a:t> (100 T) connections.</a:t>
            </a:r>
          </a:p>
          <a:p>
            <a:pPr marL="357188" indent="-357188" eaLnBrk="1" hangingPunct="1">
              <a:spcBef>
                <a:spcPts val="0"/>
              </a:spcBef>
              <a:spcAft>
                <a:spcPts val="600"/>
              </a:spcAft>
            </a:pPr>
            <a:r>
              <a:rPr lang="en-US" sz="2000" dirty="0" smtClean="0"/>
              <a:t>Naïve estimation: memory 100 T*10 bit/synapse = 1 </a:t>
            </a:r>
            <a:r>
              <a:rPr lang="en-US" sz="2000" dirty="0" err="1" smtClean="0"/>
              <a:t>Petabit</a:t>
            </a:r>
            <a:r>
              <a:rPr lang="en-US" sz="2000" dirty="0" smtClean="0"/>
              <a:t>.</a:t>
            </a:r>
          </a:p>
          <a:p>
            <a:pPr marL="357188" indent="-357188" eaLnBrk="1" hangingPunct="1">
              <a:spcBef>
                <a:spcPts val="0"/>
              </a:spcBef>
              <a:spcAft>
                <a:spcPts val="600"/>
              </a:spcAft>
            </a:pPr>
            <a:r>
              <a:rPr lang="en-US" sz="2000" dirty="0" smtClean="0"/>
              <a:t>Speed: &lt; 100 Hz * 100T = 10 </a:t>
            </a:r>
            <a:r>
              <a:rPr lang="en-US" sz="2000" dirty="0" err="1" smtClean="0"/>
              <a:t>Pflops</a:t>
            </a:r>
            <a:r>
              <a:rPr lang="en-US" sz="2000" dirty="0" smtClean="0"/>
              <a:t>; usually only 1% of neurons </a:t>
            </a:r>
            <a:r>
              <a:rPr lang="en-US" sz="2000" b="1" dirty="0" smtClean="0">
                <a:latin typeface="Symbol" pitchFamily="18" charset="2"/>
              </a:rPr>
              <a:t>g</a:t>
            </a:r>
            <a:r>
              <a:rPr lang="en-US" sz="2000" dirty="0" smtClean="0"/>
              <a:t>-active.</a:t>
            </a:r>
          </a:p>
          <a:p>
            <a:pPr marL="357188" indent="-357188" eaLnBrk="1" hangingPunct="1">
              <a:spcBef>
                <a:spcPts val="0"/>
              </a:spcBef>
              <a:spcAft>
                <a:spcPts val="600"/>
              </a:spcAft>
            </a:pPr>
            <a:r>
              <a:rPr lang="en-US" sz="2000" dirty="0" smtClean="0"/>
              <a:t>Cockroach, bee: 1 M neurons, over 1G connections, highly specialized. </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879" y="1062616"/>
            <a:ext cx="57150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536386"/>
      </p:ext>
    </p:extLst>
  </p:cSld>
  <p:clrMapOvr>
    <a:masterClrMapping/>
  </p:clrMapOvr>
  <p:transition>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78098"/>
          </a:xfrm>
        </p:spPr>
        <p:txBody>
          <a:bodyPr/>
          <a:lstStyle/>
          <a:p>
            <a:r>
              <a:rPr lang="en-US" dirty="0" smtClean="0">
                <a:effectLst>
                  <a:outerShdw blurRad="38100" dist="38100" dir="2700000" algn="tl">
                    <a:srgbClr val="000000">
                      <a:alpha val="43137"/>
                    </a:srgbClr>
                  </a:outerShdw>
                </a:effectLst>
              </a:rPr>
              <a:t>Space/time scales</a:t>
            </a:r>
            <a:endParaRPr lang="en-US"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698500" y="1241519"/>
            <a:ext cx="4953620" cy="5139809"/>
          </a:xfrm>
        </p:spPr>
        <p:txBody>
          <a:bodyPr/>
          <a:lstStyle/>
          <a:p>
            <a:pPr marL="0" indent="0">
              <a:spcBef>
                <a:spcPts val="0"/>
              </a:spcBef>
              <a:buNone/>
            </a:pPr>
            <a:r>
              <a:rPr lang="en-US" dirty="0" smtClean="0"/>
              <a:t>Spatiotemporal resolution:</a:t>
            </a:r>
          </a:p>
          <a:p>
            <a:pPr>
              <a:spcBef>
                <a:spcPts val="0"/>
              </a:spcBef>
            </a:pPr>
            <a:r>
              <a:rPr lang="en-US" dirty="0" smtClean="0"/>
              <a:t>spatial </a:t>
            </a:r>
            <a:r>
              <a:rPr lang="en-US" dirty="0"/>
              <a:t>scale:  10 orders of magnitude, from 10</a:t>
            </a:r>
            <a:r>
              <a:rPr lang="en-US" baseline="30000" dirty="0"/>
              <a:t>-10 </a:t>
            </a:r>
            <a:r>
              <a:rPr lang="en-US" dirty="0"/>
              <a:t>m to 1 </a:t>
            </a:r>
            <a:r>
              <a:rPr lang="en-US" dirty="0" smtClean="0"/>
              <a:t>m. </a:t>
            </a:r>
            <a:endParaRPr lang="en-US" dirty="0"/>
          </a:p>
          <a:p>
            <a:pPr>
              <a:spcBef>
                <a:spcPts val="0"/>
              </a:spcBef>
            </a:pPr>
            <a:r>
              <a:rPr lang="en-US" dirty="0"/>
              <a:t>temporal scale: 10 or more orders of magnitude, from </a:t>
            </a:r>
            <a:r>
              <a:rPr lang="en-US" dirty="0" smtClean="0"/>
              <a:t>10</a:t>
            </a:r>
            <a:r>
              <a:rPr lang="en-US" baseline="30000" dirty="0" smtClean="0"/>
              <a:t>-10 </a:t>
            </a:r>
            <a:r>
              <a:rPr lang="en-US" dirty="0" smtClean="0"/>
              <a:t>s </a:t>
            </a:r>
            <a:r>
              <a:rPr lang="en-US" dirty="0"/>
              <a:t>to 1 s</a:t>
            </a:r>
            <a:r>
              <a:rPr lang="en-US" dirty="0" smtClean="0"/>
              <a:t>.</a:t>
            </a:r>
            <a:br>
              <a:rPr lang="en-US" dirty="0" smtClean="0"/>
            </a:br>
            <a:endParaRPr lang="en-US" sz="1000" dirty="0" smtClean="0"/>
          </a:p>
          <a:p>
            <a:pPr marL="0" indent="0">
              <a:spcBef>
                <a:spcPts val="0"/>
              </a:spcBef>
              <a:buNone/>
            </a:pPr>
            <a:r>
              <a:rPr lang="en-US" dirty="0" smtClean="0"/>
              <a:t>Architecture: </a:t>
            </a:r>
            <a:endParaRPr lang="en-US" dirty="0"/>
          </a:p>
          <a:p>
            <a:pPr>
              <a:spcBef>
                <a:spcPts val="0"/>
              </a:spcBef>
            </a:pPr>
            <a:r>
              <a:rPr lang="en-US" dirty="0" smtClean="0"/>
              <a:t>hierarchical and modular</a:t>
            </a:r>
          </a:p>
          <a:p>
            <a:pPr>
              <a:spcBef>
                <a:spcPts val="0"/>
              </a:spcBef>
            </a:pPr>
            <a:r>
              <a:rPr lang="en-US" dirty="0" smtClean="0"/>
              <a:t>ordered in large scale, chaotic  in small; </a:t>
            </a:r>
          </a:p>
          <a:p>
            <a:pPr>
              <a:spcBef>
                <a:spcPts val="0"/>
              </a:spcBef>
            </a:pPr>
            <a:r>
              <a:rPr lang="en-US" dirty="0" smtClean="0"/>
              <a:t>specific projections: interacting regions wired to each other;</a:t>
            </a:r>
          </a:p>
          <a:p>
            <a:pPr>
              <a:spcBef>
                <a:spcPts val="0"/>
              </a:spcBef>
            </a:pPr>
            <a:r>
              <a:rPr lang="en-US" dirty="0" smtClean="0"/>
              <a:t>diffused</a:t>
            </a:r>
            <a:r>
              <a:rPr lang="en-US" dirty="0"/>
              <a:t>: regions </a:t>
            </a:r>
            <a:r>
              <a:rPr lang="en-US" dirty="0" smtClean="0"/>
              <a:t>interact </a:t>
            </a:r>
            <a:r>
              <a:rPr lang="en-US" dirty="0"/>
              <a:t>through </a:t>
            </a:r>
            <a:r>
              <a:rPr lang="en-US" dirty="0" smtClean="0"/>
              <a:t>hormones and neurotransmitters; </a:t>
            </a:r>
            <a:endParaRPr lang="en-US" dirty="0"/>
          </a:p>
          <a:p>
            <a:pPr>
              <a:spcBef>
                <a:spcPts val="0"/>
              </a:spcBef>
            </a:pPr>
            <a:r>
              <a:rPr lang="en-US" dirty="0" smtClean="0"/>
              <a:t>functional: </a:t>
            </a:r>
            <a:br>
              <a:rPr lang="en-US" dirty="0" smtClean="0"/>
            </a:br>
            <a:r>
              <a:rPr lang="en-US" dirty="0" err="1" smtClean="0"/>
              <a:t>subnetworks</a:t>
            </a:r>
            <a:r>
              <a:rPr lang="en-US" dirty="0" smtClean="0"/>
              <a:t> dedicated to specific tasks.</a:t>
            </a:r>
            <a:endParaRPr lang="en-US" dirty="0"/>
          </a:p>
        </p:txBody>
      </p:sp>
      <p:graphicFrame>
        <p:nvGraphicFramePr>
          <p:cNvPr id="2" name="Diagram 1"/>
          <p:cNvGraphicFramePr/>
          <p:nvPr>
            <p:extLst>
              <p:ext uri="{D42A27DB-BD31-4B8C-83A1-F6EECF244321}">
                <p14:modId xmlns:p14="http://schemas.microsoft.com/office/powerpoint/2010/main" val="2348492849"/>
              </p:ext>
            </p:extLst>
          </p:nvPr>
        </p:nvGraphicFramePr>
        <p:xfrm>
          <a:off x="5580112" y="1052736"/>
          <a:ext cx="335969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521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effectLst>
                  <a:outerShdw blurRad="38100" dist="38100" dir="2700000" algn="tl">
                    <a:srgbClr val="000000">
                      <a:alpha val="43137"/>
                    </a:srgbClr>
                  </a:outerShdw>
                </a:effectLst>
              </a:rPr>
              <a:t>Brains are overwhelming … </a:t>
            </a:r>
            <a:endParaRPr lang="en-US"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698500" y="1228072"/>
            <a:ext cx="8121650" cy="1008459"/>
          </a:xfrm>
        </p:spPr>
        <p:txBody>
          <a:bodyPr/>
          <a:lstStyle/>
          <a:p>
            <a:pPr marL="0" indent="0">
              <a:buNone/>
            </a:pPr>
            <a:r>
              <a:rPr lang="en-US" dirty="0" smtClean="0"/>
              <a:t>Annual Meeting of the </a:t>
            </a:r>
            <a:r>
              <a:rPr lang="en-US" dirty="0" smtClean="0">
                <a:hlinkClick r:id="rId2"/>
              </a:rPr>
              <a:t>Society of Neuroscience</a:t>
            </a:r>
            <a:r>
              <a:rPr lang="en-US" dirty="0"/>
              <a:t>, 25-30.000 people, more than half presenting papers … </a:t>
            </a:r>
            <a:r>
              <a:rPr lang="en-US" i="1" dirty="0">
                <a:hlinkClick r:id="rId3"/>
              </a:rPr>
              <a:t>Principles of Neural Science</a:t>
            </a:r>
            <a:r>
              <a:rPr lang="en-US" dirty="0"/>
              <a:t> </a:t>
            </a:r>
            <a:r>
              <a:rPr lang="en-US" dirty="0" smtClean="0"/>
              <a:t>textbook (</a:t>
            </a:r>
            <a:r>
              <a:rPr lang="en-US" dirty="0" err="1" smtClean="0"/>
              <a:t>Kandel</a:t>
            </a:r>
            <a:r>
              <a:rPr lang="en-US" dirty="0" smtClean="0"/>
              <a:t>, Schwartz, </a:t>
            </a:r>
            <a:r>
              <a:rPr lang="en-US" dirty="0" err="1" smtClean="0"/>
              <a:t>Jessell</a:t>
            </a:r>
            <a:r>
              <a:rPr lang="en-US" dirty="0" smtClean="0"/>
              <a:t>) had over 1400 pages in 2000 …. </a:t>
            </a: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892" y="5373215"/>
            <a:ext cx="7334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705" y="3789040"/>
            <a:ext cx="7334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893" y="2443163"/>
            <a:ext cx="73342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2"/>
          <p:cNvSpPr txBox="1">
            <a:spLocks/>
          </p:cNvSpPr>
          <p:nvPr/>
        </p:nvSpPr>
        <p:spPr bwMode="auto">
          <a:xfrm>
            <a:off x="359785" y="2334817"/>
            <a:ext cx="7488832" cy="432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ts val="600"/>
              </a:spcAft>
              <a:buClr>
                <a:schemeClr val="tx2"/>
              </a:buClr>
              <a:buSzPct val="115000"/>
              <a:buChar char="•"/>
              <a:defRPr sz="2000">
                <a:solidFill>
                  <a:schemeClr val="tx1"/>
                </a:solidFill>
                <a:latin typeface="Calibri" pitchFamily="34" charset="0"/>
                <a:ea typeface="+mn-ea"/>
                <a:cs typeface="+mn-cs"/>
              </a:defRPr>
            </a:lvl1pPr>
            <a:lvl2pPr marL="742950" indent="-285750" algn="l" rtl="0" eaLnBrk="0" fontAlgn="base" hangingPunct="0">
              <a:spcBef>
                <a:spcPts val="600"/>
              </a:spcBef>
              <a:spcAft>
                <a:spcPct val="0"/>
              </a:spcAft>
              <a:buChar char="–"/>
              <a:defRPr sz="1800" baseline="0">
                <a:solidFill>
                  <a:schemeClr val="tx1"/>
                </a:solidFill>
                <a:latin typeface="Calibri" pitchFamily="34" charset="0"/>
              </a:defRPr>
            </a:lvl2pPr>
            <a:lvl3pPr marL="1143000" indent="-228600" algn="l" rtl="0" eaLnBrk="0" fontAlgn="base" hangingPunct="0">
              <a:spcBef>
                <a:spcPts val="600"/>
              </a:spcBef>
              <a:spcAft>
                <a:spcPct val="0"/>
              </a:spcAft>
              <a:buClr>
                <a:schemeClr val="tx2"/>
              </a:buClr>
              <a:buSzPct val="115000"/>
              <a:buChar char="•"/>
              <a:defRPr sz="1600">
                <a:solidFill>
                  <a:schemeClr val="tx1"/>
                </a:solidFill>
                <a:latin typeface="+mn-lt"/>
              </a:defRPr>
            </a:lvl3pPr>
            <a:lvl4pPr marL="1600200" indent="-228600" algn="l" rtl="0" eaLnBrk="0" fontAlgn="base" hangingPunct="0">
              <a:spcBef>
                <a:spcPct val="0"/>
              </a:spcBef>
              <a:spcAft>
                <a:spcPts val="300"/>
              </a:spcAft>
              <a:buChar char="–"/>
              <a:defRPr sz="1400">
                <a:solidFill>
                  <a:schemeClr val="tx1"/>
                </a:solidFill>
                <a:latin typeface="+mn-lt"/>
              </a:defRPr>
            </a:lvl4pPr>
            <a:lvl5pPr marL="2057400" indent="-228600" algn="l" rtl="0" eaLnBrk="0" fontAlgn="base" hangingPunct="0">
              <a:spcBef>
                <a:spcPct val="0"/>
              </a:spcBef>
              <a:spcAft>
                <a:spcPts val="300"/>
              </a:spcAft>
              <a:buClr>
                <a:schemeClr val="tx2"/>
              </a:buClr>
              <a:buSzPct val="110000"/>
              <a:buChar char="•"/>
              <a:defRPr sz="1400">
                <a:solidFill>
                  <a:schemeClr val="tx1"/>
                </a:solidFill>
                <a:latin typeface="+mn-lt"/>
              </a:defRPr>
            </a:lvl5pPr>
            <a:lvl6pPr marL="2514600" indent="-228600" algn="l" rtl="0" fontAlgn="base">
              <a:spcBef>
                <a:spcPct val="20000"/>
              </a:spcBef>
              <a:spcAft>
                <a:spcPct val="0"/>
              </a:spcAft>
              <a:buClr>
                <a:schemeClr val="tx2"/>
              </a:buClr>
              <a:buSzPct val="110000"/>
              <a:buChar char="•"/>
              <a:defRPr sz="1600">
                <a:solidFill>
                  <a:schemeClr val="tx1"/>
                </a:solidFill>
                <a:latin typeface="+mn-lt"/>
              </a:defRPr>
            </a:lvl6pPr>
            <a:lvl7pPr marL="2971800" indent="-228600" algn="l" rtl="0" fontAlgn="base">
              <a:spcBef>
                <a:spcPct val="20000"/>
              </a:spcBef>
              <a:spcAft>
                <a:spcPct val="0"/>
              </a:spcAft>
              <a:buClr>
                <a:schemeClr val="tx2"/>
              </a:buClr>
              <a:buSzPct val="110000"/>
              <a:buChar char="•"/>
              <a:defRPr sz="1600">
                <a:solidFill>
                  <a:schemeClr val="tx1"/>
                </a:solidFill>
                <a:latin typeface="+mn-lt"/>
              </a:defRPr>
            </a:lvl7pPr>
            <a:lvl8pPr marL="3429000" indent="-228600" algn="l" rtl="0" fontAlgn="base">
              <a:spcBef>
                <a:spcPct val="20000"/>
              </a:spcBef>
              <a:spcAft>
                <a:spcPct val="0"/>
              </a:spcAft>
              <a:buClr>
                <a:schemeClr val="tx2"/>
              </a:buClr>
              <a:buSzPct val="110000"/>
              <a:buChar char="•"/>
              <a:defRPr sz="1600">
                <a:solidFill>
                  <a:schemeClr val="tx1"/>
                </a:solidFill>
                <a:latin typeface="+mn-lt"/>
              </a:defRPr>
            </a:lvl8pPr>
            <a:lvl9pPr marL="3886200" indent="-228600" algn="l" rtl="0" fontAlgn="base">
              <a:spcBef>
                <a:spcPct val="20000"/>
              </a:spcBef>
              <a:spcAft>
                <a:spcPct val="0"/>
              </a:spcAft>
              <a:buClr>
                <a:schemeClr val="tx2"/>
              </a:buClr>
              <a:buSzPct val="110000"/>
              <a:buChar char="•"/>
              <a:defRPr sz="1600">
                <a:solidFill>
                  <a:schemeClr val="tx1"/>
                </a:solidFill>
                <a:latin typeface="+mn-lt"/>
              </a:defRPr>
            </a:lvl9pPr>
          </a:lstStyle>
          <a:p>
            <a:pPr>
              <a:spcAft>
                <a:spcPts val="1200"/>
              </a:spcAft>
              <a:buClr>
                <a:srgbClr val="FFCC66"/>
              </a:buClr>
            </a:pPr>
            <a:r>
              <a:rPr lang="en-US" b="1" dirty="0" smtClean="0">
                <a:solidFill>
                  <a:srgbClr val="EAEAEA"/>
                </a:solidFill>
                <a:hlinkClick r:id="rId7" tooltip="Category:Molecular neuroscience"/>
              </a:rPr>
              <a:t>Molecular Neuroscience</a:t>
            </a:r>
            <a:r>
              <a:rPr lang="en-US" b="1" dirty="0" smtClean="0">
                <a:solidFill>
                  <a:srgbClr val="EAEAEA"/>
                </a:solidFill>
              </a:rPr>
              <a:t>: </a:t>
            </a:r>
            <a:r>
              <a:rPr lang="en-US" dirty="0">
                <a:solidFill>
                  <a:srgbClr val="FFFFFF"/>
                </a:solidFill>
              </a:rPr>
              <a:t>molecular biology</a:t>
            </a:r>
            <a:r>
              <a:rPr lang="en-US" dirty="0">
                <a:solidFill>
                  <a:srgbClr val="EAEAEA"/>
                </a:solidFill>
              </a:rPr>
              <a:t>, </a:t>
            </a:r>
            <a:r>
              <a:rPr lang="en-US" dirty="0">
                <a:solidFill>
                  <a:srgbClr val="EAEAEA"/>
                </a:solidFill>
                <a:hlinkClick r:id="rId8"/>
              </a:rPr>
              <a:t>molecular genetics</a:t>
            </a:r>
            <a:r>
              <a:rPr lang="en-US" dirty="0">
                <a:solidFill>
                  <a:srgbClr val="EAEAEA"/>
                </a:solidFill>
              </a:rPr>
              <a:t>, </a:t>
            </a:r>
            <a:r>
              <a:rPr lang="en-US" dirty="0" smtClean="0">
                <a:solidFill>
                  <a:srgbClr val="EAEAEA"/>
                </a:solidFill>
                <a:hlinkClick r:id="rId9"/>
              </a:rPr>
              <a:t>neurochemistry</a:t>
            </a:r>
            <a:r>
              <a:rPr lang="en-US" dirty="0" smtClean="0">
                <a:solidFill>
                  <a:srgbClr val="EAEAEA"/>
                </a:solidFill>
              </a:rPr>
              <a:t>, </a:t>
            </a:r>
            <a:r>
              <a:rPr lang="en-US" dirty="0" smtClean="0">
                <a:solidFill>
                  <a:srgbClr val="EAEAEA"/>
                </a:solidFill>
                <a:hlinkClick r:id="rId10"/>
              </a:rPr>
              <a:t>proteomics</a:t>
            </a:r>
            <a:r>
              <a:rPr lang="en-US" dirty="0" smtClean="0">
                <a:solidFill>
                  <a:srgbClr val="EAEAEA"/>
                </a:solidFill>
              </a:rPr>
              <a:t>, </a:t>
            </a:r>
            <a:r>
              <a:rPr lang="en-US" dirty="0">
                <a:solidFill>
                  <a:srgbClr val="EAEAEA"/>
                </a:solidFill>
                <a:hlinkClick r:id="rId11"/>
              </a:rPr>
              <a:t>signaling pathways</a:t>
            </a:r>
            <a:r>
              <a:rPr lang="en-US" dirty="0">
                <a:solidFill>
                  <a:srgbClr val="EAEAEA"/>
                </a:solidFill>
              </a:rPr>
              <a:t>, </a:t>
            </a:r>
            <a:r>
              <a:rPr lang="en-US" dirty="0">
                <a:solidFill>
                  <a:srgbClr val="EAEAEA"/>
                </a:solidFill>
                <a:hlinkClick r:id="rId12" tooltip="Metabolomics"/>
              </a:rPr>
              <a:t>metabolomics</a:t>
            </a:r>
            <a:r>
              <a:rPr lang="en-US" dirty="0">
                <a:solidFill>
                  <a:srgbClr val="EAEAEA"/>
                </a:solidFill>
              </a:rPr>
              <a:t>, </a:t>
            </a:r>
            <a:r>
              <a:rPr lang="en-US" dirty="0">
                <a:solidFill>
                  <a:srgbClr val="EAEAEA"/>
                </a:solidFill>
                <a:hlinkClick r:id="rId13" tooltip="Phenomics"/>
              </a:rPr>
              <a:t>phenomics</a:t>
            </a:r>
            <a:r>
              <a:rPr lang="en-US" dirty="0">
                <a:solidFill>
                  <a:srgbClr val="EAEAEA"/>
                </a:solidFill>
              </a:rPr>
              <a:t> </a:t>
            </a:r>
            <a:r>
              <a:rPr lang="en-US" dirty="0">
                <a:solidFill>
                  <a:srgbClr val="FFFFFF"/>
                </a:solidFill>
              </a:rPr>
              <a:t>and other </a:t>
            </a:r>
            <a:r>
              <a:rPr lang="en-US" dirty="0">
                <a:solidFill>
                  <a:srgbClr val="EAEAEA"/>
                </a:solidFill>
              </a:rPr>
              <a:t>“</a:t>
            </a:r>
            <a:r>
              <a:rPr lang="en-US" dirty="0" err="1">
                <a:solidFill>
                  <a:srgbClr val="EAEAEA"/>
                </a:solidFill>
                <a:hlinkClick r:id="rId14"/>
              </a:rPr>
              <a:t>omics</a:t>
            </a:r>
            <a:r>
              <a:rPr lang="en-US" dirty="0" smtClean="0">
                <a:solidFill>
                  <a:srgbClr val="EAEAEA"/>
                </a:solidFill>
              </a:rPr>
              <a:t>”,</a:t>
            </a:r>
            <a:r>
              <a:rPr lang="en-US" dirty="0" smtClean="0">
                <a:solidFill>
                  <a:srgbClr val="EAEAEA"/>
                </a:solidFill>
                <a:hlinkClick r:id="rId15"/>
              </a:rPr>
              <a:t>neuroendocrinology</a:t>
            </a:r>
            <a:r>
              <a:rPr lang="en-US" dirty="0" smtClean="0">
                <a:solidFill>
                  <a:srgbClr val="EAEAEA"/>
                </a:solidFill>
              </a:rPr>
              <a:t>, </a:t>
            </a:r>
            <a:r>
              <a:rPr lang="en-US" dirty="0" err="1" smtClean="0">
                <a:solidFill>
                  <a:srgbClr val="EAEAEA"/>
                </a:solidFill>
                <a:hlinkClick r:id="rId16"/>
              </a:rPr>
              <a:t>neuro</a:t>
            </a:r>
            <a:r>
              <a:rPr lang="en-US" dirty="0" smtClean="0">
                <a:solidFill>
                  <a:srgbClr val="EAEAEA"/>
                </a:solidFill>
                <a:hlinkClick r:id="rId16"/>
              </a:rPr>
              <a:t>(psycho)pharmacology</a:t>
            </a:r>
            <a:r>
              <a:rPr lang="en-US" dirty="0" smtClean="0">
                <a:solidFill>
                  <a:srgbClr val="EAEAEA"/>
                </a:solidFill>
              </a:rPr>
              <a:t>, </a:t>
            </a:r>
            <a:r>
              <a:rPr lang="en-US" dirty="0" err="1" smtClean="0">
                <a:solidFill>
                  <a:srgbClr val="EAEAEA"/>
                </a:solidFill>
                <a:hlinkClick r:id="rId17"/>
              </a:rPr>
              <a:t>neuroimmunology</a:t>
            </a:r>
            <a:r>
              <a:rPr lang="en-US" dirty="0" smtClean="0">
                <a:solidFill>
                  <a:srgbClr val="EAEAEA"/>
                </a:solidFill>
              </a:rPr>
              <a:t> ...</a:t>
            </a:r>
            <a:endParaRPr lang="en-US" b="1" dirty="0" smtClean="0">
              <a:solidFill>
                <a:srgbClr val="EAEAEA"/>
              </a:solidFill>
            </a:endParaRPr>
          </a:p>
          <a:p>
            <a:pPr>
              <a:spcAft>
                <a:spcPts val="1200"/>
              </a:spcAft>
              <a:buClr>
                <a:srgbClr val="FFCC66"/>
              </a:buClr>
            </a:pPr>
            <a:r>
              <a:rPr lang="en-US" b="1" dirty="0" smtClean="0">
                <a:solidFill>
                  <a:srgbClr val="EAEAEA"/>
                </a:solidFill>
                <a:hlinkClick r:id="rId18" tooltip="Category:Cellular neuroscience"/>
              </a:rPr>
              <a:t>Cellular Neuroscience</a:t>
            </a:r>
            <a:r>
              <a:rPr lang="en-US" b="1" dirty="0" smtClean="0">
                <a:solidFill>
                  <a:srgbClr val="EAEAEA"/>
                </a:solidFill>
              </a:rPr>
              <a:t>: </a:t>
            </a:r>
            <a:r>
              <a:rPr lang="en-US" dirty="0" smtClean="0">
                <a:solidFill>
                  <a:srgbClr val="FFFFFF"/>
                </a:solidFill>
              </a:rPr>
              <a:t>morphology and physiological properties of neurons and glia cells at a cellular level, neuron receptors, </a:t>
            </a:r>
            <a:r>
              <a:rPr lang="en-US" dirty="0" smtClean="0">
                <a:solidFill>
                  <a:srgbClr val="FFFFFF"/>
                </a:solidFill>
                <a:hlinkClick r:id="rId19"/>
              </a:rPr>
              <a:t>ion channels</a:t>
            </a:r>
            <a:r>
              <a:rPr lang="en-US" dirty="0" smtClean="0">
                <a:solidFill>
                  <a:srgbClr val="FFFFFF"/>
                </a:solidFill>
              </a:rPr>
              <a:t>, neuron membranes, axon structures, generation of </a:t>
            </a:r>
            <a:r>
              <a:rPr lang="en-US" dirty="0" smtClean="0">
                <a:solidFill>
                  <a:srgbClr val="FFFFFF"/>
                </a:solidFill>
                <a:hlinkClick r:id="rId20"/>
              </a:rPr>
              <a:t>action potentials</a:t>
            </a:r>
            <a:r>
              <a:rPr lang="en-US" dirty="0" smtClean="0">
                <a:solidFill>
                  <a:srgbClr val="FFFFFF"/>
                </a:solidFill>
              </a:rPr>
              <a:t>, </a:t>
            </a:r>
            <a:r>
              <a:rPr lang="en-US" dirty="0" smtClean="0">
                <a:solidFill>
                  <a:srgbClr val="FFFFFF"/>
                </a:solidFill>
                <a:hlinkClick r:id="rId21"/>
              </a:rPr>
              <a:t>brain plasticity</a:t>
            </a:r>
            <a:r>
              <a:rPr lang="en-US" dirty="0" smtClean="0">
                <a:solidFill>
                  <a:srgbClr val="FFFFFF"/>
                </a:solidFill>
              </a:rPr>
              <a:t> (learning) … </a:t>
            </a:r>
            <a:endParaRPr lang="en-US" b="1" dirty="0" smtClean="0">
              <a:solidFill>
                <a:srgbClr val="FFFFFF"/>
              </a:solidFill>
            </a:endParaRPr>
          </a:p>
          <a:p>
            <a:pPr>
              <a:spcAft>
                <a:spcPts val="1200"/>
              </a:spcAft>
              <a:buClr>
                <a:srgbClr val="FFCC66"/>
              </a:buClr>
            </a:pPr>
            <a:r>
              <a:rPr lang="en-US" b="1" dirty="0" smtClean="0">
                <a:solidFill>
                  <a:srgbClr val="EAEAEA"/>
                </a:solidFill>
                <a:hlinkClick r:id="rId22" tooltip="Category:Developmental neuroscience"/>
              </a:rPr>
              <a:t>Developmental Neuroscience</a:t>
            </a:r>
            <a:r>
              <a:rPr lang="en-US" b="1" dirty="0" smtClean="0">
                <a:solidFill>
                  <a:srgbClr val="EAEAEA"/>
                </a:solidFill>
              </a:rPr>
              <a:t>: </a:t>
            </a:r>
            <a:r>
              <a:rPr lang="en-US" dirty="0">
                <a:solidFill>
                  <a:srgbClr val="FFFFFF"/>
                </a:solidFill>
              </a:rPr>
              <a:t>stem cells and neural differentiation, </a:t>
            </a:r>
            <a:r>
              <a:rPr lang="en-US" dirty="0" smtClean="0">
                <a:solidFill>
                  <a:srgbClr val="FFFFFF"/>
                </a:solidFill>
              </a:rPr>
              <a:t>neural growth and migration, synapse formation, </a:t>
            </a:r>
            <a:r>
              <a:rPr lang="en-US" dirty="0" smtClean="0">
                <a:solidFill>
                  <a:srgbClr val="EAEAEA"/>
                </a:solidFill>
                <a:hlinkClick r:id="rId23"/>
              </a:rPr>
              <a:t>apoptosis</a:t>
            </a:r>
            <a:r>
              <a:rPr lang="en-US" dirty="0" smtClean="0">
                <a:solidFill>
                  <a:srgbClr val="EAEAEA"/>
                </a:solidFill>
              </a:rPr>
              <a:t>, </a:t>
            </a:r>
            <a:r>
              <a:rPr lang="en-US" dirty="0" smtClean="0">
                <a:solidFill>
                  <a:srgbClr val="FFFFFF"/>
                </a:solidFill>
              </a:rPr>
              <a:t>embryonic </a:t>
            </a:r>
            <a:r>
              <a:rPr lang="en-US" dirty="0">
                <a:solidFill>
                  <a:srgbClr val="FFFFFF"/>
                </a:solidFill>
              </a:rPr>
              <a:t>brain development, </a:t>
            </a:r>
            <a:r>
              <a:rPr lang="en-US" dirty="0" smtClean="0">
                <a:solidFill>
                  <a:srgbClr val="EAEAEA"/>
                </a:solidFill>
                <a:hlinkClick r:id="rId24"/>
              </a:rPr>
              <a:t>neurodevelopmental disorders</a:t>
            </a:r>
            <a:r>
              <a:rPr lang="en-US" dirty="0">
                <a:solidFill>
                  <a:srgbClr val="EAEAEA"/>
                </a:solidFill>
              </a:rPr>
              <a:t>, </a:t>
            </a:r>
            <a:r>
              <a:rPr lang="en-US" dirty="0" smtClean="0">
                <a:solidFill>
                  <a:srgbClr val="EAEAEA"/>
                </a:solidFill>
                <a:hlinkClick r:id="rId25"/>
              </a:rPr>
              <a:t>evolutionary </a:t>
            </a:r>
            <a:r>
              <a:rPr lang="en-US" dirty="0">
                <a:solidFill>
                  <a:srgbClr val="EAEAEA"/>
                </a:solidFill>
                <a:hlinkClick r:id="rId25"/>
              </a:rPr>
              <a:t>developmental </a:t>
            </a:r>
            <a:r>
              <a:rPr lang="en-US" dirty="0" smtClean="0">
                <a:solidFill>
                  <a:srgbClr val="EAEAEA"/>
                </a:solidFill>
                <a:hlinkClick r:id="rId25"/>
              </a:rPr>
              <a:t>biology</a:t>
            </a:r>
            <a:r>
              <a:rPr lang="en-US" dirty="0" smtClean="0">
                <a:solidFill>
                  <a:srgbClr val="EAEAEA"/>
                </a:solidFill>
              </a:rPr>
              <a:t> </a:t>
            </a:r>
            <a:r>
              <a:rPr lang="en-US" dirty="0" smtClean="0">
                <a:solidFill>
                  <a:srgbClr val="FFFFFF"/>
                </a:solidFill>
              </a:rPr>
              <a:t>(</a:t>
            </a:r>
            <a:r>
              <a:rPr lang="en-US" dirty="0" err="1" smtClean="0">
                <a:solidFill>
                  <a:srgbClr val="FFFFFF"/>
                </a:solidFill>
              </a:rPr>
              <a:t>evo-devo</a:t>
            </a:r>
            <a:r>
              <a:rPr lang="en-US" dirty="0" smtClean="0">
                <a:solidFill>
                  <a:srgbClr val="FFFFFF"/>
                </a:solidFill>
              </a:rPr>
              <a:t>), </a:t>
            </a:r>
            <a:r>
              <a:rPr lang="en-US" dirty="0" smtClean="0">
                <a:solidFill>
                  <a:srgbClr val="EAEAEA"/>
                </a:solidFill>
                <a:hlinkClick r:id="rId26"/>
              </a:rPr>
              <a:t>Baldwin effect</a:t>
            </a:r>
            <a:r>
              <a:rPr lang="en-US" dirty="0" smtClean="0">
                <a:solidFill>
                  <a:srgbClr val="EAEAEA"/>
                </a:solidFill>
              </a:rPr>
              <a:t>, </a:t>
            </a:r>
            <a:r>
              <a:rPr lang="en-US" dirty="0" smtClean="0">
                <a:solidFill>
                  <a:srgbClr val="FFFFFF"/>
                </a:solidFill>
              </a:rPr>
              <a:t>animal models … </a:t>
            </a:r>
          </a:p>
        </p:txBody>
      </p:sp>
    </p:spTree>
    <p:extLst>
      <p:ext uri="{BB962C8B-B14F-4D97-AF65-F5344CB8AC3E}">
        <p14:creationId xmlns:p14="http://schemas.microsoft.com/office/powerpoint/2010/main" val="3466941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effectLst>
                  <a:outerShdw blurRad="38100" dist="38100" dir="2700000" algn="tl">
                    <a:srgbClr val="000000">
                      <a:alpha val="43137"/>
                    </a:srgbClr>
                  </a:outerShdw>
                </a:effectLst>
              </a:rPr>
              <a:t>more overwhelming … </a:t>
            </a:r>
            <a:endParaRPr lang="en-US"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2836" y="1268413"/>
            <a:ext cx="8121650" cy="1008459"/>
          </a:xfrm>
        </p:spPr>
        <p:txBody>
          <a:bodyPr/>
          <a:lstStyle/>
          <a:p>
            <a:r>
              <a:rPr lang="en-US" dirty="0" smtClean="0">
                <a:hlinkClick r:id="rId2"/>
              </a:rPr>
              <a:t>Systems </a:t>
            </a:r>
            <a:r>
              <a:rPr lang="en-US" dirty="0">
                <a:hlinkClick r:id="rId2"/>
              </a:rPr>
              <a:t>neuroscience</a:t>
            </a:r>
            <a:r>
              <a:rPr lang="en-US" dirty="0" smtClean="0"/>
              <a:t>: </a:t>
            </a:r>
            <a:r>
              <a:rPr lang="en-US" dirty="0" smtClean="0">
                <a:hlinkClick r:id="rId3"/>
              </a:rPr>
              <a:t>motor system</a:t>
            </a:r>
            <a:r>
              <a:rPr lang="en-US" dirty="0" smtClean="0"/>
              <a:t> and  </a:t>
            </a:r>
            <a:r>
              <a:rPr lang="fr-FR" dirty="0" smtClean="0">
                <a:hlinkClick r:id="rId4" tooltip="Category:Sensory neuroscience"/>
              </a:rPr>
              <a:t>sensory systems neuroscience</a:t>
            </a:r>
            <a:r>
              <a:rPr lang="fr-FR" dirty="0" smtClean="0"/>
              <a:t>, early </a:t>
            </a:r>
            <a:r>
              <a:rPr lang="fr-FR" dirty="0" smtClean="0">
                <a:solidFill>
                  <a:srgbClr val="FFFFFF"/>
                </a:solidFill>
              </a:rPr>
              <a:t> </a:t>
            </a:r>
            <a:r>
              <a:rPr lang="fr-FR" dirty="0" smtClean="0">
                <a:hlinkClick r:id="rId5" tooltip="Category:Perception"/>
              </a:rPr>
              <a:t>perception</a:t>
            </a:r>
            <a:r>
              <a:rPr lang="fr-FR" b="1" dirty="0" smtClean="0"/>
              <a:t>, </a:t>
            </a:r>
            <a:r>
              <a:rPr lang="fr-FR" dirty="0" smtClean="0">
                <a:solidFill>
                  <a:srgbClr val="FFFFFF"/>
                </a:solidFill>
              </a:rPr>
              <a:t>types of sensory receptors (chemo, electro, mechano, visual), </a:t>
            </a:r>
            <a:r>
              <a:rPr lang="fr-FR" dirty="0" smtClean="0">
                <a:solidFill>
                  <a:srgbClr val="FFFFFF"/>
                </a:solidFill>
                <a:hlinkClick r:id="rId6"/>
              </a:rPr>
              <a:t>sensory fibers/nerves</a:t>
            </a:r>
            <a:r>
              <a:rPr lang="fr-FR" dirty="0" smtClean="0">
                <a:solidFill>
                  <a:srgbClr val="FFFFFF"/>
                </a:solidFill>
              </a:rPr>
              <a:t>, specific functions, </a:t>
            </a:r>
            <a:r>
              <a:rPr lang="en-US" dirty="0">
                <a:hlinkClick r:id="rId7"/>
              </a:rPr>
              <a:t>affective </a:t>
            </a:r>
            <a:r>
              <a:rPr lang="en-US" dirty="0" smtClean="0">
                <a:hlinkClick r:id="rId7"/>
              </a:rPr>
              <a:t>neuroscience</a:t>
            </a:r>
            <a:r>
              <a:rPr lang="fr-FR" dirty="0" smtClean="0">
                <a:solidFill>
                  <a:srgbClr val="FFFFFF"/>
                </a:solidFill>
              </a:rPr>
              <a:t> ..</a:t>
            </a:r>
            <a:endParaRPr lang="fr-FR" dirty="0">
              <a:solidFill>
                <a:srgbClr val="FFFFFF"/>
              </a:solidFill>
            </a:endParaRPr>
          </a:p>
        </p:txBody>
      </p:sp>
      <p:pic>
        <p:nvPicPr>
          <p:cNvPr id="174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2775" y="2636912"/>
            <a:ext cx="7334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6588" y="534326"/>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2"/>
          <p:cNvSpPr txBox="1">
            <a:spLocks/>
          </p:cNvSpPr>
          <p:nvPr/>
        </p:nvSpPr>
        <p:spPr bwMode="auto">
          <a:xfrm>
            <a:off x="455320" y="2415499"/>
            <a:ext cx="7621940" cy="4253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ts val="600"/>
              </a:spcAft>
              <a:buClr>
                <a:schemeClr val="tx2"/>
              </a:buClr>
              <a:buSzPct val="115000"/>
              <a:buChar char="•"/>
              <a:defRPr sz="2000">
                <a:solidFill>
                  <a:schemeClr val="tx1"/>
                </a:solidFill>
                <a:latin typeface="Calibri" pitchFamily="34" charset="0"/>
                <a:ea typeface="+mn-ea"/>
                <a:cs typeface="+mn-cs"/>
              </a:defRPr>
            </a:lvl1pPr>
            <a:lvl2pPr marL="742950" indent="-285750" algn="l" rtl="0" eaLnBrk="0" fontAlgn="base" hangingPunct="0">
              <a:spcBef>
                <a:spcPts val="600"/>
              </a:spcBef>
              <a:spcAft>
                <a:spcPct val="0"/>
              </a:spcAft>
              <a:buChar char="–"/>
              <a:defRPr sz="1800" baseline="0">
                <a:solidFill>
                  <a:schemeClr val="tx1"/>
                </a:solidFill>
                <a:latin typeface="Calibri" pitchFamily="34" charset="0"/>
              </a:defRPr>
            </a:lvl2pPr>
            <a:lvl3pPr marL="1143000" indent="-228600" algn="l" rtl="0" eaLnBrk="0" fontAlgn="base" hangingPunct="0">
              <a:spcBef>
                <a:spcPts val="600"/>
              </a:spcBef>
              <a:spcAft>
                <a:spcPct val="0"/>
              </a:spcAft>
              <a:buClr>
                <a:schemeClr val="tx2"/>
              </a:buClr>
              <a:buSzPct val="115000"/>
              <a:buChar char="•"/>
              <a:defRPr sz="1600">
                <a:solidFill>
                  <a:schemeClr val="tx1"/>
                </a:solidFill>
                <a:latin typeface="+mn-lt"/>
              </a:defRPr>
            </a:lvl3pPr>
            <a:lvl4pPr marL="1600200" indent="-228600" algn="l" rtl="0" eaLnBrk="0" fontAlgn="base" hangingPunct="0">
              <a:spcBef>
                <a:spcPct val="0"/>
              </a:spcBef>
              <a:spcAft>
                <a:spcPts val="300"/>
              </a:spcAft>
              <a:buChar char="–"/>
              <a:defRPr sz="1400">
                <a:solidFill>
                  <a:schemeClr val="tx1"/>
                </a:solidFill>
                <a:latin typeface="+mn-lt"/>
              </a:defRPr>
            </a:lvl4pPr>
            <a:lvl5pPr marL="2057400" indent="-228600" algn="l" rtl="0" eaLnBrk="0" fontAlgn="base" hangingPunct="0">
              <a:spcBef>
                <a:spcPct val="0"/>
              </a:spcBef>
              <a:spcAft>
                <a:spcPts val="300"/>
              </a:spcAft>
              <a:buClr>
                <a:schemeClr val="tx2"/>
              </a:buClr>
              <a:buSzPct val="110000"/>
              <a:buChar char="•"/>
              <a:defRPr sz="1400">
                <a:solidFill>
                  <a:schemeClr val="tx1"/>
                </a:solidFill>
                <a:latin typeface="+mn-lt"/>
              </a:defRPr>
            </a:lvl5pPr>
            <a:lvl6pPr marL="2514600" indent="-228600" algn="l" rtl="0" fontAlgn="base">
              <a:spcBef>
                <a:spcPct val="20000"/>
              </a:spcBef>
              <a:spcAft>
                <a:spcPct val="0"/>
              </a:spcAft>
              <a:buClr>
                <a:schemeClr val="tx2"/>
              </a:buClr>
              <a:buSzPct val="110000"/>
              <a:buChar char="•"/>
              <a:defRPr sz="1600">
                <a:solidFill>
                  <a:schemeClr val="tx1"/>
                </a:solidFill>
                <a:latin typeface="+mn-lt"/>
              </a:defRPr>
            </a:lvl6pPr>
            <a:lvl7pPr marL="2971800" indent="-228600" algn="l" rtl="0" fontAlgn="base">
              <a:spcBef>
                <a:spcPct val="20000"/>
              </a:spcBef>
              <a:spcAft>
                <a:spcPct val="0"/>
              </a:spcAft>
              <a:buClr>
                <a:schemeClr val="tx2"/>
              </a:buClr>
              <a:buSzPct val="110000"/>
              <a:buChar char="•"/>
              <a:defRPr sz="1600">
                <a:solidFill>
                  <a:schemeClr val="tx1"/>
                </a:solidFill>
                <a:latin typeface="+mn-lt"/>
              </a:defRPr>
            </a:lvl7pPr>
            <a:lvl8pPr marL="3429000" indent="-228600" algn="l" rtl="0" fontAlgn="base">
              <a:spcBef>
                <a:spcPct val="20000"/>
              </a:spcBef>
              <a:spcAft>
                <a:spcPct val="0"/>
              </a:spcAft>
              <a:buClr>
                <a:schemeClr val="tx2"/>
              </a:buClr>
              <a:buSzPct val="110000"/>
              <a:buChar char="•"/>
              <a:defRPr sz="1600">
                <a:solidFill>
                  <a:schemeClr val="tx1"/>
                </a:solidFill>
                <a:latin typeface="+mn-lt"/>
              </a:defRPr>
            </a:lvl8pPr>
            <a:lvl9pPr marL="3886200" indent="-228600" algn="l" rtl="0" fontAlgn="base">
              <a:spcBef>
                <a:spcPct val="20000"/>
              </a:spcBef>
              <a:spcAft>
                <a:spcPct val="0"/>
              </a:spcAft>
              <a:buClr>
                <a:schemeClr val="tx2"/>
              </a:buClr>
              <a:buSzPct val="110000"/>
              <a:buChar char="•"/>
              <a:defRPr sz="1600">
                <a:solidFill>
                  <a:schemeClr val="tx1"/>
                </a:solidFill>
                <a:latin typeface="+mn-lt"/>
              </a:defRPr>
            </a:lvl9pPr>
          </a:lstStyle>
          <a:p>
            <a:pPr>
              <a:buClr>
                <a:srgbClr val="FFCC66"/>
              </a:buClr>
            </a:pPr>
            <a:r>
              <a:rPr lang="en-US" b="1" dirty="0" err="1" smtClean="0">
                <a:solidFill>
                  <a:srgbClr val="EAEAEA"/>
                </a:solidFill>
                <a:hlinkClick r:id="rId10" tooltip="Category:Neuroanatomy"/>
              </a:rPr>
              <a:t>Neuroanatomy</a:t>
            </a:r>
            <a:r>
              <a:rPr lang="en-US" b="1" dirty="0" smtClean="0">
                <a:solidFill>
                  <a:srgbClr val="EAEAEA"/>
                </a:solidFill>
              </a:rPr>
              <a:t>: </a:t>
            </a:r>
            <a:r>
              <a:rPr lang="en-US" dirty="0" smtClean="0">
                <a:solidFill>
                  <a:srgbClr val="FFFFFF"/>
                </a:solidFill>
                <a:hlinkClick r:id="rId11"/>
              </a:rPr>
              <a:t>comparative </a:t>
            </a:r>
            <a:r>
              <a:rPr lang="en-US" dirty="0" err="1" smtClean="0">
                <a:solidFill>
                  <a:srgbClr val="FFFFFF"/>
                </a:solidFill>
                <a:hlinkClick r:id="rId11"/>
              </a:rPr>
              <a:t>neuroanatomy</a:t>
            </a:r>
            <a:r>
              <a:rPr lang="en-US" dirty="0" smtClean="0">
                <a:solidFill>
                  <a:srgbClr val="FFFFFF"/>
                </a:solidFill>
              </a:rPr>
              <a:t>, brain regions, microcircuits, </a:t>
            </a:r>
            <a:r>
              <a:rPr lang="en-US" dirty="0" err="1" smtClean="0">
                <a:solidFill>
                  <a:srgbClr val="FFFFFF"/>
                </a:solidFill>
                <a:hlinkClick r:id="rId12"/>
              </a:rPr>
              <a:t>connectomics</a:t>
            </a:r>
            <a:r>
              <a:rPr lang="en-US" dirty="0" smtClean="0">
                <a:solidFill>
                  <a:srgbClr val="EAEAEA"/>
                </a:solidFill>
              </a:rPr>
              <a:t> </a:t>
            </a:r>
            <a:r>
              <a:rPr lang="en-US" dirty="0" smtClean="0">
                <a:solidFill>
                  <a:srgbClr val="FFFFFF"/>
                </a:solidFill>
              </a:rPr>
              <a:t>at different levels</a:t>
            </a:r>
            <a:r>
              <a:rPr lang="en-US" dirty="0" smtClean="0">
                <a:solidFill>
                  <a:srgbClr val="EAEAEA"/>
                </a:solidFill>
              </a:rPr>
              <a:t>… </a:t>
            </a:r>
            <a:endParaRPr lang="en-US" dirty="0">
              <a:solidFill>
                <a:srgbClr val="EAEAEA"/>
              </a:solidFill>
            </a:endParaRPr>
          </a:p>
          <a:p>
            <a:pPr>
              <a:buClr>
                <a:srgbClr val="FFCC66"/>
              </a:buClr>
            </a:pPr>
            <a:r>
              <a:rPr lang="en-US" b="1" dirty="0">
                <a:solidFill>
                  <a:srgbClr val="FFFFFF"/>
                </a:solidFill>
                <a:hlinkClick r:id="rId13"/>
              </a:rPr>
              <a:t>Clinical neuroscience</a:t>
            </a:r>
            <a:r>
              <a:rPr lang="en-US" dirty="0" smtClean="0">
                <a:solidFill>
                  <a:srgbClr val="FFFFFF"/>
                </a:solidFill>
              </a:rPr>
              <a:t>: disease and disorders, </a:t>
            </a:r>
            <a:r>
              <a:rPr lang="en-US" dirty="0" smtClean="0">
                <a:solidFill>
                  <a:srgbClr val="EAEAEA"/>
                </a:solidFill>
                <a:hlinkClick r:id="rId14" tooltip="Category:Neurology"/>
              </a:rPr>
              <a:t>neurology</a:t>
            </a:r>
            <a:r>
              <a:rPr lang="en-US" b="1" dirty="0" smtClean="0">
                <a:solidFill>
                  <a:srgbClr val="EAEAEA"/>
                </a:solidFill>
              </a:rPr>
              <a:t>, </a:t>
            </a:r>
            <a:r>
              <a:rPr lang="en-US" dirty="0" smtClean="0">
                <a:solidFill>
                  <a:srgbClr val="FFFFFF"/>
                </a:solidFill>
                <a:hlinkClick r:id="rId15"/>
              </a:rPr>
              <a:t>neuropsychiatry</a:t>
            </a:r>
            <a:r>
              <a:rPr lang="en-US" dirty="0" smtClean="0">
                <a:solidFill>
                  <a:srgbClr val="FFFFFF"/>
                </a:solidFill>
              </a:rPr>
              <a:t>, </a:t>
            </a:r>
            <a:r>
              <a:rPr lang="en-US" dirty="0" err="1" smtClean="0">
                <a:solidFill>
                  <a:srgbClr val="FFFFFF"/>
                </a:solidFill>
              </a:rPr>
              <a:t>neurodegeneration</a:t>
            </a:r>
            <a:r>
              <a:rPr lang="en-US" dirty="0">
                <a:solidFill>
                  <a:srgbClr val="FFFFFF"/>
                </a:solidFill>
              </a:rPr>
              <a:t>, </a:t>
            </a:r>
            <a:r>
              <a:rPr lang="en-US" dirty="0" smtClean="0">
                <a:solidFill>
                  <a:srgbClr val="FFFFFF"/>
                </a:solidFill>
              </a:rPr>
              <a:t>movement disorders, </a:t>
            </a:r>
            <a:r>
              <a:rPr lang="en-US" dirty="0">
                <a:solidFill>
                  <a:srgbClr val="FFFFFF"/>
                </a:solidFill>
              </a:rPr>
              <a:t>neurodevelopmental disorders, </a:t>
            </a:r>
            <a:r>
              <a:rPr lang="en-US" dirty="0" smtClean="0">
                <a:solidFill>
                  <a:srgbClr val="FFFFFF"/>
                </a:solidFill>
                <a:hlinkClick r:id="rId16"/>
              </a:rPr>
              <a:t>addictions</a:t>
            </a:r>
            <a:r>
              <a:rPr lang="en-US" dirty="0" smtClean="0">
                <a:solidFill>
                  <a:srgbClr val="FFFFFF"/>
                </a:solidFill>
              </a:rPr>
              <a:t>, clinical </a:t>
            </a:r>
            <a:r>
              <a:rPr lang="en-US" dirty="0">
                <a:solidFill>
                  <a:srgbClr val="FFFFFF"/>
                </a:solidFill>
              </a:rPr>
              <a:t>neurophysiology, </a:t>
            </a:r>
            <a:r>
              <a:rPr lang="en-US" dirty="0" smtClean="0">
                <a:solidFill>
                  <a:srgbClr val="FFFFFF"/>
                </a:solidFill>
              </a:rPr>
              <a:t> </a:t>
            </a:r>
            <a:r>
              <a:rPr lang="en-US" dirty="0" err="1" smtClean="0">
                <a:solidFill>
                  <a:srgbClr val="FFFFFF"/>
                </a:solidFill>
                <a:hlinkClick r:id="rId17"/>
              </a:rPr>
              <a:t>neurovirology</a:t>
            </a:r>
            <a:r>
              <a:rPr lang="en-US" dirty="0" smtClean="0">
                <a:solidFill>
                  <a:srgbClr val="FFFFFF"/>
                </a:solidFill>
              </a:rPr>
              <a:t>, psychiatric genetics,  </a:t>
            </a:r>
            <a:r>
              <a:rPr lang="en-US" dirty="0" err="1" smtClean="0">
                <a:solidFill>
                  <a:srgbClr val="FFFFFF"/>
                </a:solidFill>
              </a:rPr>
              <a:t>neurocardiology</a:t>
            </a:r>
            <a:r>
              <a:rPr lang="en-US" dirty="0" smtClean="0">
                <a:solidFill>
                  <a:srgbClr val="FFFFFF"/>
                </a:solidFill>
              </a:rPr>
              <a:t>, </a:t>
            </a:r>
            <a:r>
              <a:rPr lang="en-US" dirty="0" err="1" smtClean="0">
                <a:solidFill>
                  <a:srgbClr val="FFFFFF"/>
                </a:solidFill>
              </a:rPr>
              <a:t>neurooncology</a:t>
            </a:r>
            <a:r>
              <a:rPr lang="en-US" dirty="0" smtClean="0">
                <a:solidFill>
                  <a:srgbClr val="FFFFFF"/>
                </a:solidFill>
              </a:rPr>
              <a:t>, neuroradiology, </a:t>
            </a:r>
            <a:r>
              <a:rPr lang="en-US" dirty="0" err="1">
                <a:solidFill>
                  <a:srgbClr val="FFFFFF"/>
                </a:solidFill>
                <a:hlinkClick r:id="rId18"/>
              </a:rPr>
              <a:t>neurogastroenterology</a:t>
            </a:r>
            <a:r>
              <a:rPr lang="en-US" dirty="0">
                <a:solidFill>
                  <a:srgbClr val="FFFFFF"/>
                </a:solidFill>
              </a:rPr>
              <a:t>, neuroendocrinology, </a:t>
            </a:r>
            <a:r>
              <a:rPr lang="en-US" dirty="0" err="1" smtClean="0">
                <a:solidFill>
                  <a:srgbClr val="FFFFFF"/>
                </a:solidFill>
              </a:rPr>
              <a:t>neuro</a:t>
            </a:r>
            <a:r>
              <a:rPr lang="en-US" dirty="0" smtClean="0">
                <a:solidFill>
                  <a:srgbClr val="FFFFFF"/>
                </a:solidFill>
              </a:rPr>
              <a:t>-ophthalmology, neuropathology, pain</a:t>
            </a:r>
            <a:r>
              <a:rPr lang="en-US" dirty="0">
                <a:solidFill>
                  <a:srgbClr val="FFFFFF"/>
                </a:solidFill>
              </a:rPr>
              <a:t>, </a:t>
            </a:r>
            <a:r>
              <a:rPr lang="en-US" dirty="0" err="1" smtClean="0">
                <a:solidFill>
                  <a:srgbClr val="FFFFFF"/>
                </a:solidFill>
                <a:hlinkClick r:id="rId19"/>
              </a:rPr>
              <a:t>neuroepidemiology</a:t>
            </a:r>
            <a:r>
              <a:rPr lang="en-US" dirty="0" smtClean="0">
                <a:solidFill>
                  <a:srgbClr val="FFFFFF"/>
                </a:solidFill>
              </a:rPr>
              <a:t>, </a:t>
            </a:r>
            <a:r>
              <a:rPr lang="en-US" dirty="0" smtClean="0">
                <a:solidFill>
                  <a:srgbClr val="FFFFFF"/>
                </a:solidFill>
                <a:hlinkClick r:id="rId20"/>
              </a:rPr>
              <a:t>neurosurgery</a:t>
            </a:r>
            <a:r>
              <a:rPr lang="en-US" dirty="0" smtClean="0">
                <a:solidFill>
                  <a:srgbClr val="FFFFFF"/>
                </a:solidFill>
              </a:rPr>
              <a:t>, </a:t>
            </a:r>
            <a:r>
              <a:rPr lang="en-US" dirty="0" err="1" smtClean="0">
                <a:solidFill>
                  <a:srgbClr val="FFFFFF"/>
                </a:solidFill>
              </a:rPr>
              <a:t>neurointensive</a:t>
            </a:r>
            <a:r>
              <a:rPr lang="en-US" dirty="0" smtClean="0">
                <a:solidFill>
                  <a:srgbClr val="FFFFFF"/>
                </a:solidFill>
              </a:rPr>
              <a:t> care …  </a:t>
            </a:r>
          </a:p>
          <a:p>
            <a:pPr>
              <a:buClr>
                <a:srgbClr val="FFCC66"/>
              </a:buClr>
            </a:pPr>
            <a:r>
              <a:rPr lang="en-US" b="1" dirty="0" smtClean="0">
                <a:solidFill>
                  <a:srgbClr val="EAEAEA"/>
                </a:solidFill>
                <a:hlinkClick r:id="rId21" tooltip="Category:Behavioral neuroscience"/>
              </a:rPr>
              <a:t>Behavioral Neuroscience</a:t>
            </a:r>
            <a:r>
              <a:rPr lang="en-US" dirty="0" smtClean="0">
                <a:solidFill>
                  <a:srgbClr val="EAEAEA"/>
                </a:solidFill>
              </a:rPr>
              <a:t>: o</a:t>
            </a:r>
            <a:r>
              <a:rPr lang="en-US" dirty="0" smtClean="0">
                <a:solidFill>
                  <a:srgbClr val="FFFFFF"/>
                </a:solidFill>
              </a:rPr>
              <a:t>r </a:t>
            </a:r>
            <a:r>
              <a:rPr lang="en-US" dirty="0">
                <a:solidFill>
                  <a:srgbClr val="FFFFFF"/>
                </a:solidFill>
              </a:rPr>
              <a:t>biological psychology, biopsychology, or psychobiology: </a:t>
            </a:r>
            <a:r>
              <a:rPr lang="en-US" dirty="0" smtClean="0">
                <a:solidFill>
                  <a:srgbClr val="FFFFFF"/>
                </a:solidFill>
              </a:rPr>
              <a:t>behavior as a function of genetic</a:t>
            </a:r>
            <a:r>
              <a:rPr lang="en-US" dirty="0">
                <a:solidFill>
                  <a:srgbClr val="FFFFFF"/>
                </a:solidFill>
              </a:rPr>
              <a:t>, physiological, and developmental </a:t>
            </a:r>
            <a:r>
              <a:rPr lang="en-US" dirty="0" smtClean="0">
                <a:solidFill>
                  <a:srgbClr val="FFFFFF"/>
                </a:solidFill>
              </a:rPr>
              <a:t>processes</a:t>
            </a:r>
            <a:r>
              <a:rPr lang="fr-FR" dirty="0" smtClean="0">
                <a:solidFill>
                  <a:srgbClr val="FFFFFF"/>
                </a:solidFill>
              </a:rPr>
              <a:t>, </a:t>
            </a:r>
            <a:r>
              <a:rPr lang="fr-FR" dirty="0" smtClean="0">
                <a:solidFill>
                  <a:srgbClr val="FFFFFF"/>
                </a:solidFill>
                <a:hlinkClick r:id="rId22"/>
              </a:rPr>
              <a:t>chronobiology</a:t>
            </a:r>
            <a:r>
              <a:rPr lang="fr-FR" dirty="0" smtClean="0">
                <a:solidFill>
                  <a:srgbClr val="FFFFFF"/>
                </a:solidFill>
              </a:rPr>
              <a:t>, motivations, drives, emotions, language, volition, </a:t>
            </a:r>
            <a:r>
              <a:rPr lang="fr-FR" dirty="0" smtClean="0">
                <a:solidFill>
                  <a:srgbClr val="FFFFFF"/>
                </a:solidFill>
                <a:hlinkClick r:id="rId23"/>
              </a:rPr>
              <a:t>decisions</a:t>
            </a:r>
            <a:r>
              <a:rPr lang="fr-FR" dirty="0" smtClean="0">
                <a:solidFill>
                  <a:srgbClr val="FFFFFF"/>
                </a:solidFill>
              </a:rPr>
              <a:t>, reasoning, consciousness</a:t>
            </a:r>
            <a:r>
              <a:rPr lang="en-US" dirty="0" smtClean="0">
                <a:solidFill>
                  <a:srgbClr val="FFFFFF"/>
                </a:solidFill>
              </a:rPr>
              <a:t>. </a:t>
            </a:r>
          </a:p>
        </p:txBody>
      </p:sp>
      <p:pic>
        <p:nvPicPr>
          <p:cNvPr id="18435"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27359" y="5636906"/>
            <a:ext cx="8763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77516" y="4113804"/>
            <a:ext cx="5905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635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US" dirty="0" smtClean="0">
                <a:effectLst>
                  <a:outerShdw blurRad="38100" dist="38100" dir="2700000" algn="tl">
                    <a:srgbClr val="000000">
                      <a:alpha val="43137"/>
                    </a:srgbClr>
                  </a:outerShdw>
                </a:effectLst>
              </a:rPr>
              <a:t>and more overwhelming … </a:t>
            </a:r>
            <a:endParaRPr lang="en-US"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39188" y="1268413"/>
            <a:ext cx="7679016" cy="1008459"/>
          </a:xfrm>
        </p:spPr>
        <p:txBody>
          <a:bodyPr/>
          <a:lstStyle/>
          <a:p>
            <a:r>
              <a:rPr lang="en-US" b="1" dirty="0">
                <a:hlinkClick r:id="rId2"/>
              </a:rPr>
              <a:t>Neuropsychology</a:t>
            </a:r>
            <a:r>
              <a:rPr lang="en-US" dirty="0"/>
              <a:t>: psychological effects of neural activity, </a:t>
            </a:r>
            <a:r>
              <a:rPr lang="en-US" dirty="0" smtClean="0"/>
              <a:t>close to experimental and behavioral psychology, clinical psychology, </a:t>
            </a:r>
            <a:r>
              <a:rPr lang="en-US" dirty="0" err="1" smtClean="0"/>
              <a:t>psychoterapy</a:t>
            </a:r>
            <a:r>
              <a:rPr lang="en-US" dirty="0" smtClean="0"/>
              <a:t>, </a:t>
            </a:r>
            <a:r>
              <a:rPr lang="en-US" dirty="0" err="1" smtClean="0">
                <a:hlinkClick r:id="rId3"/>
              </a:rPr>
              <a:t>neuro</a:t>
            </a:r>
            <a:r>
              <a:rPr lang="en-US" dirty="0" smtClean="0">
                <a:hlinkClick r:id="rId3"/>
              </a:rPr>
              <a:t>-psychoanalysis</a:t>
            </a:r>
            <a:r>
              <a:rPr lang="en-US" dirty="0" smtClean="0"/>
              <a:t>, </a:t>
            </a:r>
            <a:r>
              <a:rPr lang="en-US" dirty="0" smtClean="0">
                <a:hlinkClick r:id="rId4"/>
              </a:rPr>
              <a:t>neurophenomenology</a:t>
            </a:r>
            <a:r>
              <a:rPr lang="en-US" dirty="0" smtClean="0"/>
              <a:t>.  </a:t>
            </a:r>
            <a:endParaRPr lang="en-US" dirty="0"/>
          </a:p>
        </p:txBody>
      </p:sp>
      <p:sp>
        <p:nvSpPr>
          <p:cNvPr id="10" name="Symbol zastępczy zawartości 2"/>
          <p:cNvSpPr txBox="1">
            <a:spLocks/>
          </p:cNvSpPr>
          <p:nvPr/>
        </p:nvSpPr>
        <p:spPr bwMode="auto">
          <a:xfrm>
            <a:off x="441672" y="2415499"/>
            <a:ext cx="7574315" cy="403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ts val="600"/>
              </a:spcAft>
              <a:buClr>
                <a:schemeClr val="tx2"/>
              </a:buClr>
              <a:buSzPct val="115000"/>
              <a:buChar char="•"/>
              <a:defRPr sz="2000">
                <a:solidFill>
                  <a:schemeClr val="tx1"/>
                </a:solidFill>
                <a:latin typeface="Calibri" pitchFamily="34" charset="0"/>
                <a:ea typeface="+mn-ea"/>
                <a:cs typeface="+mn-cs"/>
              </a:defRPr>
            </a:lvl1pPr>
            <a:lvl2pPr marL="742950" indent="-285750" algn="l" rtl="0" eaLnBrk="0" fontAlgn="base" hangingPunct="0">
              <a:spcBef>
                <a:spcPts val="600"/>
              </a:spcBef>
              <a:spcAft>
                <a:spcPct val="0"/>
              </a:spcAft>
              <a:buChar char="–"/>
              <a:defRPr sz="1800" baseline="0">
                <a:solidFill>
                  <a:schemeClr val="tx1"/>
                </a:solidFill>
                <a:latin typeface="Calibri" pitchFamily="34" charset="0"/>
              </a:defRPr>
            </a:lvl2pPr>
            <a:lvl3pPr marL="1143000" indent="-228600" algn="l" rtl="0" eaLnBrk="0" fontAlgn="base" hangingPunct="0">
              <a:spcBef>
                <a:spcPts val="600"/>
              </a:spcBef>
              <a:spcAft>
                <a:spcPct val="0"/>
              </a:spcAft>
              <a:buClr>
                <a:schemeClr val="tx2"/>
              </a:buClr>
              <a:buSzPct val="115000"/>
              <a:buChar char="•"/>
              <a:defRPr sz="1600">
                <a:solidFill>
                  <a:schemeClr val="tx1"/>
                </a:solidFill>
                <a:latin typeface="+mn-lt"/>
              </a:defRPr>
            </a:lvl3pPr>
            <a:lvl4pPr marL="1600200" indent="-228600" algn="l" rtl="0" eaLnBrk="0" fontAlgn="base" hangingPunct="0">
              <a:spcBef>
                <a:spcPct val="0"/>
              </a:spcBef>
              <a:spcAft>
                <a:spcPts val="300"/>
              </a:spcAft>
              <a:buChar char="–"/>
              <a:defRPr sz="1400">
                <a:solidFill>
                  <a:schemeClr val="tx1"/>
                </a:solidFill>
                <a:latin typeface="+mn-lt"/>
              </a:defRPr>
            </a:lvl4pPr>
            <a:lvl5pPr marL="2057400" indent="-228600" algn="l" rtl="0" eaLnBrk="0" fontAlgn="base" hangingPunct="0">
              <a:spcBef>
                <a:spcPct val="0"/>
              </a:spcBef>
              <a:spcAft>
                <a:spcPts val="300"/>
              </a:spcAft>
              <a:buClr>
                <a:schemeClr val="tx2"/>
              </a:buClr>
              <a:buSzPct val="110000"/>
              <a:buChar char="•"/>
              <a:defRPr sz="1400">
                <a:solidFill>
                  <a:schemeClr val="tx1"/>
                </a:solidFill>
                <a:latin typeface="+mn-lt"/>
              </a:defRPr>
            </a:lvl5pPr>
            <a:lvl6pPr marL="2514600" indent="-228600" algn="l" rtl="0" fontAlgn="base">
              <a:spcBef>
                <a:spcPct val="20000"/>
              </a:spcBef>
              <a:spcAft>
                <a:spcPct val="0"/>
              </a:spcAft>
              <a:buClr>
                <a:schemeClr val="tx2"/>
              </a:buClr>
              <a:buSzPct val="110000"/>
              <a:buChar char="•"/>
              <a:defRPr sz="1600">
                <a:solidFill>
                  <a:schemeClr val="tx1"/>
                </a:solidFill>
                <a:latin typeface="+mn-lt"/>
              </a:defRPr>
            </a:lvl6pPr>
            <a:lvl7pPr marL="2971800" indent="-228600" algn="l" rtl="0" fontAlgn="base">
              <a:spcBef>
                <a:spcPct val="20000"/>
              </a:spcBef>
              <a:spcAft>
                <a:spcPct val="0"/>
              </a:spcAft>
              <a:buClr>
                <a:schemeClr val="tx2"/>
              </a:buClr>
              <a:buSzPct val="110000"/>
              <a:buChar char="•"/>
              <a:defRPr sz="1600">
                <a:solidFill>
                  <a:schemeClr val="tx1"/>
                </a:solidFill>
                <a:latin typeface="+mn-lt"/>
              </a:defRPr>
            </a:lvl7pPr>
            <a:lvl8pPr marL="3429000" indent="-228600" algn="l" rtl="0" fontAlgn="base">
              <a:spcBef>
                <a:spcPct val="20000"/>
              </a:spcBef>
              <a:spcAft>
                <a:spcPct val="0"/>
              </a:spcAft>
              <a:buClr>
                <a:schemeClr val="tx2"/>
              </a:buClr>
              <a:buSzPct val="110000"/>
              <a:buChar char="•"/>
              <a:defRPr sz="1600">
                <a:solidFill>
                  <a:schemeClr val="tx1"/>
                </a:solidFill>
                <a:latin typeface="+mn-lt"/>
              </a:defRPr>
            </a:lvl8pPr>
            <a:lvl9pPr marL="3886200" indent="-228600" algn="l" rtl="0" fontAlgn="base">
              <a:spcBef>
                <a:spcPct val="20000"/>
              </a:spcBef>
              <a:spcAft>
                <a:spcPct val="0"/>
              </a:spcAft>
              <a:buClr>
                <a:schemeClr val="tx2"/>
              </a:buClr>
              <a:buSzPct val="110000"/>
              <a:buChar char="•"/>
              <a:defRPr sz="1600">
                <a:solidFill>
                  <a:schemeClr val="tx1"/>
                </a:solidFill>
                <a:latin typeface="+mn-lt"/>
              </a:defRPr>
            </a:lvl9pPr>
          </a:lstStyle>
          <a:p>
            <a:pPr>
              <a:spcAft>
                <a:spcPts val="1200"/>
              </a:spcAft>
              <a:buClr>
                <a:srgbClr val="FFCC66"/>
              </a:buClr>
            </a:pPr>
            <a:r>
              <a:rPr lang="en-US" b="1" dirty="0" smtClean="0">
                <a:solidFill>
                  <a:srgbClr val="FFFFFF"/>
                </a:solidFill>
                <a:hlinkClick r:id="rId5"/>
              </a:rPr>
              <a:t>Social </a:t>
            </a:r>
            <a:r>
              <a:rPr lang="en-US" b="1" dirty="0">
                <a:solidFill>
                  <a:srgbClr val="FFFFFF"/>
                </a:solidFill>
                <a:hlinkClick r:id="rId5"/>
              </a:rPr>
              <a:t>neuroscience</a:t>
            </a:r>
            <a:r>
              <a:rPr lang="en-US" dirty="0">
                <a:solidFill>
                  <a:srgbClr val="FFFFFF"/>
                </a:solidFill>
              </a:rPr>
              <a:t>: </a:t>
            </a:r>
            <a:r>
              <a:rPr lang="en-US" dirty="0" err="1" smtClean="0">
                <a:solidFill>
                  <a:srgbClr val="FFFFFF"/>
                </a:solidFill>
                <a:hlinkClick r:id="rId6"/>
              </a:rPr>
              <a:t>neurosociology</a:t>
            </a:r>
            <a:r>
              <a:rPr lang="en-US" dirty="0" smtClean="0">
                <a:solidFill>
                  <a:srgbClr val="FFFFFF"/>
                </a:solidFill>
              </a:rPr>
              <a:t>,  </a:t>
            </a:r>
            <a:r>
              <a:rPr lang="en-US" dirty="0" err="1" smtClean="0">
                <a:solidFill>
                  <a:srgbClr val="FFFFFF"/>
                </a:solidFill>
                <a:hlinkClick r:id="rId7"/>
              </a:rPr>
              <a:t>neuroeconomics</a:t>
            </a:r>
            <a:r>
              <a:rPr lang="en-US" dirty="0" smtClean="0">
                <a:solidFill>
                  <a:srgbClr val="FFFFFF"/>
                </a:solidFill>
              </a:rPr>
              <a:t>, </a:t>
            </a:r>
            <a:r>
              <a:rPr lang="en-US" dirty="0" err="1">
                <a:solidFill>
                  <a:srgbClr val="FFFFFF"/>
                </a:solidFill>
              </a:rPr>
              <a:t>neuropolitics</a:t>
            </a:r>
            <a:r>
              <a:rPr lang="en-US" dirty="0">
                <a:solidFill>
                  <a:srgbClr val="FFFFFF"/>
                </a:solidFill>
              </a:rPr>
              <a:t>, </a:t>
            </a:r>
            <a:r>
              <a:rPr lang="en-US" dirty="0" smtClean="0">
                <a:solidFill>
                  <a:srgbClr val="FFFFFF"/>
                </a:solidFill>
                <a:hlinkClick r:id="rId8"/>
              </a:rPr>
              <a:t>neuromarketing</a:t>
            </a:r>
            <a:r>
              <a:rPr lang="en-US" dirty="0" smtClean="0">
                <a:solidFill>
                  <a:srgbClr val="FFFFFF"/>
                </a:solidFill>
              </a:rPr>
              <a:t>, </a:t>
            </a:r>
            <a:r>
              <a:rPr lang="en-US" dirty="0" err="1" smtClean="0">
                <a:solidFill>
                  <a:srgbClr val="FFFFFF"/>
                </a:solidFill>
                <a:hlinkClick r:id="rId9"/>
              </a:rPr>
              <a:t>neuroeducation</a:t>
            </a:r>
            <a:r>
              <a:rPr lang="en-US" dirty="0" smtClean="0">
                <a:solidFill>
                  <a:srgbClr val="FFFFFF"/>
                </a:solidFill>
              </a:rPr>
              <a:t>, </a:t>
            </a:r>
            <a:r>
              <a:rPr lang="en-US" dirty="0" err="1" smtClean="0">
                <a:solidFill>
                  <a:srgbClr val="FFFFFF"/>
                </a:solidFill>
                <a:hlinkClick r:id="rId10"/>
              </a:rPr>
              <a:t>neuroergonomics</a:t>
            </a:r>
            <a:r>
              <a:rPr lang="en-US" dirty="0" smtClean="0">
                <a:solidFill>
                  <a:srgbClr val="FFFFFF"/>
                </a:solidFill>
              </a:rPr>
              <a:t>, </a:t>
            </a:r>
            <a:r>
              <a:rPr lang="en-US" dirty="0" err="1" smtClean="0">
                <a:solidFill>
                  <a:srgbClr val="FFFFFF"/>
                </a:solidFill>
                <a:hlinkClick r:id="rId11"/>
              </a:rPr>
              <a:t>neuroethics</a:t>
            </a:r>
            <a:r>
              <a:rPr lang="en-US" dirty="0" smtClean="0">
                <a:solidFill>
                  <a:srgbClr val="FFFFFF"/>
                </a:solidFill>
              </a:rPr>
              <a:t>, </a:t>
            </a:r>
            <a:r>
              <a:rPr lang="en-US" dirty="0" err="1">
                <a:solidFill>
                  <a:srgbClr val="FFFFFF"/>
                </a:solidFill>
                <a:hlinkClick r:id="rId12"/>
              </a:rPr>
              <a:t>neurolaw</a:t>
            </a:r>
            <a:r>
              <a:rPr lang="en-US" dirty="0">
                <a:solidFill>
                  <a:srgbClr val="FFFFFF"/>
                </a:solidFill>
              </a:rPr>
              <a:t>,</a:t>
            </a:r>
            <a:r>
              <a:rPr lang="en-US" dirty="0" smtClean="0">
                <a:solidFill>
                  <a:srgbClr val="FFFFFF"/>
                </a:solidFill>
              </a:rPr>
              <a:t> </a:t>
            </a:r>
            <a:r>
              <a:rPr lang="en-US" dirty="0" err="1" smtClean="0">
                <a:solidFill>
                  <a:srgbClr val="FFFFFF"/>
                </a:solidFill>
                <a:hlinkClick r:id="rId13"/>
              </a:rPr>
              <a:t>neuroanthropology</a:t>
            </a:r>
            <a:r>
              <a:rPr lang="en-US" dirty="0" smtClean="0">
                <a:solidFill>
                  <a:srgbClr val="FFFFFF"/>
                </a:solidFill>
              </a:rPr>
              <a:t> and </a:t>
            </a:r>
            <a:r>
              <a:rPr lang="en-US" dirty="0" err="1" smtClean="0">
                <a:solidFill>
                  <a:srgbClr val="FFFFFF"/>
                </a:solidFill>
                <a:hlinkClick r:id="rId14"/>
              </a:rPr>
              <a:t>neuroculture</a:t>
            </a:r>
            <a:r>
              <a:rPr lang="en-US" dirty="0" smtClean="0">
                <a:solidFill>
                  <a:srgbClr val="FFFFFF"/>
                </a:solidFill>
              </a:rPr>
              <a:t>,  </a:t>
            </a:r>
            <a:r>
              <a:rPr lang="en-US" dirty="0" err="1" smtClean="0">
                <a:solidFill>
                  <a:srgbClr val="FFFFFF"/>
                </a:solidFill>
                <a:hlinkClick r:id="rId15"/>
              </a:rPr>
              <a:t>neuroesthetics</a:t>
            </a:r>
            <a:r>
              <a:rPr lang="en-US" dirty="0" smtClean="0">
                <a:solidFill>
                  <a:srgbClr val="FFFFFF"/>
                </a:solidFill>
              </a:rPr>
              <a:t>, </a:t>
            </a:r>
            <a:r>
              <a:rPr lang="en-US" dirty="0" err="1" smtClean="0">
                <a:solidFill>
                  <a:srgbClr val="FFFFFF"/>
                </a:solidFill>
                <a:hlinkClick r:id="rId16"/>
              </a:rPr>
              <a:t>neurotheology</a:t>
            </a:r>
            <a:r>
              <a:rPr lang="en-US" dirty="0" smtClean="0">
                <a:solidFill>
                  <a:srgbClr val="FFFFFF"/>
                </a:solidFill>
              </a:rPr>
              <a:t>, </a:t>
            </a:r>
            <a:r>
              <a:rPr lang="en-US" dirty="0" err="1" smtClean="0">
                <a:solidFill>
                  <a:srgbClr val="FFFFFF"/>
                </a:solidFill>
                <a:hlinkClick r:id="rId17"/>
              </a:rPr>
              <a:t>neurophilosophy</a:t>
            </a:r>
            <a:r>
              <a:rPr lang="en-US" dirty="0" smtClean="0">
                <a:solidFill>
                  <a:srgbClr val="FFFFFF"/>
                </a:solidFill>
              </a:rPr>
              <a:t> …</a:t>
            </a:r>
          </a:p>
          <a:p>
            <a:pPr>
              <a:spcAft>
                <a:spcPts val="1200"/>
              </a:spcAft>
              <a:buClr>
                <a:srgbClr val="FFCC66"/>
              </a:buClr>
            </a:pPr>
            <a:r>
              <a:rPr lang="en-US" b="1" dirty="0" err="1" smtClean="0">
                <a:solidFill>
                  <a:srgbClr val="FFFFFF"/>
                </a:solidFill>
                <a:hlinkClick r:id="rId18"/>
              </a:rPr>
              <a:t>Neuroengineering</a:t>
            </a:r>
            <a:r>
              <a:rPr lang="en-US" dirty="0" smtClean="0">
                <a:solidFill>
                  <a:srgbClr val="FFFFFF"/>
                </a:solidFill>
              </a:rPr>
              <a:t>: sensory substitution,</a:t>
            </a:r>
            <a:r>
              <a:rPr lang="en-US" dirty="0">
                <a:solidFill>
                  <a:srgbClr val="FFFFFF"/>
                </a:solidFill>
              </a:rPr>
              <a:t> sensory </a:t>
            </a:r>
            <a:r>
              <a:rPr lang="en-US" dirty="0" smtClean="0">
                <a:solidFill>
                  <a:srgbClr val="FFFFFF"/>
                </a:solidFill>
              </a:rPr>
              <a:t>enhancement, </a:t>
            </a:r>
            <a:r>
              <a:rPr lang="en-US" dirty="0" err="1" smtClean="0">
                <a:solidFill>
                  <a:srgbClr val="EAEAEA"/>
                </a:solidFill>
                <a:hlinkClick r:id="rId19"/>
              </a:rPr>
              <a:t>neuroprosthetics</a:t>
            </a:r>
            <a:r>
              <a:rPr lang="en-US" dirty="0" smtClean="0">
                <a:solidFill>
                  <a:srgbClr val="EAEAEA"/>
                </a:solidFill>
              </a:rPr>
              <a:t>,</a:t>
            </a:r>
            <a:r>
              <a:rPr lang="en-US" dirty="0" smtClean="0">
                <a:solidFill>
                  <a:srgbClr val="FFFFFF"/>
                </a:solidFill>
              </a:rPr>
              <a:t> </a:t>
            </a:r>
            <a:r>
              <a:rPr lang="en-US" dirty="0" smtClean="0">
                <a:solidFill>
                  <a:srgbClr val="EAEAEA"/>
                </a:solidFill>
                <a:hlinkClick r:id="rId20" tooltip="Brain–computer interface"/>
              </a:rPr>
              <a:t>brain–computer interfaces,</a:t>
            </a:r>
            <a:r>
              <a:rPr lang="en-US" dirty="0" smtClean="0">
                <a:solidFill>
                  <a:srgbClr val="EAEAEA"/>
                </a:solidFill>
              </a:rPr>
              <a:t> </a:t>
            </a:r>
            <a:r>
              <a:rPr lang="en-US" dirty="0" err="1" smtClean="0">
                <a:solidFill>
                  <a:srgbClr val="EAEAEA"/>
                </a:solidFill>
                <a:hlinkClick r:id="rId21"/>
              </a:rPr>
              <a:t>neurorobotics</a:t>
            </a:r>
            <a:r>
              <a:rPr lang="en-US" dirty="0" smtClean="0">
                <a:solidFill>
                  <a:srgbClr val="EAEAEA"/>
                </a:solidFill>
              </a:rPr>
              <a:t>, …  </a:t>
            </a:r>
            <a:endParaRPr lang="en-US" dirty="0" smtClean="0">
              <a:solidFill>
                <a:srgbClr val="FFFFFF"/>
              </a:solidFill>
            </a:endParaRPr>
          </a:p>
          <a:p>
            <a:pPr>
              <a:spcAft>
                <a:spcPts val="1200"/>
              </a:spcAft>
              <a:buClr>
                <a:srgbClr val="FFCC66"/>
              </a:buClr>
            </a:pPr>
            <a:r>
              <a:rPr lang="en-US" b="1" dirty="0" smtClean="0">
                <a:solidFill>
                  <a:srgbClr val="FFFFFF"/>
                </a:solidFill>
                <a:hlinkClick r:id="rId22"/>
              </a:rPr>
              <a:t>Neuroimaging</a:t>
            </a:r>
            <a:r>
              <a:rPr lang="en-US" dirty="0" smtClean="0">
                <a:solidFill>
                  <a:srgbClr val="FFFFFF"/>
                </a:solidFill>
              </a:rPr>
              <a:t> (EEG, MEG, MRI, FMRI, PET, NIRS, SPECT …) and </a:t>
            </a:r>
            <a:br>
              <a:rPr lang="en-US" dirty="0" smtClean="0">
                <a:solidFill>
                  <a:srgbClr val="FFFFFF"/>
                </a:solidFill>
              </a:rPr>
            </a:br>
            <a:r>
              <a:rPr lang="en-US" dirty="0" smtClean="0">
                <a:solidFill>
                  <a:srgbClr val="FFFFFF"/>
                </a:solidFill>
              </a:rPr>
              <a:t>brain stimulation (</a:t>
            </a:r>
            <a:r>
              <a:rPr lang="en-US" dirty="0" smtClean="0">
                <a:solidFill>
                  <a:srgbClr val="FFFFFF"/>
                </a:solidFill>
                <a:hlinkClick r:id="rId23"/>
              </a:rPr>
              <a:t>TMS</a:t>
            </a:r>
            <a:r>
              <a:rPr lang="en-US" dirty="0" smtClean="0">
                <a:solidFill>
                  <a:srgbClr val="FFFFFF"/>
                </a:solidFill>
              </a:rPr>
              <a:t>, current flows). </a:t>
            </a:r>
          </a:p>
          <a:p>
            <a:pPr>
              <a:spcAft>
                <a:spcPts val="1200"/>
              </a:spcAft>
              <a:buClr>
                <a:srgbClr val="FFCC66"/>
              </a:buClr>
            </a:pPr>
            <a:r>
              <a:rPr lang="en-US" b="1" dirty="0" smtClean="0">
                <a:solidFill>
                  <a:srgbClr val="EAEAEA"/>
                </a:solidFill>
                <a:hlinkClick r:id="rId24" tooltip="Category:Computational neuroscience"/>
              </a:rPr>
              <a:t>Computational Neuroscience</a:t>
            </a:r>
            <a:r>
              <a:rPr lang="en-US" b="1" dirty="0" smtClean="0">
                <a:solidFill>
                  <a:srgbClr val="EAEAEA"/>
                </a:solidFill>
              </a:rPr>
              <a:t>: </a:t>
            </a:r>
            <a:r>
              <a:rPr lang="en-US" dirty="0" smtClean="0">
                <a:solidFill>
                  <a:srgbClr val="FFFFFF"/>
                </a:solidFill>
                <a:hlinkClick r:id="rId25"/>
              </a:rPr>
              <a:t>cognitive neurodynamics</a:t>
            </a:r>
            <a:r>
              <a:rPr lang="en-US" b="1" dirty="0" smtClean="0">
                <a:solidFill>
                  <a:srgbClr val="FFFFFF"/>
                </a:solidFill>
              </a:rPr>
              <a:t>, </a:t>
            </a:r>
            <a:r>
              <a:rPr lang="en-US" dirty="0" smtClean="0">
                <a:solidFill>
                  <a:srgbClr val="FFFFFF"/>
                </a:solidFill>
                <a:hlinkClick r:id="rId26"/>
              </a:rPr>
              <a:t>human </a:t>
            </a:r>
            <a:r>
              <a:rPr lang="en-US" dirty="0" err="1" smtClean="0">
                <a:solidFill>
                  <a:srgbClr val="FFFFFF"/>
                </a:solidFill>
                <a:hlinkClick r:id="rId26"/>
              </a:rPr>
              <a:t>cognome</a:t>
            </a:r>
            <a:r>
              <a:rPr lang="en-US" dirty="0" smtClean="0">
                <a:solidFill>
                  <a:srgbClr val="FFFFFF"/>
                </a:solidFill>
                <a:hlinkClick r:id="rId26"/>
              </a:rPr>
              <a:t> project</a:t>
            </a:r>
            <a:r>
              <a:rPr lang="en-US" dirty="0" smtClean="0">
                <a:solidFill>
                  <a:srgbClr val="FFFFFF"/>
                </a:solidFill>
              </a:rPr>
              <a:t>, </a:t>
            </a:r>
            <a:r>
              <a:rPr lang="en-US" dirty="0" err="1" smtClean="0">
                <a:solidFill>
                  <a:srgbClr val="FFFFFF"/>
                </a:solidFill>
                <a:hlinkClick r:id="rId27"/>
              </a:rPr>
              <a:t>neurophysics</a:t>
            </a:r>
            <a:r>
              <a:rPr lang="en-US" dirty="0" smtClean="0">
                <a:solidFill>
                  <a:srgbClr val="FFFFFF"/>
                </a:solidFill>
              </a:rPr>
              <a:t>, </a:t>
            </a:r>
            <a:r>
              <a:rPr lang="en-US" dirty="0" smtClean="0">
                <a:solidFill>
                  <a:srgbClr val="FFFFFF"/>
                </a:solidFill>
                <a:hlinkClick r:id="rId28"/>
              </a:rPr>
              <a:t>neurocognitive informatics</a:t>
            </a:r>
            <a:r>
              <a:rPr lang="en-US" dirty="0" smtClean="0">
                <a:solidFill>
                  <a:srgbClr val="FFFFFF"/>
                </a:solidFill>
              </a:rPr>
              <a:t>. </a:t>
            </a:r>
          </a:p>
        </p:txBody>
      </p:sp>
      <p:pic>
        <p:nvPicPr>
          <p:cNvPr id="19458"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19234" y="764704"/>
            <a:ext cx="11430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01000" y="4109233"/>
            <a:ext cx="1143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287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850106"/>
          </a:xfrm>
        </p:spPr>
        <p:txBody>
          <a:bodyPr/>
          <a:lstStyle/>
          <a:p>
            <a:r>
              <a:rPr lang="pl-PL" dirty="0">
                <a:effectLst>
                  <a:outerShdw blurRad="38100" dist="38100" dir="2700000" algn="tl">
                    <a:srgbClr val="000000">
                      <a:alpha val="43137"/>
                    </a:srgbClr>
                  </a:outerShdw>
                </a:effectLst>
              </a:rPr>
              <a:t>Connectome</a:t>
            </a:r>
            <a:r>
              <a:rPr lang="en-US" dirty="0">
                <a:effectLst>
                  <a:outerShdw blurRad="38100" dist="38100" dir="2700000" algn="tl">
                    <a:srgbClr val="000000">
                      <a:alpha val="43137"/>
                    </a:srgbClr>
                  </a:outerShdw>
                </a:effectLst>
              </a:rPr>
              <a:t> Project</a:t>
            </a:r>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196752"/>
            <a:ext cx="8121650" cy="408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e tekstowe 5"/>
          <p:cNvSpPr txBox="1"/>
          <p:nvPr/>
        </p:nvSpPr>
        <p:spPr>
          <a:xfrm>
            <a:off x="467544" y="5661248"/>
            <a:ext cx="8424936" cy="1015663"/>
          </a:xfrm>
          <a:prstGeom prst="rect">
            <a:avLst/>
          </a:prstGeom>
          <a:noFill/>
        </p:spPr>
        <p:txBody>
          <a:bodyPr wrap="square" rtlCol="0">
            <a:spAutoFit/>
          </a:bodyPr>
          <a:lstStyle/>
          <a:p>
            <a:pPr algn="l">
              <a:buClrTx/>
              <a:buSzTx/>
            </a:pPr>
            <a:r>
              <a:rPr lang="en-US" dirty="0" smtClean="0">
                <a:solidFill>
                  <a:srgbClr val="EAEAEA"/>
                </a:solidFill>
                <a:latin typeface="Calibri" pitchFamily="34" charset="0"/>
              </a:rPr>
              <a:t>We do not know </a:t>
            </a:r>
            <a:r>
              <a:rPr lang="en-US" dirty="0" smtClean="0">
                <a:solidFill>
                  <a:srgbClr val="EAEAEA"/>
                </a:solidFill>
                <a:latin typeface="Calibri" pitchFamily="34" charset="0"/>
              </a:rPr>
              <a:t>all details </a:t>
            </a:r>
            <a:r>
              <a:rPr lang="en-US" dirty="0" smtClean="0">
                <a:solidFill>
                  <a:srgbClr val="EAEAEA"/>
                </a:solidFill>
                <a:latin typeface="Calibri" pitchFamily="34" charset="0"/>
              </a:rPr>
              <a:t>of information flow, the </a:t>
            </a:r>
            <a:r>
              <a:rPr lang="en-US" dirty="0" smtClean="0">
                <a:solidFill>
                  <a:srgbClr val="EAEAEA"/>
                </a:solidFill>
                <a:latin typeface="Calibri" pitchFamily="34" charset="0"/>
                <a:hlinkClick r:id="rId3"/>
              </a:rPr>
              <a:t>human </a:t>
            </a:r>
            <a:r>
              <a:rPr lang="en-US" dirty="0" err="1" smtClean="0">
                <a:solidFill>
                  <a:srgbClr val="EAEAEA"/>
                </a:solidFill>
                <a:latin typeface="Calibri" pitchFamily="34" charset="0"/>
                <a:hlinkClick r:id="rId3"/>
              </a:rPr>
              <a:t>connectome</a:t>
            </a:r>
            <a:r>
              <a:rPr lang="en-US" dirty="0" smtClean="0">
                <a:solidFill>
                  <a:srgbClr val="EAEAEA"/>
                </a:solidFill>
                <a:latin typeface="Calibri" pitchFamily="34" charset="0"/>
              </a:rPr>
              <a:t> project </a:t>
            </a:r>
            <a:r>
              <a:rPr lang="en-US" dirty="0">
                <a:solidFill>
                  <a:srgbClr val="EAEAEA"/>
                </a:solidFill>
                <a:latin typeface="Calibri" pitchFamily="34" charset="0"/>
              </a:rPr>
              <a:t>should construct </a:t>
            </a:r>
            <a:r>
              <a:rPr lang="en-US" dirty="0" smtClean="0">
                <a:solidFill>
                  <a:srgbClr val="EAEAEA"/>
                </a:solidFill>
                <a:latin typeface="Calibri" pitchFamily="34" charset="0"/>
              </a:rPr>
              <a:t>maps </a:t>
            </a:r>
            <a:r>
              <a:rPr lang="en-US" dirty="0">
                <a:solidFill>
                  <a:srgbClr val="EAEAEA"/>
                </a:solidFill>
                <a:latin typeface="Calibri" pitchFamily="34" charset="0"/>
              </a:rPr>
              <a:t>of </a:t>
            </a:r>
            <a:r>
              <a:rPr lang="en-US" dirty="0" smtClean="0">
                <a:solidFill>
                  <a:srgbClr val="EAEAEA"/>
                </a:solidFill>
                <a:latin typeface="Calibri" pitchFamily="34" charset="0"/>
              </a:rPr>
              <a:t>structural </a:t>
            </a:r>
            <a:r>
              <a:rPr lang="en-US" dirty="0">
                <a:solidFill>
                  <a:srgbClr val="EAEAEA"/>
                </a:solidFill>
                <a:latin typeface="Calibri" pitchFamily="34" charset="0"/>
              </a:rPr>
              <a:t>and functional neural </a:t>
            </a:r>
            <a:r>
              <a:rPr lang="en-US" dirty="0" smtClean="0">
                <a:solidFill>
                  <a:srgbClr val="EAEAEA"/>
                </a:solidFill>
                <a:latin typeface="Calibri" pitchFamily="34" charset="0"/>
              </a:rPr>
              <a:t>connections.</a:t>
            </a:r>
          </a:p>
          <a:p>
            <a:pPr algn="l">
              <a:buClrTx/>
              <a:buSzTx/>
            </a:pPr>
            <a:r>
              <a:rPr lang="en-US" dirty="0" smtClean="0">
                <a:solidFill>
                  <a:srgbClr val="EAEAEA"/>
                </a:solidFill>
                <a:latin typeface="Calibri" pitchFamily="34" charset="0"/>
              </a:rPr>
              <a:t>But rough connectivity is already known.  Check this </a:t>
            </a:r>
            <a:r>
              <a:rPr lang="en-US" dirty="0" smtClean="0">
                <a:solidFill>
                  <a:srgbClr val="EAEAEA"/>
                </a:solidFill>
                <a:latin typeface="Calibri" pitchFamily="34" charset="0"/>
                <a:hlinkClick r:id="rId4"/>
              </a:rPr>
              <a:t>gallery of the HCP</a:t>
            </a:r>
            <a:r>
              <a:rPr lang="en-US" dirty="0" smtClean="0">
                <a:solidFill>
                  <a:srgbClr val="EAEAEA"/>
                </a:solidFill>
                <a:latin typeface="Calibri" pitchFamily="34" charset="0"/>
              </a:rPr>
              <a:t>. </a:t>
            </a:r>
            <a:endParaRPr lang="en-US" dirty="0">
              <a:solidFill>
                <a:srgbClr val="EAEAEA"/>
              </a:solidFill>
              <a:latin typeface="Calibri" pitchFamily="34" charset="0"/>
            </a:endParaRPr>
          </a:p>
        </p:txBody>
      </p:sp>
    </p:spTree>
    <p:extLst>
      <p:ext uri="{BB962C8B-B14F-4D97-AF65-F5344CB8AC3E}">
        <p14:creationId xmlns:p14="http://schemas.microsoft.com/office/powerpoint/2010/main" val="3129723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85800" y="350838"/>
            <a:ext cx="7772400" cy="474662"/>
          </a:xfrm>
        </p:spPr>
        <p:txBody>
          <a:bodyPr/>
          <a:lstStyle/>
          <a:p>
            <a:pPr eaLnBrk="1" hangingPunct="1">
              <a:defRPr/>
            </a:pPr>
            <a:r>
              <a:rPr lang="en-US" dirty="0" smtClean="0">
                <a:effectLst>
                  <a:outerShdw blurRad="38100" dist="38100" dir="2700000" algn="tl">
                    <a:srgbClr val="000000">
                      <a:alpha val="43137"/>
                    </a:srgbClr>
                  </a:outerShdw>
                </a:effectLst>
              </a:rPr>
              <a:t>Brains and computers</a:t>
            </a:r>
          </a:p>
        </p:txBody>
      </p:sp>
      <p:pic>
        <p:nvPicPr>
          <p:cNvPr id="17410" name="Picture 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44332"/>
            <a:ext cx="88868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348880"/>
            <a:ext cx="8570913"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052736"/>
            <a:ext cx="8570913"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16296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3"/>
                                        </p:tgtEl>
                                      </p:cBhvr>
                                    </p:animEffect>
                                    <p:set>
                                      <p:cBhvr>
                                        <p:cTn id="7" dur="1" fill="hold">
                                          <p:stCondLst>
                                            <p:cond delay="499"/>
                                          </p:stCondLst>
                                        </p:cTn>
                                        <p:tgtEl>
                                          <p:spTgt spid="174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par>
                                <p:cTn id="13" presetID="1" presetClass="entr" presetSubtype="0" fill="hold" nodeType="withEffect">
                                  <p:stCondLst>
                                    <p:cond delay="0"/>
                                  </p:stCondLst>
                                  <p:childTnLst>
                                    <p:set>
                                      <p:cBhvr>
                                        <p:cTn id="14"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010" name="Rectangle 2"/>
          <p:cNvSpPr>
            <a:spLocks noGrp="1" noChangeArrowheads="1"/>
          </p:cNvSpPr>
          <p:nvPr>
            <p:ph type="title"/>
          </p:nvPr>
        </p:nvSpPr>
        <p:spPr>
          <a:xfrm>
            <a:off x="457200" y="274638"/>
            <a:ext cx="8229600" cy="706090"/>
          </a:xfrm>
        </p:spPr>
        <p:txBody>
          <a:bodyPr/>
          <a:lstStyle/>
          <a:p>
            <a:r>
              <a:rPr lang="en-US" altLang="zh-CN" dirty="0" smtClean="0">
                <a:effectLst>
                  <a:outerShdw blurRad="38100" dist="38100" dir="2700000" algn="tl">
                    <a:srgbClr val="000000">
                      <a:alpha val="43137"/>
                    </a:srgbClr>
                  </a:outerShdw>
                </a:effectLst>
                <a:ea typeface="SimSun" pitchFamily="2" charset="-122"/>
              </a:rPr>
              <a:t>Microprocessor complexity</a:t>
            </a:r>
            <a:endParaRPr lang="zh-CN" altLang="en-US" dirty="0" smtClean="0">
              <a:effectLst>
                <a:outerShdw blurRad="38100" dist="38100" dir="2700000" algn="tl">
                  <a:srgbClr val="000000">
                    <a:alpha val="43137"/>
                  </a:srgbClr>
                </a:outerShdw>
              </a:effectLst>
              <a:ea typeface="SimSun" pitchFamily="2" charset="-122"/>
            </a:endParaRPr>
          </a:p>
        </p:txBody>
      </p:sp>
      <p:sp>
        <p:nvSpPr>
          <p:cNvPr id="37891" name="Rectangle 3"/>
          <p:cNvSpPr>
            <a:spLocks noGrp="1" noChangeArrowheads="1"/>
          </p:cNvSpPr>
          <p:nvPr>
            <p:ph idx="1"/>
          </p:nvPr>
        </p:nvSpPr>
        <p:spPr>
          <a:xfrm>
            <a:off x="659557" y="5882167"/>
            <a:ext cx="8229600" cy="703549"/>
          </a:xfrm>
        </p:spPr>
        <p:txBody>
          <a:bodyPr/>
          <a:lstStyle/>
          <a:p>
            <a:pPr marL="0" indent="0">
              <a:buNone/>
            </a:pPr>
            <a:r>
              <a:rPr lang="en-US" altLang="zh-CN" dirty="0">
                <a:ea typeface="SimSun" pitchFamily="2" charset="-122"/>
              </a:rPr>
              <a:t>2009 </a:t>
            </a:r>
            <a:r>
              <a:rPr lang="en-US" altLang="zh-CN" dirty="0" smtClean="0">
                <a:ea typeface="SimSun" pitchFamily="2" charset="-122"/>
              </a:rPr>
              <a:t>Int. Technology Roadmap for Semiconductors:  </a:t>
            </a:r>
            <a:r>
              <a:rPr lang="en-US" altLang="zh-CN" dirty="0">
                <a:ea typeface="SimSun" pitchFamily="2" charset="-122"/>
              </a:rPr>
              <a:t>MPU Product Functions/Chip </a:t>
            </a:r>
            <a:r>
              <a:rPr lang="en-US" altLang="zh-CN" dirty="0" smtClean="0">
                <a:ea typeface="SimSun" pitchFamily="2" charset="-122"/>
              </a:rPr>
              <a:t>and </a:t>
            </a:r>
            <a:r>
              <a:rPr lang="en-US" altLang="zh-CN" dirty="0">
                <a:ea typeface="SimSun" pitchFamily="2" charset="-122"/>
              </a:rPr>
              <a:t>Industry Average “Moore’s Law” and Chip Size Trends</a:t>
            </a:r>
            <a:endParaRPr lang="zh-CN" altLang="en-US" dirty="0" smtClean="0">
              <a:ea typeface="SimSun" pitchFamily="2" charset="-122"/>
            </a:endParaRP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24744"/>
            <a:ext cx="7029450"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05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39800"/>
          </a:xfrm>
        </p:spPr>
        <p:txBody>
          <a:bodyPr/>
          <a:lstStyle/>
          <a:p>
            <a:pPr eaLnBrk="1" hangingPunct="1"/>
            <a:r>
              <a:rPr lang="en-US" sz="3600" dirty="0" smtClean="0">
                <a:effectLst>
                  <a:outerShdw blurRad="38100" dist="38100" dir="2700000" algn="tl">
                    <a:srgbClr val="000000">
                      <a:alpha val="43137"/>
                    </a:srgbClr>
                  </a:outerShdw>
                </a:effectLst>
              </a:rPr>
              <a:t>INT?</a:t>
            </a:r>
          </a:p>
        </p:txBody>
      </p:sp>
      <p:sp>
        <p:nvSpPr>
          <p:cNvPr id="5123" name="Rectangle 3"/>
          <p:cNvSpPr>
            <a:spLocks noGrp="1" noChangeArrowheads="1"/>
          </p:cNvSpPr>
          <p:nvPr>
            <p:ph idx="1"/>
          </p:nvPr>
        </p:nvSpPr>
        <p:spPr>
          <a:xfrm>
            <a:off x="642938" y="1357313"/>
            <a:ext cx="8177534" cy="1423987"/>
          </a:xfrm>
        </p:spPr>
        <p:txBody>
          <a:bodyPr/>
          <a:lstStyle/>
          <a:p>
            <a:pPr eaLnBrk="1" hangingPunct="1"/>
            <a:r>
              <a:rPr lang="en-US" sz="2400" dirty="0" smtClean="0"/>
              <a:t>All things </a:t>
            </a:r>
            <a:r>
              <a:rPr lang="en-US" sz="2400" dirty="0" err="1" smtClean="0"/>
              <a:t>neuro</a:t>
            </a:r>
            <a:r>
              <a:rPr lang="en-US" sz="2400" dirty="0" smtClean="0"/>
              <a:t> … </a:t>
            </a:r>
            <a:r>
              <a:rPr lang="en-US" sz="2400" dirty="0" smtClean="0"/>
              <a:t>but no center of competence </a:t>
            </a:r>
            <a:r>
              <a:rPr lang="en-US" sz="2400" dirty="0" smtClean="0"/>
              <a:t>in Singapore.</a:t>
            </a:r>
          </a:p>
          <a:p>
            <a:pPr eaLnBrk="1" hangingPunct="1"/>
            <a:r>
              <a:rPr lang="en-GB" sz="2400" b="1" dirty="0" smtClean="0"/>
              <a:t>Institute </a:t>
            </a:r>
            <a:r>
              <a:rPr lang="en-GB" sz="2400" b="1" dirty="0"/>
              <a:t>for Neurocognitive Technologies (INT)</a:t>
            </a:r>
            <a:endParaRPr lang="pl-PL" sz="2400" dirty="0" smtClean="0"/>
          </a:p>
        </p:txBody>
      </p:sp>
      <p:sp>
        <p:nvSpPr>
          <p:cNvPr id="487430" name="Rectangle 6"/>
          <p:cNvSpPr>
            <a:spLocks noChangeArrowheads="1"/>
          </p:cNvSpPr>
          <p:nvPr/>
        </p:nvSpPr>
        <p:spPr bwMode="auto">
          <a:xfrm>
            <a:off x="642938" y="2411008"/>
            <a:ext cx="8072437" cy="3816276"/>
          </a:xfrm>
          <a:prstGeom prst="rect">
            <a:avLst/>
          </a:prstGeom>
          <a:noFill/>
          <a:ln w="9525">
            <a:noFill/>
            <a:miter lim="800000"/>
            <a:headEnd/>
            <a:tailEnd/>
          </a:ln>
          <a:effectLst/>
        </p:spPr>
        <p:txBody>
          <a:bodyPr lIns="92075" tIns="46038" rIns="92075" bIns="46038"/>
          <a:lstStyle/>
          <a:p>
            <a:pPr marL="355600" indent="-355600" algn="l">
              <a:spcBef>
                <a:spcPct val="20000"/>
              </a:spcBef>
              <a:buClr>
                <a:schemeClr val="bg1"/>
              </a:buClr>
              <a:buSzPct val="100000"/>
              <a:buFontTx/>
              <a:buChar char="•"/>
              <a:defRPr/>
            </a:pPr>
            <a:r>
              <a:rPr lang="en-US" sz="2400" dirty="0" smtClean="0">
                <a:solidFill>
                  <a:schemeClr val="bg1"/>
                </a:solidFill>
                <a:latin typeface="Calibri" pitchFamily="34" charset="0"/>
              </a:rPr>
              <a:t>All things related to brains</a:t>
            </a:r>
          </a:p>
          <a:p>
            <a:pPr marL="355600" indent="-355600" algn="l">
              <a:spcBef>
                <a:spcPct val="20000"/>
              </a:spcBef>
              <a:buClr>
                <a:schemeClr val="bg1"/>
              </a:buClr>
              <a:buSzPct val="100000"/>
              <a:buFontTx/>
              <a:buChar char="•"/>
              <a:defRPr/>
            </a:pPr>
            <a:r>
              <a:rPr lang="en-US" sz="2400" dirty="0" smtClean="0">
                <a:solidFill>
                  <a:schemeClr val="bg1"/>
                </a:solidFill>
                <a:latin typeface="Calibri" pitchFamily="34" charset="0"/>
              </a:rPr>
              <a:t>Large-scale projects in the world</a:t>
            </a:r>
            <a:endParaRPr lang="en-US" sz="2400" dirty="0">
              <a:solidFill>
                <a:schemeClr val="bg1"/>
              </a:solidFill>
              <a:latin typeface="Calibri" pitchFamily="34" charset="0"/>
            </a:endParaRPr>
          </a:p>
          <a:p>
            <a:pPr marL="355600" indent="-355600" algn="l">
              <a:spcBef>
                <a:spcPct val="20000"/>
              </a:spcBef>
              <a:buClr>
                <a:schemeClr val="bg1"/>
              </a:buClr>
              <a:buSzPct val="100000"/>
              <a:buFontTx/>
              <a:buChar char="•"/>
              <a:defRPr/>
            </a:pPr>
            <a:r>
              <a:rPr lang="en-US" sz="2400" dirty="0" smtClean="0">
                <a:solidFill>
                  <a:schemeClr val="bg1"/>
                </a:solidFill>
                <a:latin typeface="Calibri" pitchFamily="34" charset="0"/>
              </a:rPr>
              <a:t>Our </a:t>
            </a:r>
            <a:r>
              <a:rPr lang="en-US" sz="2400" dirty="0" smtClean="0">
                <a:solidFill>
                  <a:schemeClr val="bg1"/>
                </a:solidFill>
                <a:latin typeface="Calibri" pitchFamily="34" charset="0"/>
              </a:rPr>
              <a:t>efforts at NTU so </a:t>
            </a:r>
            <a:r>
              <a:rPr lang="en-US" sz="2400" dirty="0" smtClean="0">
                <a:solidFill>
                  <a:schemeClr val="bg1"/>
                </a:solidFill>
                <a:latin typeface="Calibri" pitchFamily="34" charset="0"/>
              </a:rPr>
              <a:t>far</a:t>
            </a:r>
            <a:endParaRPr lang="en-US" sz="2400" dirty="0">
              <a:solidFill>
                <a:schemeClr val="bg1"/>
              </a:solidFill>
              <a:latin typeface="Calibri" pitchFamily="34" charset="0"/>
            </a:endParaRPr>
          </a:p>
          <a:p>
            <a:pPr marL="355600" indent="-355600" algn="l">
              <a:spcBef>
                <a:spcPct val="20000"/>
              </a:spcBef>
              <a:buClr>
                <a:schemeClr val="bg1"/>
              </a:buClr>
              <a:buSzPct val="100000"/>
              <a:buFontTx/>
              <a:buChar char="•"/>
              <a:defRPr/>
            </a:pPr>
            <a:r>
              <a:rPr lang="en-US" sz="2400" dirty="0" smtClean="0">
                <a:solidFill>
                  <a:schemeClr val="bg1"/>
                </a:solidFill>
                <a:latin typeface="Calibri" pitchFamily="34" charset="0"/>
              </a:rPr>
              <a:t>Some ideas and results</a:t>
            </a:r>
            <a:endParaRPr lang="en-US" sz="2400" dirty="0" smtClean="0">
              <a:solidFill>
                <a:schemeClr val="bg1"/>
              </a:solidFill>
              <a:latin typeface="Calibri" pitchFamily="34" charset="0"/>
            </a:endParaRPr>
          </a:p>
          <a:p>
            <a:pPr marL="355600" indent="-355600" algn="l">
              <a:spcBef>
                <a:spcPct val="20000"/>
              </a:spcBef>
              <a:buClr>
                <a:schemeClr val="bg1"/>
              </a:buClr>
              <a:buSzPct val="100000"/>
              <a:buFontTx/>
              <a:buChar char="•"/>
              <a:defRPr/>
            </a:pPr>
            <a:r>
              <a:rPr lang="en-US" sz="2400" dirty="0" smtClean="0">
                <a:solidFill>
                  <a:schemeClr val="bg1"/>
                </a:solidFill>
                <a:latin typeface="Calibri" pitchFamily="34" charset="0"/>
              </a:rPr>
              <a:t>Why it is worthwhile, will </a:t>
            </a:r>
            <a:r>
              <a:rPr lang="en-US" sz="2400" dirty="0" smtClean="0">
                <a:solidFill>
                  <a:schemeClr val="bg1"/>
                </a:solidFill>
                <a:latin typeface="Calibri" pitchFamily="34" charset="0"/>
              </a:rPr>
              <a:t>it be </a:t>
            </a:r>
            <a:r>
              <a:rPr lang="en-US" sz="2400" dirty="0" smtClean="0">
                <a:solidFill>
                  <a:schemeClr val="bg1"/>
                </a:solidFill>
                <a:latin typeface="Calibri" pitchFamily="34" charset="0"/>
              </a:rPr>
              <a:t>done and </a:t>
            </a:r>
            <a:r>
              <a:rPr lang="en-US" sz="2400" dirty="0" smtClean="0">
                <a:solidFill>
                  <a:schemeClr val="bg1"/>
                </a:solidFill>
                <a:latin typeface="Calibri" pitchFamily="34" charset="0"/>
              </a:rPr>
              <a:t>why it will </a:t>
            </a:r>
            <a:r>
              <a:rPr lang="en-US" sz="2400" dirty="0" smtClean="0">
                <a:solidFill>
                  <a:schemeClr val="bg1"/>
                </a:solidFill>
                <a:latin typeface="Calibri" pitchFamily="34" charset="0"/>
              </a:rPr>
              <a:t>change everything!</a:t>
            </a:r>
            <a:endParaRPr lang="en-US" sz="2400" dirty="0">
              <a:solidFill>
                <a:schemeClr val="bg1"/>
              </a:solidFill>
              <a:latin typeface="Calibri" pitchFamily="34" charset="0"/>
            </a:endParaRPr>
          </a:p>
          <a:p>
            <a:pPr indent="384175" algn="l">
              <a:spcBef>
                <a:spcPct val="20000"/>
              </a:spcBef>
              <a:buClr>
                <a:schemeClr val="bg1"/>
              </a:buClr>
              <a:buSzPct val="100000"/>
              <a:buFontTx/>
              <a:buChar char="•"/>
              <a:defRPr/>
            </a:pPr>
            <a:endParaRPr lang="pl-PL" sz="1000" dirty="0">
              <a:solidFill>
                <a:schemeClr val="bg1"/>
              </a:solidFill>
              <a:latin typeface="Calibri" pitchFamily="34" charset="0"/>
            </a:endParaRPr>
          </a:p>
          <a:p>
            <a:pPr algn="l">
              <a:spcBef>
                <a:spcPct val="20000"/>
              </a:spcBef>
              <a:buClr>
                <a:schemeClr val="bg1"/>
              </a:buClr>
              <a:buSzPct val="100000"/>
              <a:defRPr/>
            </a:pPr>
            <a:r>
              <a:rPr lang="en-US" sz="2400" dirty="0" smtClean="0">
                <a:solidFill>
                  <a:schemeClr val="bg1"/>
                </a:solidFill>
                <a:latin typeface="Calibri" pitchFamily="34" charset="0"/>
              </a:rPr>
              <a:t>I started from physics, but one should judge a men not </a:t>
            </a:r>
            <a:r>
              <a:rPr lang="en-US" sz="2400" dirty="0" smtClean="0">
                <a:solidFill>
                  <a:schemeClr val="bg1"/>
                </a:solidFill>
                <a:latin typeface="Calibri" pitchFamily="34" charset="0"/>
              </a:rPr>
              <a:t>by how </a:t>
            </a:r>
            <a:r>
              <a:rPr lang="en-US" sz="2400" dirty="0" smtClean="0">
                <a:solidFill>
                  <a:schemeClr val="bg1"/>
                </a:solidFill>
                <a:latin typeface="Calibri" pitchFamily="34" charset="0"/>
              </a:rPr>
              <a:t>he starts, but how he finishes … </a:t>
            </a:r>
            <a:endParaRPr lang="pl-PL" sz="2400" dirty="0">
              <a:solidFill>
                <a:schemeClr val="bg1"/>
              </a:solidFill>
              <a:latin typeface="Calibri" pitchFamily="34" charset="0"/>
            </a:endParaRPr>
          </a:p>
        </p:txBody>
      </p:sp>
      <p:pic>
        <p:nvPicPr>
          <p:cNvPr id="33794" name="Picture 2" descr="D:\Archive-media\Grafika-Neurobiologia\Glowy+Mozgi\brainele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03167" y="2636912"/>
            <a:ext cx="952500" cy="119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8129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066800" y="304800"/>
            <a:ext cx="7543800" cy="762000"/>
          </a:xfrm>
        </p:spPr>
        <p:txBody>
          <a:bodyPr/>
          <a:lstStyle/>
          <a:p>
            <a:pPr eaLnBrk="1" hangingPunct="1">
              <a:defRPr/>
            </a:pPr>
            <a:r>
              <a:rPr lang="en-US" b="0" dirty="0" smtClean="0">
                <a:effectLst>
                  <a:outerShdw blurRad="38100" dist="38100" dir="2700000" algn="tl">
                    <a:srgbClr val="000000">
                      <a:alpha val="43137"/>
                    </a:srgbClr>
                  </a:outerShdw>
                </a:effectLst>
              </a:rPr>
              <a:t>Exponential growth of power</a:t>
            </a:r>
          </a:p>
        </p:txBody>
      </p:sp>
      <p:pic>
        <p:nvPicPr>
          <p:cNvPr id="2140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24" y="1088408"/>
            <a:ext cx="66675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pole tekstowe 4"/>
          <p:cNvSpPr txBox="1">
            <a:spLocks noChangeArrowheads="1"/>
          </p:cNvSpPr>
          <p:nvPr/>
        </p:nvSpPr>
        <p:spPr bwMode="auto">
          <a:xfrm>
            <a:off x="7086600" y="1066800"/>
            <a:ext cx="1828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l">
              <a:buClrTx/>
              <a:buSzTx/>
            </a:pPr>
            <a:r>
              <a:rPr lang="en-US" dirty="0" smtClean="0">
                <a:solidFill>
                  <a:srgbClr val="FFFFFF"/>
                </a:solidFill>
                <a:latin typeface="Calibri" pitchFamily="34" charset="0"/>
                <a:cs typeface="Calibri" pitchFamily="34" charset="0"/>
              </a:rPr>
              <a:t>From </a:t>
            </a:r>
            <a:br>
              <a:rPr lang="en-US" dirty="0" smtClean="0">
                <a:solidFill>
                  <a:srgbClr val="FFFFFF"/>
                </a:solidFill>
                <a:latin typeface="Calibri" pitchFamily="34" charset="0"/>
                <a:cs typeface="Calibri" pitchFamily="34" charset="0"/>
              </a:rPr>
            </a:br>
            <a:r>
              <a:rPr lang="en-US" dirty="0" smtClean="0">
                <a:solidFill>
                  <a:srgbClr val="FFFFFF"/>
                </a:solidFill>
                <a:latin typeface="Calibri" pitchFamily="34" charset="0"/>
                <a:cs typeface="Calibri" pitchFamily="34" charset="0"/>
              </a:rPr>
              <a:t>R. Kurzweil, </a:t>
            </a:r>
          </a:p>
          <a:p>
            <a:pPr algn="l">
              <a:buClrTx/>
              <a:buSzTx/>
            </a:pPr>
            <a:r>
              <a:rPr lang="en-US" dirty="0" smtClean="0">
                <a:solidFill>
                  <a:srgbClr val="FFFFFF"/>
                </a:solidFill>
                <a:latin typeface="Calibri" pitchFamily="34" charset="0"/>
                <a:cs typeface="Calibri" pitchFamily="34" charset="0"/>
              </a:rPr>
              <a:t/>
            </a:r>
            <a:br>
              <a:rPr lang="en-US" dirty="0" smtClean="0">
                <a:solidFill>
                  <a:srgbClr val="FFFFFF"/>
                </a:solidFill>
                <a:latin typeface="Calibri" pitchFamily="34" charset="0"/>
                <a:cs typeface="Calibri" pitchFamily="34" charset="0"/>
              </a:rPr>
            </a:br>
            <a:r>
              <a:rPr lang="en-US" dirty="0" smtClean="0">
                <a:solidFill>
                  <a:srgbClr val="FFFFFF"/>
                </a:solidFill>
                <a:latin typeface="Calibri" pitchFamily="34" charset="0"/>
                <a:cs typeface="Calibri" pitchFamily="34" charset="0"/>
              </a:rPr>
              <a:t>The Law of Accelerating Returns</a:t>
            </a:r>
          </a:p>
          <a:p>
            <a:pPr algn="l">
              <a:buClrTx/>
              <a:buSzTx/>
            </a:pPr>
            <a:endParaRPr lang="en-US" dirty="0" smtClean="0">
              <a:solidFill>
                <a:srgbClr val="FFFFFF"/>
              </a:solidFill>
              <a:latin typeface="Calibri" pitchFamily="34" charset="0"/>
              <a:cs typeface="Calibri" pitchFamily="34" charset="0"/>
            </a:endParaRPr>
          </a:p>
          <a:p>
            <a:pPr algn="l">
              <a:buClrTx/>
              <a:buSzTx/>
            </a:pPr>
            <a:r>
              <a:rPr lang="en-US" dirty="0" smtClean="0">
                <a:solidFill>
                  <a:srgbClr val="FFFFFF"/>
                </a:solidFill>
                <a:latin typeface="Calibri" pitchFamily="34" charset="0"/>
                <a:cs typeface="Calibri" pitchFamily="34" charset="0"/>
              </a:rPr>
              <a:t>By 2020 PC computers</a:t>
            </a:r>
          </a:p>
          <a:p>
            <a:pPr algn="l">
              <a:buClrTx/>
              <a:buSzTx/>
            </a:pPr>
            <a:r>
              <a:rPr lang="en-US" dirty="0" smtClean="0">
                <a:solidFill>
                  <a:srgbClr val="FFFFFF"/>
                </a:solidFill>
                <a:latin typeface="Calibri" pitchFamily="34" charset="0"/>
                <a:cs typeface="Calibri" pitchFamily="34" charset="0"/>
              </a:rPr>
              <a:t>will match the raw speed of brain operations!</a:t>
            </a:r>
          </a:p>
          <a:p>
            <a:pPr algn="l">
              <a:buClrTx/>
              <a:buSzTx/>
            </a:pPr>
            <a:endParaRPr lang="en-US" dirty="0" smtClean="0">
              <a:solidFill>
                <a:srgbClr val="FFFFFF"/>
              </a:solidFill>
              <a:latin typeface="Calibri" pitchFamily="34" charset="0"/>
              <a:cs typeface="Calibri" pitchFamily="34" charset="0"/>
            </a:endParaRPr>
          </a:p>
          <a:p>
            <a:pPr algn="l">
              <a:buClrTx/>
              <a:buSzTx/>
            </a:pPr>
            <a:r>
              <a:rPr lang="en-US" dirty="0" smtClean="0">
                <a:solidFill>
                  <a:srgbClr val="FFFFFF"/>
                </a:solidFill>
                <a:latin typeface="Calibri" pitchFamily="34" charset="0"/>
                <a:cs typeface="Calibri" pitchFamily="34" charset="0"/>
              </a:rPr>
              <a:t>What about organization of info flow?  </a:t>
            </a:r>
            <a:endParaRPr lang="pl-PL" dirty="0" smtClean="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47428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85800" y="350838"/>
            <a:ext cx="7772400" cy="474662"/>
          </a:xfrm>
        </p:spPr>
        <p:txBody>
          <a:bodyPr/>
          <a:lstStyle/>
          <a:p>
            <a:pPr eaLnBrk="1" hangingPunct="1">
              <a:defRPr/>
            </a:pPr>
            <a:r>
              <a:rPr lang="en-US" dirty="0" smtClean="0">
                <a:effectLst>
                  <a:outerShdw blurRad="38100" dist="38100" dir="2700000" algn="tl">
                    <a:srgbClr val="000000">
                      <a:alpha val="43137"/>
                    </a:srgbClr>
                  </a:outerShdw>
                </a:effectLst>
              </a:rPr>
              <a:t>Brains and computers</a:t>
            </a:r>
          </a:p>
        </p:txBody>
      </p:sp>
      <p:sp>
        <p:nvSpPr>
          <p:cNvPr id="4099" name="Rectangle 3"/>
          <p:cNvSpPr>
            <a:spLocks noGrp="1" noChangeArrowheads="1"/>
          </p:cNvSpPr>
          <p:nvPr>
            <p:ph sz="half" idx="1"/>
          </p:nvPr>
        </p:nvSpPr>
        <p:spPr>
          <a:xfrm>
            <a:off x="698500" y="1124744"/>
            <a:ext cx="8194675" cy="2016224"/>
          </a:xfrm>
          <a:noFill/>
        </p:spPr>
        <p:txBody>
          <a:bodyPr/>
          <a:lstStyle/>
          <a:p>
            <a:pPr marL="357188" indent="-357188" eaLnBrk="1" hangingPunct="1">
              <a:spcBef>
                <a:spcPts val="0"/>
              </a:spcBef>
              <a:buFontTx/>
              <a:buNone/>
            </a:pPr>
            <a:r>
              <a:rPr lang="en-US" sz="2000" dirty="0" smtClean="0"/>
              <a:t>Can we handle such complexity? </a:t>
            </a:r>
          </a:p>
          <a:p>
            <a:pPr eaLnBrk="1" hangingPunct="1">
              <a:spcBef>
                <a:spcPts val="0"/>
              </a:spcBef>
            </a:pPr>
            <a:r>
              <a:rPr lang="en-US" sz="2000" dirty="0" smtClean="0"/>
              <a:t>IBM Blue Gene, 2048 processors, needs 80 min. to simulate 1 sec. of activity of V1 cortex covering 9º field, 5000 x slower than real time.  </a:t>
            </a:r>
          </a:p>
          <a:p>
            <a:pPr marL="357188" indent="-357188" eaLnBrk="1" hangingPunct="1">
              <a:spcBef>
                <a:spcPts val="0"/>
              </a:spcBef>
            </a:pPr>
            <a:r>
              <a:rPr lang="en-US" sz="2000" dirty="0" smtClean="0"/>
              <a:t>Intel: 80 cores, 1 Teraflop in a PC; CUDA and GPUs with similar speed, but classical computer architectures are not well suited.</a:t>
            </a:r>
          </a:p>
        </p:txBody>
      </p:sp>
      <p:sp>
        <p:nvSpPr>
          <p:cNvPr id="4" name="Rectangle 3"/>
          <p:cNvSpPr txBox="1">
            <a:spLocks noChangeArrowheads="1"/>
          </p:cNvSpPr>
          <p:nvPr/>
        </p:nvSpPr>
        <p:spPr bwMode="auto">
          <a:xfrm>
            <a:off x="755576" y="3212976"/>
            <a:ext cx="819467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ts val="1200"/>
              </a:spcAft>
              <a:buClr>
                <a:schemeClr val="tx2"/>
              </a:buClr>
              <a:buSzPct val="115000"/>
              <a:buChar char="•"/>
              <a:defRPr sz="2800">
                <a:solidFill>
                  <a:schemeClr val="tx1"/>
                </a:solidFill>
                <a:latin typeface="+mn-lt"/>
                <a:ea typeface="+mn-ea"/>
                <a:cs typeface="+mn-cs"/>
              </a:defRPr>
            </a:lvl1pPr>
            <a:lvl2pPr marL="742950" indent="-285750" algn="l" rtl="0" eaLnBrk="0" fontAlgn="base" hangingPunct="0">
              <a:spcBef>
                <a:spcPts val="1200"/>
              </a:spcBef>
              <a:spcAft>
                <a:spcPct val="0"/>
              </a:spcAft>
              <a:buChar char="–"/>
              <a:defRPr sz="2400">
                <a:solidFill>
                  <a:schemeClr val="tx1"/>
                </a:solidFill>
                <a:latin typeface="+mn-lt"/>
              </a:defRPr>
            </a:lvl2pPr>
            <a:lvl3pPr marL="1143000" indent="-228600" algn="l" rtl="0" eaLnBrk="0" fontAlgn="base" hangingPunct="0">
              <a:spcBef>
                <a:spcPts val="600"/>
              </a:spcBef>
              <a:spcAft>
                <a:spcPct val="0"/>
              </a:spcAft>
              <a:buClr>
                <a:schemeClr val="tx2"/>
              </a:buClr>
              <a:buSzPct val="115000"/>
              <a:buChar char="•"/>
              <a:defRPr sz="2000">
                <a:solidFill>
                  <a:schemeClr val="tx1"/>
                </a:solidFill>
                <a:latin typeface="+mn-lt"/>
              </a:defRPr>
            </a:lvl3pPr>
            <a:lvl4pPr marL="1600200" indent="-228600" algn="l" rtl="0" eaLnBrk="0" fontAlgn="base" hangingPunct="0">
              <a:spcBef>
                <a:spcPct val="0"/>
              </a:spcBef>
              <a:spcAft>
                <a:spcPts val="300"/>
              </a:spcAft>
              <a:buChar char="–"/>
              <a:defRPr sz="1800">
                <a:solidFill>
                  <a:schemeClr val="tx1"/>
                </a:solidFill>
                <a:latin typeface="+mn-lt"/>
              </a:defRPr>
            </a:lvl4pPr>
            <a:lvl5pPr marL="2057400" indent="-228600" algn="l" rtl="0" eaLnBrk="0" fontAlgn="base" hangingPunct="0">
              <a:spcBef>
                <a:spcPct val="0"/>
              </a:spcBef>
              <a:spcAft>
                <a:spcPts val="300"/>
              </a:spcAft>
              <a:buClr>
                <a:schemeClr val="tx2"/>
              </a:buClr>
              <a:buSzPct val="110000"/>
              <a:buChar char="•"/>
              <a:defRPr sz="1800">
                <a:solidFill>
                  <a:schemeClr val="tx1"/>
                </a:solidFill>
                <a:latin typeface="+mn-lt"/>
              </a:defRPr>
            </a:lvl5pPr>
            <a:lvl6pPr marL="2514600" indent="-228600" algn="l" rtl="0" fontAlgn="base">
              <a:spcBef>
                <a:spcPct val="20000"/>
              </a:spcBef>
              <a:spcAft>
                <a:spcPct val="0"/>
              </a:spcAft>
              <a:buClr>
                <a:schemeClr val="tx2"/>
              </a:buClr>
              <a:buSzPct val="110000"/>
              <a:buChar char="•"/>
              <a:defRPr sz="1800">
                <a:solidFill>
                  <a:schemeClr val="tx1"/>
                </a:solidFill>
                <a:latin typeface="+mn-lt"/>
              </a:defRPr>
            </a:lvl6pPr>
            <a:lvl7pPr marL="2971800" indent="-228600" algn="l" rtl="0" fontAlgn="base">
              <a:spcBef>
                <a:spcPct val="20000"/>
              </a:spcBef>
              <a:spcAft>
                <a:spcPct val="0"/>
              </a:spcAft>
              <a:buClr>
                <a:schemeClr val="tx2"/>
              </a:buClr>
              <a:buSzPct val="110000"/>
              <a:buChar char="•"/>
              <a:defRPr sz="1800">
                <a:solidFill>
                  <a:schemeClr val="tx1"/>
                </a:solidFill>
                <a:latin typeface="+mn-lt"/>
              </a:defRPr>
            </a:lvl7pPr>
            <a:lvl8pPr marL="3429000" indent="-228600" algn="l" rtl="0" fontAlgn="base">
              <a:spcBef>
                <a:spcPct val="20000"/>
              </a:spcBef>
              <a:spcAft>
                <a:spcPct val="0"/>
              </a:spcAft>
              <a:buClr>
                <a:schemeClr val="tx2"/>
              </a:buClr>
              <a:buSzPct val="110000"/>
              <a:buChar char="•"/>
              <a:defRPr sz="1800">
                <a:solidFill>
                  <a:schemeClr val="tx1"/>
                </a:solidFill>
                <a:latin typeface="+mn-lt"/>
              </a:defRPr>
            </a:lvl8pPr>
            <a:lvl9pPr marL="3886200" indent="-228600" algn="l" rtl="0" fontAlgn="base">
              <a:spcBef>
                <a:spcPct val="20000"/>
              </a:spcBef>
              <a:spcAft>
                <a:spcPct val="0"/>
              </a:spcAft>
              <a:buClr>
                <a:schemeClr val="tx2"/>
              </a:buClr>
              <a:buSzPct val="110000"/>
              <a:buChar char="•"/>
              <a:defRPr sz="1800">
                <a:solidFill>
                  <a:schemeClr val="tx1"/>
                </a:solidFill>
                <a:latin typeface="+mn-lt"/>
              </a:defRPr>
            </a:lvl9pPr>
          </a:lstStyle>
          <a:p>
            <a:pPr marL="0" indent="0" eaLnBrk="1" hangingPunct="1">
              <a:buClr>
                <a:srgbClr val="FFCC66"/>
              </a:buClr>
              <a:buFontTx/>
              <a:buNone/>
            </a:pPr>
            <a:r>
              <a:rPr lang="en-US" sz="2000" dirty="0" smtClean="0">
                <a:solidFill>
                  <a:srgbClr val="EAEAEA"/>
                </a:solidFill>
                <a:latin typeface="Calibri" pitchFamily="34" charset="0"/>
              </a:rPr>
              <a:t>Neuromorphic approach: analog hardware neurons.</a:t>
            </a:r>
            <a:endParaRPr lang="en-US" sz="2000" dirty="0" smtClean="0">
              <a:solidFill>
                <a:srgbClr val="EAEAEA"/>
              </a:solidFill>
              <a:latin typeface="Calibri" pitchFamily="34" charset="0"/>
              <a:hlinkClick r:id="rId3"/>
            </a:endParaRPr>
          </a:p>
          <a:p>
            <a:pPr marL="357188" indent="-357188" eaLnBrk="1" hangingPunct="1">
              <a:buClr>
                <a:srgbClr val="FFCC66"/>
              </a:buClr>
            </a:pPr>
            <a:r>
              <a:rPr lang="en-US" sz="2000" dirty="0" err="1" smtClean="0">
                <a:solidFill>
                  <a:srgbClr val="EAEAEA"/>
                </a:solidFill>
                <a:latin typeface="Calibri" pitchFamily="34" charset="0"/>
                <a:hlinkClick r:id="rId3"/>
              </a:rPr>
              <a:t>Neurogrid</a:t>
            </a:r>
            <a:r>
              <a:rPr lang="en-US" sz="2000" dirty="0" smtClean="0">
                <a:solidFill>
                  <a:srgbClr val="EAEAEA"/>
                </a:solidFill>
                <a:latin typeface="Calibri" pitchFamily="34" charset="0"/>
              </a:rPr>
              <a:t> (</a:t>
            </a:r>
            <a:r>
              <a:rPr lang="en-US" sz="2000" dirty="0" err="1" smtClean="0">
                <a:solidFill>
                  <a:srgbClr val="EAEAEA"/>
                </a:solidFill>
                <a:latin typeface="Calibri" pitchFamily="34" charset="0"/>
              </a:rPr>
              <a:t>Kwabena</a:t>
            </a:r>
            <a:r>
              <a:rPr lang="en-US" sz="2000" dirty="0" smtClean="0">
                <a:solidFill>
                  <a:srgbClr val="EAEAEA"/>
                </a:solidFill>
                <a:latin typeface="Calibri" pitchFamily="34" charset="0"/>
              </a:rPr>
              <a:t> </a:t>
            </a:r>
            <a:r>
              <a:rPr lang="en-US" sz="2000" dirty="0" err="1" smtClean="0">
                <a:solidFill>
                  <a:srgbClr val="EAEAEA"/>
                </a:solidFill>
                <a:latin typeface="Calibri" pitchFamily="34" charset="0"/>
              </a:rPr>
              <a:t>Boahen</a:t>
            </a:r>
            <a:r>
              <a:rPr lang="en-US" sz="2000" dirty="0" smtClean="0">
                <a:solidFill>
                  <a:srgbClr val="EAEAEA"/>
                </a:solidFill>
                <a:latin typeface="Calibri" pitchFamily="34" charset="0"/>
              </a:rPr>
              <a:t>, Bioengineering, Stanford 2007): analogue neuromorphic supercomputer on our desktop? Low power, spiking. </a:t>
            </a:r>
          </a:p>
          <a:p>
            <a:pPr marL="0" indent="0" eaLnBrk="1" hangingPunct="1">
              <a:spcBef>
                <a:spcPts val="0"/>
              </a:spcBef>
              <a:buClr>
                <a:srgbClr val="FFCC66"/>
              </a:buClr>
              <a:buFontTx/>
              <a:buNone/>
            </a:pPr>
            <a:r>
              <a:rPr lang="en-US" sz="2000" dirty="0" smtClean="0">
                <a:solidFill>
                  <a:srgbClr val="EAEAEA"/>
                </a:solidFill>
                <a:latin typeface="Calibri" pitchFamily="34" charset="0"/>
              </a:rPr>
              <a:t>A human brain emulation race is starting? </a:t>
            </a:r>
          </a:p>
          <a:p>
            <a:pPr marL="357188" indent="-357188" eaLnBrk="1" hangingPunct="1">
              <a:spcBef>
                <a:spcPts val="0"/>
              </a:spcBef>
              <a:buClr>
                <a:srgbClr val="FFCC66"/>
              </a:buClr>
            </a:pPr>
            <a:r>
              <a:rPr lang="en-US" sz="2000" dirty="0" smtClean="0">
                <a:solidFill>
                  <a:srgbClr val="EAEAEA"/>
                </a:solidFill>
                <a:latin typeface="Calibri" pitchFamily="34" charset="0"/>
              </a:rPr>
              <a:t>DARPA Systems </a:t>
            </a:r>
            <a:r>
              <a:rPr lang="en-US" sz="2000" dirty="0">
                <a:solidFill>
                  <a:srgbClr val="EAEAEA"/>
                </a:solidFill>
                <a:latin typeface="Calibri" pitchFamily="34" charset="0"/>
              </a:rPr>
              <a:t>of Neuromorphic Adaptive Plastic Scalable Electronics (</a:t>
            </a:r>
            <a:r>
              <a:rPr lang="en-US" sz="2000" dirty="0" err="1">
                <a:solidFill>
                  <a:srgbClr val="EAEAEA"/>
                </a:solidFill>
                <a:latin typeface="Calibri" pitchFamily="34" charset="0"/>
              </a:rPr>
              <a:t>SyNAPSE</a:t>
            </a:r>
            <a:r>
              <a:rPr lang="en-US" sz="2000" dirty="0">
                <a:solidFill>
                  <a:srgbClr val="EAEAEA"/>
                </a:solidFill>
                <a:latin typeface="Calibri" pitchFamily="34" charset="0"/>
              </a:rPr>
              <a:t>) </a:t>
            </a:r>
            <a:r>
              <a:rPr lang="en-US" sz="2000" dirty="0" smtClean="0">
                <a:solidFill>
                  <a:srgbClr val="EAEAEA"/>
                </a:solidFill>
                <a:latin typeface="Calibri" pitchFamily="34" charset="0"/>
              </a:rPr>
              <a:t>program: develop biological-scale </a:t>
            </a:r>
            <a:r>
              <a:rPr lang="en-US" sz="2000" dirty="0">
                <a:solidFill>
                  <a:srgbClr val="EAEAEA"/>
                </a:solidFill>
                <a:latin typeface="Calibri" pitchFamily="34" charset="0"/>
              </a:rPr>
              <a:t>neuromorphic electronic systems for </a:t>
            </a:r>
            <a:r>
              <a:rPr lang="en-US" sz="2000" dirty="0" smtClean="0">
                <a:solidFill>
                  <a:srgbClr val="EAEAEA"/>
                </a:solidFill>
                <a:latin typeface="Calibri" pitchFamily="34" charset="0"/>
              </a:rPr>
              <a:t>human </a:t>
            </a:r>
            <a:r>
              <a:rPr lang="en-US" sz="2000" dirty="0">
                <a:solidFill>
                  <a:srgbClr val="EAEAEA"/>
                </a:solidFill>
                <a:latin typeface="Calibri" pitchFamily="34" charset="0"/>
              </a:rPr>
              <a:t>scale brain emulation by 2019. </a:t>
            </a:r>
            <a:endParaRPr lang="en-US" sz="2000" dirty="0" smtClean="0">
              <a:solidFill>
                <a:srgbClr val="EAEAEA"/>
              </a:solidFill>
              <a:latin typeface="Calibri" pitchFamily="34" charset="0"/>
            </a:endParaRPr>
          </a:p>
          <a:p>
            <a:pPr marL="357188" indent="-357188" eaLnBrk="1" hangingPunct="1">
              <a:spcBef>
                <a:spcPts val="0"/>
              </a:spcBef>
              <a:buClr>
                <a:srgbClr val="FFCC66"/>
              </a:buClr>
            </a:pPr>
            <a:r>
              <a:rPr lang="en-US" sz="2000" dirty="0" smtClean="0">
                <a:solidFill>
                  <a:srgbClr val="EAEAEA"/>
                </a:solidFill>
                <a:latin typeface="Calibri" pitchFamily="34" charset="0"/>
              </a:rPr>
              <a:t>Europe 1GE human </a:t>
            </a:r>
            <a:r>
              <a:rPr lang="en-US" sz="2000" dirty="0">
                <a:solidFill>
                  <a:srgbClr val="EAEAEA"/>
                </a:solidFill>
                <a:latin typeface="Calibri" pitchFamily="34" charset="0"/>
              </a:rPr>
              <a:t>brain emulation project with a target for 2024. </a:t>
            </a:r>
            <a:endParaRPr lang="en-US" sz="2000" dirty="0" smtClean="0">
              <a:solidFill>
                <a:srgbClr val="EAEAEA"/>
              </a:solidFill>
              <a:latin typeface="Calibri" pitchFamily="34" charset="0"/>
            </a:endParaRPr>
          </a:p>
        </p:txBody>
      </p:sp>
      <p:pic>
        <p:nvPicPr>
          <p:cNvPr id="17410" name="Picture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444332"/>
            <a:ext cx="88868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348880"/>
            <a:ext cx="8570913"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50" y="980728"/>
            <a:ext cx="88868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6048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3"/>
                                        </p:tgtEl>
                                      </p:cBhvr>
                                    </p:animEffect>
                                    <p:set>
                                      <p:cBhvr>
                                        <p:cTn id="7" dur="1" fill="hold">
                                          <p:stCondLst>
                                            <p:cond delay="499"/>
                                          </p:stCondLst>
                                        </p:cTn>
                                        <p:tgtEl>
                                          <p:spTgt spid="174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p:cNvSpPr>
            <a:spLocks noChangeArrowheads="1"/>
          </p:cNvSpPr>
          <p:nvPr/>
        </p:nvSpPr>
        <p:spPr bwMode="auto">
          <a:xfrm>
            <a:off x="647700" y="122832"/>
            <a:ext cx="7772400" cy="1143000"/>
          </a:xfrm>
          <a:prstGeom prst="rect">
            <a:avLst/>
          </a:prstGeom>
          <a:noFill/>
          <a:ln w="9525">
            <a:noFill/>
            <a:miter lim="800000"/>
            <a:headEnd/>
            <a:tailEnd/>
          </a:ln>
          <a:effectLst/>
        </p:spPr>
        <p:txBody>
          <a:bodyPr lIns="91425" tIns="45713" rIns="91425" bIns="45713" anchor="ctr"/>
          <a:lstStyle/>
          <a:p>
            <a:pPr algn="ctr">
              <a:defRPr/>
            </a:pP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Brains from </a:t>
            </a: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nanostructures</a:t>
            </a:r>
            <a:endParaRPr lang="en-US" altLang="zh-CN" sz="3600" dirty="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endParaRPr>
          </a:p>
        </p:txBody>
      </p:sp>
      <p:sp>
        <p:nvSpPr>
          <p:cNvPr id="45060" name="Text Box 7"/>
          <p:cNvSpPr txBox="1">
            <a:spLocks noChangeArrowheads="1"/>
          </p:cNvSpPr>
          <p:nvPr/>
        </p:nvSpPr>
        <p:spPr bwMode="auto">
          <a:xfrm>
            <a:off x="792889" y="3263199"/>
            <a:ext cx="492227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i="1">
                <a:solidFill>
                  <a:schemeClr val="tx1"/>
                </a:solidFill>
                <a:latin typeface="Arial" pitchFamily="34" charset="0"/>
              </a:defRPr>
            </a:lvl1pPr>
            <a:lvl2pPr>
              <a:defRPr sz="2400" i="1">
                <a:solidFill>
                  <a:schemeClr val="tx1"/>
                </a:solidFill>
                <a:latin typeface="Arial" pitchFamily="34" charset="0"/>
              </a:defRPr>
            </a:lvl2pPr>
            <a:lvl3pPr marL="1143000" indent="-228600">
              <a:defRPr sz="2400" i="1">
                <a:solidFill>
                  <a:schemeClr val="tx1"/>
                </a:solidFill>
                <a:latin typeface="Arial" pitchFamily="34" charset="0"/>
              </a:defRPr>
            </a:lvl3pPr>
            <a:lvl4pPr marL="1600200" indent="-228600">
              <a:defRPr sz="2400" i="1">
                <a:solidFill>
                  <a:schemeClr val="tx1"/>
                </a:solidFill>
                <a:latin typeface="Arial" pitchFamily="34" charset="0"/>
              </a:defRPr>
            </a:lvl4pPr>
            <a:lvl5pPr marL="2057400" indent="-228600">
              <a:defRPr sz="2400" i="1">
                <a:solidFill>
                  <a:schemeClr val="tx1"/>
                </a:solidFill>
                <a:latin typeface="Arial" pitchFamily="34" charset="0"/>
              </a:defRPr>
            </a:lvl5pPr>
            <a:lvl6pPr marL="2514600" indent="-228600" eaLnBrk="0" fontAlgn="base" hangingPunct="0">
              <a:spcBef>
                <a:spcPct val="0"/>
              </a:spcBef>
              <a:spcAft>
                <a:spcPct val="0"/>
              </a:spcAft>
              <a:defRPr sz="2400" i="1">
                <a:solidFill>
                  <a:schemeClr val="tx1"/>
                </a:solidFill>
                <a:latin typeface="Arial" pitchFamily="34" charset="0"/>
              </a:defRPr>
            </a:lvl6pPr>
            <a:lvl7pPr marL="2971800" indent="-228600" eaLnBrk="0" fontAlgn="base" hangingPunct="0">
              <a:spcBef>
                <a:spcPct val="0"/>
              </a:spcBef>
              <a:spcAft>
                <a:spcPct val="0"/>
              </a:spcAft>
              <a:defRPr sz="2400" i="1">
                <a:solidFill>
                  <a:schemeClr val="tx1"/>
                </a:solidFill>
                <a:latin typeface="Arial" pitchFamily="34" charset="0"/>
              </a:defRPr>
            </a:lvl7pPr>
            <a:lvl8pPr marL="3429000" indent="-228600" eaLnBrk="0" fontAlgn="base" hangingPunct="0">
              <a:spcBef>
                <a:spcPct val="0"/>
              </a:spcBef>
              <a:spcAft>
                <a:spcPct val="0"/>
              </a:spcAft>
              <a:defRPr sz="2400" i="1">
                <a:solidFill>
                  <a:schemeClr val="tx1"/>
                </a:solidFill>
                <a:latin typeface="Arial" pitchFamily="34" charset="0"/>
              </a:defRPr>
            </a:lvl8pPr>
            <a:lvl9pPr marL="3886200" indent="-228600" eaLnBrk="0" fontAlgn="base" hangingPunct="0">
              <a:spcBef>
                <a:spcPct val="0"/>
              </a:spcBef>
              <a:spcAft>
                <a:spcPct val="0"/>
              </a:spcAft>
              <a:defRPr sz="2400" i="1">
                <a:solidFill>
                  <a:schemeClr val="tx1"/>
                </a:solidFill>
                <a:latin typeface="Arial" pitchFamily="34" charset="0"/>
              </a:defRPr>
            </a:lvl9pPr>
          </a:lstStyle>
          <a:p>
            <a:pPr algn="l">
              <a:spcAft>
                <a:spcPts val="1200"/>
              </a:spcAft>
            </a:pPr>
            <a:r>
              <a:rPr lang="en-US" sz="2000" i="0" dirty="0">
                <a:solidFill>
                  <a:schemeClr val="bg1"/>
                </a:solidFill>
                <a:latin typeface="+mn-lt"/>
              </a:rPr>
              <a:t>IBM Research </a:t>
            </a:r>
            <a:r>
              <a:rPr lang="en-US" sz="2000" i="0" dirty="0" smtClean="0">
                <a:solidFill>
                  <a:schemeClr val="bg1"/>
                </a:solidFill>
                <a:latin typeface="+mn-lt"/>
              </a:rPr>
              <a:t>(</a:t>
            </a:r>
            <a:r>
              <a:rPr lang="en-US" sz="2000" i="0" dirty="0" err="1" smtClean="0">
                <a:solidFill>
                  <a:schemeClr val="bg1"/>
                </a:solidFill>
                <a:latin typeface="+mn-lt"/>
              </a:rPr>
              <a:t>Almaden</a:t>
            </a:r>
            <a:r>
              <a:rPr lang="en-US" sz="2000" i="0" dirty="0" smtClean="0">
                <a:solidFill>
                  <a:schemeClr val="bg1"/>
                </a:solidFill>
                <a:latin typeface="+mn-lt"/>
              </a:rPr>
              <a:t>) is coordinator, </a:t>
            </a:r>
            <a:br>
              <a:rPr lang="en-US" sz="2000" i="0" dirty="0" smtClean="0">
                <a:solidFill>
                  <a:schemeClr val="bg1"/>
                </a:solidFill>
                <a:latin typeface="+mn-lt"/>
              </a:rPr>
            </a:br>
            <a:r>
              <a:rPr lang="en-US" sz="2000" i="0" dirty="0" smtClean="0">
                <a:solidFill>
                  <a:schemeClr val="bg1"/>
                </a:solidFill>
                <a:latin typeface="+mn-lt"/>
              </a:rPr>
              <a:t>HRL </a:t>
            </a:r>
            <a:r>
              <a:rPr lang="en-US" sz="2000" i="0" dirty="0">
                <a:solidFill>
                  <a:schemeClr val="bg1"/>
                </a:solidFill>
                <a:latin typeface="+mn-lt"/>
              </a:rPr>
              <a:t>Laboratories (HRL), </a:t>
            </a:r>
            <a:r>
              <a:rPr lang="en-US" sz="2000" i="0" dirty="0" smtClean="0">
                <a:solidFill>
                  <a:schemeClr val="bg1"/>
                </a:solidFill>
                <a:latin typeface="+mn-lt"/>
              </a:rPr>
              <a:t>Hewlett-Packard </a:t>
            </a:r>
            <a:r>
              <a:rPr lang="en-US" sz="2000" i="0" dirty="0" smtClean="0">
                <a:solidFill>
                  <a:schemeClr val="bg1"/>
                </a:solidFill>
                <a:latin typeface="+mn-lt"/>
              </a:rPr>
              <a:t> + Cornell</a:t>
            </a:r>
            <a:r>
              <a:rPr lang="en-US" sz="2000" i="0" dirty="0" smtClean="0">
                <a:solidFill>
                  <a:schemeClr val="bg1"/>
                </a:solidFill>
                <a:latin typeface="+mn-lt"/>
              </a:rPr>
              <a:t>, Columbia, Stanford, </a:t>
            </a:r>
            <a:r>
              <a:rPr lang="en-US" sz="2000" i="0" dirty="0" smtClean="0">
                <a:solidFill>
                  <a:schemeClr val="bg1"/>
                </a:solidFill>
                <a:latin typeface="+mn-lt"/>
              </a:rPr>
              <a:t>Wisconsin-Madison, </a:t>
            </a:r>
            <a:r>
              <a:rPr lang="en-US" sz="2000" i="0" dirty="0" smtClean="0">
                <a:solidFill>
                  <a:schemeClr val="bg1"/>
                </a:solidFill>
                <a:latin typeface="+mn-lt"/>
              </a:rPr>
              <a:t>UC </a:t>
            </a:r>
            <a:r>
              <a:rPr lang="en-US" sz="2000" i="0" dirty="0" smtClean="0">
                <a:solidFill>
                  <a:schemeClr val="bg1"/>
                </a:solidFill>
                <a:latin typeface="+mn-lt"/>
              </a:rPr>
              <a:t>Merced Universities </a:t>
            </a:r>
            <a:r>
              <a:rPr lang="en-US" sz="2000" i="0" dirty="0" smtClean="0">
                <a:solidFill>
                  <a:schemeClr val="bg1"/>
                </a:solidFill>
                <a:latin typeface="+mn-lt"/>
              </a:rPr>
              <a:t>with </a:t>
            </a:r>
            <a:r>
              <a:rPr lang="en-US" sz="2000" i="0" dirty="0" smtClean="0">
                <a:solidFill>
                  <a:schemeClr val="bg1"/>
                </a:solidFill>
                <a:latin typeface="+mn-lt"/>
              </a:rPr>
              <a:t>many </a:t>
            </a:r>
            <a:r>
              <a:rPr lang="en-US" sz="2000" i="0" dirty="0" smtClean="0">
                <a:solidFill>
                  <a:schemeClr val="bg1"/>
                </a:solidFill>
                <a:latin typeface="+mn-lt"/>
              </a:rPr>
              <a:t>subcontractors.</a:t>
            </a:r>
            <a:endParaRPr lang="en-US" sz="2000" i="0" dirty="0" smtClean="0">
              <a:solidFill>
                <a:schemeClr val="bg1"/>
              </a:solidFill>
              <a:latin typeface="+mn-lt"/>
            </a:endParaRPr>
          </a:p>
          <a:p>
            <a:pPr algn="l">
              <a:spcAft>
                <a:spcPts val="1200"/>
              </a:spcAft>
            </a:pPr>
            <a:r>
              <a:rPr lang="en-US" sz="2000" i="0" dirty="0" smtClean="0">
                <a:solidFill>
                  <a:schemeClr val="bg1"/>
                </a:solidFill>
                <a:latin typeface="+mn-lt"/>
              </a:rPr>
              <a:t>So far DARPA gave over 40 </a:t>
            </a:r>
            <a:r>
              <a:rPr lang="en-US" sz="2000" i="0" dirty="0">
                <a:solidFill>
                  <a:schemeClr val="bg1"/>
                </a:solidFill>
                <a:latin typeface="+mn-lt"/>
              </a:rPr>
              <a:t>million </a:t>
            </a:r>
            <a:r>
              <a:rPr lang="en-US" sz="2000" i="0" dirty="0" smtClean="0">
                <a:solidFill>
                  <a:schemeClr val="bg1"/>
                </a:solidFill>
                <a:latin typeface="+mn-lt"/>
              </a:rPr>
              <a:t>$ to </a:t>
            </a:r>
            <a:r>
              <a:rPr lang="en-US" sz="2000" i="0" dirty="0">
                <a:solidFill>
                  <a:schemeClr val="bg1"/>
                </a:solidFill>
                <a:latin typeface="+mn-lt"/>
              </a:rPr>
              <a:t>the </a:t>
            </a:r>
            <a:r>
              <a:rPr lang="en-US" sz="2000" i="0" dirty="0" smtClean="0">
                <a:solidFill>
                  <a:schemeClr val="bg1"/>
                </a:solidFill>
                <a:latin typeface="+mn-lt"/>
              </a:rPr>
              <a:t>project, now </a:t>
            </a:r>
            <a:r>
              <a:rPr lang="en-US" sz="2000" i="0" dirty="0" smtClean="0">
                <a:solidFill>
                  <a:schemeClr val="bg1"/>
                </a:solidFill>
                <a:latin typeface="+mn-lt"/>
              </a:rPr>
              <a:t>(2011) in phase 2. </a:t>
            </a:r>
          </a:p>
          <a:p>
            <a:pPr algn="l">
              <a:spcAft>
                <a:spcPts val="1200"/>
              </a:spcAft>
            </a:pPr>
            <a:r>
              <a:rPr lang="en-US" sz="2000" i="0" dirty="0" smtClean="0">
                <a:solidFill>
                  <a:schemeClr val="bg1"/>
                </a:solidFill>
                <a:latin typeface="+mn-lt"/>
              </a:rPr>
              <a:t>Brain-like chips define </a:t>
            </a:r>
            <a:r>
              <a:rPr lang="en-US" sz="2000" i="0" dirty="0">
                <a:solidFill>
                  <a:schemeClr val="bg1"/>
                </a:solidFill>
                <a:latin typeface="+mn-lt"/>
              </a:rPr>
              <a:t>a fundamentally distinct form of computational </a:t>
            </a:r>
            <a:r>
              <a:rPr lang="en-US" sz="2000" i="0" dirty="0" smtClean="0">
                <a:solidFill>
                  <a:schemeClr val="bg1"/>
                </a:solidFill>
                <a:latin typeface="+mn-lt"/>
              </a:rPr>
              <a:t>device.</a:t>
            </a:r>
            <a:endParaRPr lang="en-US" sz="2000" i="0" dirty="0">
              <a:solidFill>
                <a:schemeClr val="bg1"/>
              </a:solidFill>
              <a:latin typeface="+mn-lt"/>
            </a:endParaRPr>
          </a:p>
        </p:txBody>
      </p:sp>
      <p:sp>
        <p:nvSpPr>
          <p:cNvPr id="45061" name="Rectangle 8"/>
          <p:cNvSpPr>
            <a:spLocks noChangeArrowheads="1"/>
          </p:cNvSpPr>
          <p:nvPr/>
        </p:nvSpPr>
        <p:spPr bwMode="auto">
          <a:xfrm>
            <a:off x="871663" y="1265832"/>
            <a:ext cx="4155393" cy="177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20000"/>
              </a:spcBef>
              <a:buClr>
                <a:srgbClr val="315263"/>
              </a:buClr>
              <a:buSzPct val="75000"/>
            </a:pPr>
            <a:r>
              <a:rPr lang="en-US" altLang="zh-CN" dirty="0" err="1" smtClean="0">
                <a:solidFill>
                  <a:schemeClr val="bg1"/>
                </a:solidFill>
                <a:latin typeface="+mn-lt"/>
                <a:ea typeface="SimSun" pitchFamily="2" charset="-122"/>
                <a:hlinkClick r:id="rId3"/>
              </a:rPr>
              <a:t>SyNAPSE</a:t>
            </a:r>
            <a:r>
              <a:rPr lang="en-US" altLang="zh-CN" dirty="0" smtClean="0">
                <a:solidFill>
                  <a:schemeClr val="bg1"/>
                </a:solidFill>
                <a:latin typeface="+mn-lt"/>
                <a:ea typeface="SimSun" pitchFamily="2" charset="-122"/>
              </a:rPr>
              <a:t>: Systems </a:t>
            </a:r>
            <a:r>
              <a:rPr lang="en-US" altLang="zh-CN" dirty="0">
                <a:solidFill>
                  <a:schemeClr val="bg1"/>
                </a:solidFill>
                <a:latin typeface="+mn-lt"/>
                <a:ea typeface="SimSun" pitchFamily="2" charset="-122"/>
              </a:rPr>
              <a:t>of Neuromorphic Adaptive Plastic Scalable </a:t>
            </a:r>
            <a:r>
              <a:rPr lang="en-US" altLang="zh-CN" dirty="0" smtClean="0">
                <a:solidFill>
                  <a:schemeClr val="bg1"/>
                </a:solidFill>
                <a:latin typeface="+mn-lt"/>
                <a:ea typeface="SimSun" pitchFamily="2" charset="-122"/>
              </a:rPr>
              <a:t>Electronics.</a:t>
            </a:r>
          </a:p>
          <a:p>
            <a:pPr algn="l">
              <a:spcBef>
                <a:spcPct val="20000"/>
              </a:spcBef>
              <a:buClr>
                <a:srgbClr val="315263"/>
              </a:buClr>
              <a:buSzPct val="75000"/>
            </a:pPr>
            <a:r>
              <a:rPr lang="en-US" altLang="zh-CN" dirty="0" smtClean="0">
                <a:solidFill>
                  <a:schemeClr val="bg1"/>
                </a:solidFill>
                <a:latin typeface="+mn-lt"/>
                <a:ea typeface="SimSun" pitchFamily="2" charset="-122"/>
              </a:rPr>
              <a:t>Develop </a:t>
            </a:r>
            <a:r>
              <a:rPr lang="en-US" altLang="zh-CN" dirty="0">
                <a:solidFill>
                  <a:schemeClr val="bg1"/>
                </a:solidFill>
                <a:latin typeface="+mn-lt"/>
                <a:ea typeface="SimSun" pitchFamily="2" charset="-122"/>
              </a:rPr>
              <a:t>electronic neuromorphic machine technology that scales to biological levels. </a:t>
            </a:r>
            <a:endParaRPr lang="en-US" altLang="zh-CN" dirty="0" smtClean="0">
              <a:solidFill>
                <a:schemeClr val="bg1"/>
              </a:solidFill>
              <a:latin typeface="+mn-lt"/>
              <a:ea typeface="SimSun" pitchFamily="2" charset="-122"/>
            </a:endParaRPr>
          </a:p>
        </p:txBody>
      </p:sp>
      <p:pic>
        <p:nvPicPr>
          <p:cNvPr id="12" name="Picture 4" descr="SyNAPSE logo2"/>
          <p:cNvPicPr>
            <a:picLocks noChangeAspect="1" noChangeArrowheads="1"/>
          </p:cNvPicPr>
          <p:nvPr/>
        </p:nvPicPr>
        <p:blipFill>
          <a:blip r:embed="rId4" cstate="print"/>
          <a:srcRect/>
          <a:stretch>
            <a:fillRect/>
          </a:stretch>
        </p:blipFill>
        <p:spPr bwMode="auto">
          <a:xfrm>
            <a:off x="5418907" y="1037202"/>
            <a:ext cx="3657600" cy="2230437"/>
          </a:xfrm>
          <a:prstGeom prst="rect">
            <a:avLst/>
          </a:prstGeom>
          <a:noFill/>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844" y="3573016"/>
            <a:ext cx="3133725"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829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706090"/>
          </a:xfrm>
        </p:spPr>
        <p:txBody>
          <a:bodyPr/>
          <a:lstStyle/>
          <a:p>
            <a:r>
              <a:rPr lang="en-US" sz="3600" dirty="0" smtClean="0">
                <a:effectLst>
                  <a:outerShdw blurRad="38100" dist="38100" dir="2700000" algn="tl">
                    <a:srgbClr val="000000">
                      <a:alpha val="43137"/>
                    </a:srgbClr>
                  </a:outerShdw>
                </a:effectLst>
              </a:rPr>
              <a:t>From brains to machines</a:t>
            </a:r>
            <a:endParaRPr lang="en-US" sz="3600" dirty="0">
              <a:effectLst>
                <a:outerShdw blurRad="38100" dist="38100" dir="2700000" algn="tl">
                  <a:srgbClr val="000000">
                    <a:alpha val="43137"/>
                  </a:srgbClr>
                </a:outerShdw>
              </a:effectLst>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24" y="1196752"/>
            <a:ext cx="8923337"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755576" y="6165304"/>
            <a:ext cx="8136904" cy="400110"/>
          </a:xfrm>
          <a:prstGeom prst="rect">
            <a:avLst/>
          </a:prstGeom>
          <a:noFill/>
        </p:spPr>
        <p:txBody>
          <a:bodyPr wrap="square" rtlCol="0">
            <a:spAutoFit/>
          </a:bodyPr>
          <a:lstStyle/>
          <a:p>
            <a:pPr algn="l">
              <a:buClrTx/>
              <a:buSzTx/>
            </a:pPr>
            <a:r>
              <a:rPr lang="en-US" dirty="0" smtClean="0">
                <a:solidFill>
                  <a:srgbClr val="EAEAEA"/>
                </a:solidFill>
                <a:latin typeface="Calibri" pitchFamily="34" charset="0"/>
              </a:rPr>
              <a:t>Source: DARPA Synapse project</a:t>
            </a:r>
            <a:endParaRPr lang="en-US" dirty="0">
              <a:solidFill>
                <a:srgbClr val="EAEAEA"/>
              </a:solidFill>
              <a:latin typeface="Calibri" pitchFamily="34" charset="0"/>
            </a:endParaRPr>
          </a:p>
        </p:txBody>
      </p:sp>
    </p:spTree>
    <p:extLst>
      <p:ext uri="{BB962C8B-B14F-4D97-AF65-F5344CB8AC3E}">
        <p14:creationId xmlns:p14="http://schemas.microsoft.com/office/powerpoint/2010/main" val="2133016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ymbol zastępczy stopki 4"/>
          <p:cNvSpPr>
            <a:spLocks noGrp="1"/>
          </p:cNvSpPr>
          <p:nvPr>
            <p:ph type="ftr" sz="quarter" idx="11"/>
          </p:nvPr>
        </p:nvSpPr>
        <p:spPr/>
        <p:txBody>
          <a:bodyPr/>
          <a:lstStyle/>
          <a:p>
            <a:r>
              <a:rPr lang="en-US">
                <a:solidFill>
                  <a:srgbClr val="000000"/>
                </a:solidFill>
              </a:rPr>
              <a:t>Approved for Public Release, Distribution Unlimited</a:t>
            </a:r>
          </a:p>
        </p:txBody>
      </p:sp>
      <p:sp>
        <p:nvSpPr>
          <p:cNvPr id="57" name="Symbol zastępczy numeru slajdu 5"/>
          <p:cNvSpPr>
            <a:spLocks noGrp="1"/>
          </p:cNvSpPr>
          <p:nvPr>
            <p:ph type="sldNum" sz="quarter" idx="12"/>
          </p:nvPr>
        </p:nvSpPr>
        <p:spPr/>
        <p:txBody>
          <a:bodyPr/>
          <a:lstStyle/>
          <a:p>
            <a:fld id="{DD307252-8CC9-47C4-9A07-3D7952F26C60}" type="slidenum">
              <a:rPr lang="en-US">
                <a:solidFill>
                  <a:srgbClr val="000000"/>
                </a:solidFill>
              </a:rPr>
              <a:pPr/>
              <a:t>24</a:t>
            </a:fld>
            <a:endParaRPr lang="en-US">
              <a:solidFill>
                <a:srgbClr val="000000"/>
              </a:solidFill>
            </a:endParaRPr>
          </a:p>
        </p:txBody>
      </p:sp>
      <p:grpSp>
        <p:nvGrpSpPr>
          <p:cNvPr id="28690" name="Group 1042"/>
          <p:cNvGrpSpPr>
            <a:grpSpLocks/>
          </p:cNvGrpSpPr>
          <p:nvPr/>
        </p:nvGrpSpPr>
        <p:grpSpPr bwMode="auto">
          <a:xfrm>
            <a:off x="123825" y="4819650"/>
            <a:ext cx="8890000" cy="1358900"/>
            <a:chOff x="78" y="3072"/>
            <a:chExt cx="5600" cy="984"/>
          </a:xfrm>
        </p:grpSpPr>
        <p:sp>
          <p:nvSpPr>
            <p:cNvPr id="27651" name="AutoShape 3"/>
            <p:cNvSpPr>
              <a:spLocks noChangeArrowheads="1"/>
            </p:cNvSpPr>
            <p:nvPr/>
          </p:nvSpPr>
          <p:spPr bwMode="auto">
            <a:xfrm>
              <a:off x="4608" y="3072"/>
              <a:ext cx="1070" cy="980"/>
            </a:xfrm>
            <a:prstGeom prst="homePlate">
              <a:avLst>
                <a:gd name="adj" fmla="val 20406"/>
              </a:avLst>
            </a:prstGeom>
            <a:solidFill>
              <a:srgbClr val="CCFFCC"/>
            </a:solidFill>
            <a:ln w="9525">
              <a:noFill/>
              <a:miter lim="800000"/>
              <a:headEnd/>
              <a:tailEnd/>
            </a:ln>
            <a:effectLst/>
          </p:spPr>
          <p:txBody>
            <a:bodyPr wrap="none" anchor="ctr"/>
            <a:lstStyle/>
            <a:p>
              <a:pPr algn="l" eaLnBrk="0" hangingPunct="0">
                <a:buClrTx/>
                <a:buSzTx/>
              </a:pPr>
              <a:endParaRPr lang="en-US" sz="1800">
                <a:solidFill>
                  <a:srgbClr val="000000"/>
                </a:solidFill>
                <a:latin typeface="Arial" charset="0"/>
              </a:endParaRPr>
            </a:p>
          </p:txBody>
        </p:sp>
        <p:sp>
          <p:nvSpPr>
            <p:cNvPr id="27652" name="Rectangle 4"/>
            <p:cNvSpPr>
              <a:spLocks noChangeArrowheads="1"/>
            </p:cNvSpPr>
            <p:nvPr/>
          </p:nvSpPr>
          <p:spPr bwMode="auto">
            <a:xfrm>
              <a:off x="78" y="3072"/>
              <a:ext cx="4530" cy="984"/>
            </a:xfrm>
            <a:prstGeom prst="rect">
              <a:avLst/>
            </a:prstGeom>
            <a:solidFill>
              <a:srgbClr val="CCFFCC"/>
            </a:solidFill>
            <a:ln w="9525">
              <a:noFill/>
              <a:miter lim="800000"/>
              <a:headEnd/>
              <a:tailEnd/>
            </a:ln>
            <a:effectLst/>
          </p:spPr>
          <p:txBody>
            <a:bodyPr wrap="none" anchor="ctr"/>
            <a:lstStyle/>
            <a:p>
              <a:pPr algn="ctr">
                <a:buClrTx/>
                <a:buSzTx/>
              </a:pPr>
              <a:endParaRPr lang="pl-PL" sz="1000">
                <a:solidFill>
                  <a:srgbClr val="000000"/>
                </a:solidFill>
                <a:latin typeface="Arial" charset="0"/>
              </a:endParaRPr>
            </a:p>
          </p:txBody>
        </p:sp>
      </p:grpSp>
      <p:grpSp>
        <p:nvGrpSpPr>
          <p:cNvPr id="28691" name="Group 1043"/>
          <p:cNvGrpSpPr>
            <a:grpSpLocks/>
          </p:cNvGrpSpPr>
          <p:nvPr/>
        </p:nvGrpSpPr>
        <p:grpSpPr bwMode="auto">
          <a:xfrm>
            <a:off x="127000" y="3657600"/>
            <a:ext cx="8999538" cy="1171575"/>
            <a:chOff x="80" y="2304"/>
            <a:chExt cx="5669" cy="768"/>
          </a:xfrm>
        </p:grpSpPr>
        <p:sp>
          <p:nvSpPr>
            <p:cNvPr id="27654" name="AutoShape 6" descr="Dark horizontal"/>
            <p:cNvSpPr>
              <a:spLocks noChangeArrowheads="1"/>
            </p:cNvSpPr>
            <p:nvPr/>
          </p:nvSpPr>
          <p:spPr bwMode="auto">
            <a:xfrm>
              <a:off x="4608" y="2304"/>
              <a:ext cx="1141" cy="768"/>
            </a:xfrm>
            <a:prstGeom prst="homePlate">
              <a:avLst>
                <a:gd name="adj" fmla="val 37142"/>
              </a:avLst>
            </a:prstGeom>
            <a:pattFill prst="dkHorz">
              <a:fgClr>
                <a:srgbClr val="FFFFCC"/>
              </a:fgClr>
              <a:bgClr>
                <a:srgbClr val="DDDDDD"/>
              </a:bgClr>
            </a:pattFill>
            <a:ln w="9525">
              <a:noFill/>
              <a:miter lim="800000"/>
              <a:headEnd/>
              <a:tailEnd/>
            </a:ln>
            <a:effectLst/>
          </p:spPr>
          <p:txBody>
            <a:bodyPr wrap="none" anchor="ctr"/>
            <a:lstStyle/>
            <a:p>
              <a:pPr algn="l" eaLnBrk="0" hangingPunct="0">
                <a:buClrTx/>
                <a:buSzTx/>
              </a:pPr>
              <a:endParaRPr lang="en-US" sz="1800">
                <a:solidFill>
                  <a:srgbClr val="000000"/>
                </a:solidFill>
                <a:latin typeface="Arial" charset="0"/>
              </a:endParaRPr>
            </a:p>
          </p:txBody>
        </p:sp>
        <p:sp>
          <p:nvSpPr>
            <p:cNvPr id="27656" name="Rectangle 8"/>
            <p:cNvSpPr>
              <a:spLocks noChangeArrowheads="1"/>
            </p:cNvSpPr>
            <p:nvPr/>
          </p:nvSpPr>
          <p:spPr bwMode="auto">
            <a:xfrm>
              <a:off x="80" y="2304"/>
              <a:ext cx="4528" cy="768"/>
            </a:xfrm>
            <a:prstGeom prst="rect">
              <a:avLst/>
            </a:prstGeom>
            <a:solidFill>
              <a:srgbClr val="EAEAEA"/>
            </a:solidFill>
            <a:ln w="9525">
              <a:noFill/>
              <a:miter lim="800000"/>
              <a:headEnd/>
              <a:tailEnd/>
            </a:ln>
            <a:effectLst/>
          </p:spPr>
          <p:txBody>
            <a:bodyPr wrap="none" anchor="ctr"/>
            <a:lstStyle/>
            <a:p>
              <a:pPr algn="l" eaLnBrk="0" hangingPunct="0">
                <a:buClrTx/>
                <a:buSzTx/>
              </a:pPr>
              <a:endParaRPr lang="en-US" sz="1800">
                <a:solidFill>
                  <a:srgbClr val="000000"/>
                </a:solidFill>
                <a:latin typeface="Arial" charset="0"/>
              </a:endParaRPr>
            </a:p>
          </p:txBody>
        </p:sp>
      </p:grpSp>
      <p:sp>
        <p:nvSpPr>
          <p:cNvPr id="27657" name="Rectangle 9"/>
          <p:cNvSpPr>
            <a:spLocks noGrp="1" noChangeArrowheads="1"/>
          </p:cNvSpPr>
          <p:nvPr>
            <p:ph type="title"/>
          </p:nvPr>
        </p:nvSpPr>
        <p:spPr/>
        <p:txBody>
          <a:bodyPr/>
          <a:lstStyle/>
          <a:p>
            <a:r>
              <a:rPr lang="en-US"/>
              <a:t>Program Outline</a:t>
            </a:r>
            <a:endParaRPr lang="en-US" i="1"/>
          </a:p>
        </p:txBody>
      </p:sp>
      <p:sp>
        <p:nvSpPr>
          <p:cNvPr id="27658" name="Text Box 10"/>
          <p:cNvSpPr txBox="1">
            <a:spLocks noChangeArrowheads="1"/>
          </p:cNvSpPr>
          <p:nvPr/>
        </p:nvSpPr>
        <p:spPr bwMode="auto">
          <a:xfrm>
            <a:off x="2593975" y="906463"/>
            <a:ext cx="758825" cy="274637"/>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Phase 1</a:t>
            </a:r>
            <a:endParaRPr lang="en-US" sz="1000">
              <a:solidFill>
                <a:srgbClr val="000000"/>
              </a:solidFill>
              <a:latin typeface="Arial" charset="0"/>
            </a:endParaRPr>
          </a:p>
        </p:txBody>
      </p:sp>
      <p:sp>
        <p:nvSpPr>
          <p:cNvPr id="27659" name="Text Box 11"/>
          <p:cNvSpPr txBox="1">
            <a:spLocks noChangeArrowheads="1"/>
          </p:cNvSpPr>
          <p:nvPr/>
        </p:nvSpPr>
        <p:spPr bwMode="auto">
          <a:xfrm>
            <a:off x="4194175" y="906463"/>
            <a:ext cx="758825" cy="274637"/>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Phase 2</a:t>
            </a:r>
            <a:endParaRPr lang="en-US" sz="1000">
              <a:solidFill>
                <a:srgbClr val="000000"/>
              </a:solidFill>
              <a:latin typeface="Arial" charset="0"/>
            </a:endParaRPr>
          </a:p>
        </p:txBody>
      </p:sp>
      <p:sp>
        <p:nvSpPr>
          <p:cNvPr id="27660" name="Text Box 12"/>
          <p:cNvSpPr txBox="1">
            <a:spLocks noChangeArrowheads="1"/>
          </p:cNvSpPr>
          <p:nvPr/>
        </p:nvSpPr>
        <p:spPr bwMode="auto">
          <a:xfrm>
            <a:off x="6022975" y="906463"/>
            <a:ext cx="758825" cy="274637"/>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Phase 3</a:t>
            </a:r>
            <a:endParaRPr lang="en-US" sz="1000">
              <a:solidFill>
                <a:srgbClr val="000000"/>
              </a:solidFill>
              <a:latin typeface="Arial" charset="0"/>
            </a:endParaRPr>
          </a:p>
        </p:txBody>
      </p:sp>
      <p:sp>
        <p:nvSpPr>
          <p:cNvPr id="27661" name="Text Box 13"/>
          <p:cNvSpPr txBox="1">
            <a:spLocks noChangeArrowheads="1"/>
          </p:cNvSpPr>
          <p:nvPr/>
        </p:nvSpPr>
        <p:spPr bwMode="auto">
          <a:xfrm>
            <a:off x="7656513" y="906463"/>
            <a:ext cx="758825" cy="274637"/>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Phase 4</a:t>
            </a:r>
            <a:endParaRPr lang="en-US" sz="1000">
              <a:solidFill>
                <a:srgbClr val="000000"/>
              </a:solidFill>
              <a:latin typeface="Arial" charset="0"/>
            </a:endParaRPr>
          </a:p>
        </p:txBody>
      </p:sp>
      <p:sp>
        <p:nvSpPr>
          <p:cNvPr id="27662" name="Text Box 14"/>
          <p:cNvSpPr txBox="1">
            <a:spLocks noChangeArrowheads="1"/>
          </p:cNvSpPr>
          <p:nvPr/>
        </p:nvSpPr>
        <p:spPr bwMode="auto">
          <a:xfrm rot="-5400000">
            <a:off x="-202407" y="4085432"/>
            <a:ext cx="1160463" cy="457200"/>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Emulation</a:t>
            </a:r>
          </a:p>
          <a:p>
            <a:pPr algn="ctr">
              <a:buClrTx/>
              <a:buSzTx/>
            </a:pPr>
            <a:r>
              <a:rPr lang="en-US" sz="1200" b="1">
                <a:solidFill>
                  <a:srgbClr val="000000"/>
                </a:solidFill>
                <a:latin typeface="Arial" charset="0"/>
              </a:rPr>
              <a:t> &amp; Simulation</a:t>
            </a:r>
            <a:endParaRPr lang="en-US" sz="1000">
              <a:solidFill>
                <a:srgbClr val="000000"/>
              </a:solidFill>
              <a:latin typeface="Arial" charset="0"/>
            </a:endParaRPr>
          </a:p>
        </p:txBody>
      </p:sp>
      <p:sp>
        <p:nvSpPr>
          <p:cNvPr id="27663" name="Text Box 15"/>
          <p:cNvSpPr txBox="1">
            <a:spLocks noChangeArrowheads="1"/>
          </p:cNvSpPr>
          <p:nvPr/>
        </p:nvSpPr>
        <p:spPr bwMode="auto">
          <a:xfrm>
            <a:off x="2276475" y="3810000"/>
            <a:ext cx="1562100"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Simulate large neural subsystem</a:t>
            </a:r>
            <a:r>
              <a:rPr lang="en-US" sz="1400">
                <a:solidFill>
                  <a:srgbClr val="000000"/>
                </a:solidFill>
                <a:latin typeface="Arial" charset="0"/>
              </a:rPr>
              <a:t> </a:t>
            </a:r>
            <a:r>
              <a:rPr lang="en-US" sz="1400" b="1">
                <a:solidFill>
                  <a:srgbClr val="000000"/>
                </a:solidFill>
                <a:latin typeface="Arial" charset="0"/>
              </a:rPr>
              <a:t>dynamics</a:t>
            </a:r>
          </a:p>
        </p:txBody>
      </p:sp>
      <p:sp>
        <p:nvSpPr>
          <p:cNvPr id="27664" name="Text Box 16"/>
          <p:cNvSpPr txBox="1">
            <a:spLocks noChangeArrowheads="1"/>
          </p:cNvSpPr>
          <p:nvPr/>
        </p:nvSpPr>
        <p:spPr bwMode="auto">
          <a:xfrm>
            <a:off x="3962400" y="3916363"/>
            <a:ext cx="1600200" cy="730250"/>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“Mouse” level benchmark</a:t>
            </a:r>
          </a:p>
          <a:p>
            <a:pPr algn="l">
              <a:buClrTx/>
              <a:buSzTx/>
            </a:pPr>
            <a:r>
              <a:rPr lang="en-US" sz="1400" b="1">
                <a:solidFill>
                  <a:srgbClr val="000000"/>
                </a:solidFill>
                <a:latin typeface="Arial" charset="0"/>
              </a:rPr>
              <a:t>(~ 10</a:t>
            </a:r>
            <a:r>
              <a:rPr lang="en-US" sz="1400" b="1" baseline="30000">
                <a:solidFill>
                  <a:srgbClr val="000000"/>
                </a:solidFill>
                <a:latin typeface="Arial" charset="0"/>
              </a:rPr>
              <a:t>6</a:t>
            </a:r>
            <a:r>
              <a:rPr lang="en-US" sz="1400" b="1">
                <a:solidFill>
                  <a:srgbClr val="000000"/>
                </a:solidFill>
                <a:latin typeface="Arial" charset="0"/>
              </a:rPr>
              <a:t> neuron)</a:t>
            </a:r>
            <a:r>
              <a:rPr lang="en-US" sz="1400">
                <a:solidFill>
                  <a:srgbClr val="000000"/>
                </a:solidFill>
                <a:latin typeface="Arial" charset="0"/>
              </a:rPr>
              <a:t> </a:t>
            </a:r>
          </a:p>
        </p:txBody>
      </p:sp>
      <p:grpSp>
        <p:nvGrpSpPr>
          <p:cNvPr id="28693" name="Group 1045"/>
          <p:cNvGrpSpPr>
            <a:grpSpLocks/>
          </p:cNvGrpSpPr>
          <p:nvPr/>
        </p:nvGrpSpPr>
        <p:grpSpPr bwMode="auto">
          <a:xfrm>
            <a:off x="131763" y="1162050"/>
            <a:ext cx="9012237" cy="1276350"/>
            <a:chOff x="83" y="732"/>
            <a:chExt cx="5677" cy="804"/>
          </a:xfrm>
        </p:grpSpPr>
        <p:sp>
          <p:nvSpPr>
            <p:cNvPr id="28600" name="AutoShape 952"/>
            <p:cNvSpPr>
              <a:spLocks noChangeArrowheads="1"/>
            </p:cNvSpPr>
            <p:nvPr/>
          </p:nvSpPr>
          <p:spPr bwMode="auto">
            <a:xfrm>
              <a:off x="4608" y="732"/>
              <a:ext cx="1152" cy="804"/>
            </a:xfrm>
            <a:prstGeom prst="homePlate">
              <a:avLst>
                <a:gd name="adj" fmla="val 35821"/>
              </a:avLst>
            </a:prstGeom>
            <a:solidFill>
              <a:srgbClr val="CCECFF"/>
            </a:solidFill>
            <a:ln w="9525">
              <a:noFill/>
              <a:miter lim="800000"/>
              <a:headEnd/>
              <a:tailEnd/>
            </a:ln>
            <a:effectLst/>
          </p:spPr>
          <p:txBody>
            <a:bodyPr wrap="none" anchor="ctr"/>
            <a:lstStyle/>
            <a:p>
              <a:pPr algn="l" eaLnBrk="0" hangingPunct="0">
                <a:buClrTx/>
                <a:buSzTx/>
              </a:pPr>
              <a:endParaRPr lang="en-US" sz="1800">
                <a:solidFill>
                  <a:srgbClr val="000000"/>
                </a:solidFill>
                <a:latin typeface="Arial" charset="0"/>
              </a:endParaRPr>
            </a:p>
          </p:txBody>
        </p:sp>
        <p:sp>
          <p:nvSpPr>
            <p:cNvPr id="28601" name="Rectangle 953"/>
            <p:cNvSpPr>
              <a:spLocks noChangeArrowheads="1"/>
            </p:cNvSpPr>
            <p:nvPr/>
          </p:nvSpPr>
          <p:spPr bwMode="auto">
            <a:xfrm>
              <a:off x="83" y="732"/>
              <a:ext cx="4525" cy="802"/>
            </a:xfrm>
            <a:prstGeom prst="rect">
              <a:avLst/>
            </a:prstGeom>
            <a:solidFill>
              <a:srgbClr val="CCECFF"/>
            </a:solidFill>
            <a:ln w="9525">
              <a:noFill/>
              <a:miter lim="800000"/>
              <a:headEnd/>
              <a:tailEnd/>
            </a:ln>
            <a:effectLst/>
          </p:spPr>
          <p:txBody>
            <a:bodyPr wrap="none" anchor="ctr"/>
            <a:lstStyle/>
            <a:p>
              <a:pPr algn="ctr">
                <a:buClrTx/>
                <a:buSzTx/>
              </a:pPr>
              <a:endParaRPr lang="pl-PL" sz="1000">
                <a:solidFill>
                  <a:srgbClr val="CCCCFF"/>
                </a:solidFill>
                <a:latin typeface="Arial" charset="0"/>
              </a:endParaRPr>
            </a:p>
          </p:txBody>
        </p:sp>
      </p:grpSp>
      <p:sp>
        <p:nvSpPr>
          <p:cNvPr id="28602" name="Text Box 954"/>
          <p:cNvSpPr txBox="1">
            <a:spLocks noChangeArrowheads="1"/>
          </p:cNvSpPr>
          <p:nvPr/>
        </p:nvSpPr>
        <p:spPr bwMode="auto">
          <a:xfrm rot="-5400000">
            <a:off x="-115093" y="1672431"/>
            <a:ext cx="876300" cy="274637"/>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Hardware</a:t>
            </a:r>
            <a:endParaRPr lang="en-US" sz="1000">
              <a:solidFill>
                <a:srgbClr val="000000"/>
              </a:solidFill>
              <a:latin typeface="Arial" charset="0"/>
            </a:endParaRPr>
          </a:p>
        </p:txBody>
      </p:sp>
      <p:sp>
        <p:nvSpPr>
          <p:cNvPr id="28605" name="Text Box 957"/>
          <p:cNvSpPr txBox="1">
            <a:spLocks noChangeArrowheads="1"/>
          </p:cNvSpPr>
          <p:nvPr/>
        </p:nvSpPr>
        <p:spPr bwMode="auto">
          <a:xfrm>
            <a:off x="642938" y="1349375"/>
            <a:ext cx="1576387"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Component synapse (and neuron) development</a:t>
            </a:r>
            <a:endParaRPr lang="en-US" sz="1400">
              <a:solidFill>
                <a:srgbClr val="000000"/>
              </a:solidFill>
              <a:latin typeface="Arial" charset="0"/>
            </a:endParaRPr>
          </a:p>
        </p:txBody>
      </p:sp>
      <p:sp>
        <p:nvSpPr>
          <p:cNvPr id="28606" name="Text Box 958"/>
          <p:cNvSpPr txBox="1">
            <a:spLocks noChangeArrowheads="1"/>
          </p:cNvSpPr>
          <p:nvPr/>
        </p:nvSpPr>
        <p:spPr bwMode="auto">
          <a:xfrm>
            <a:off x="2276475" y="1347788"/>
            <a:ext cx="1501775"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CMOS process and core circuit development</a:t>
            </a:r>
            <a:endParaRPr lang="en-US" sz="1400">
              <a:solidFill>
                <a:srgbClr val="000000"/>
              </a:solidFill>
              <a:latin typeface="Arial" charset="0"/>
            </a:endParaRPr>
          </a:p>
        </p:txBody>
      </p:sp>
      <p:sp>
        <p:nvSpPr>
          <p:cNvPr id="28607" name="Text Box 959"/>
          <p:cNvSpPr txBox="1">
            <a:spLocks noChangeArrowheads="1"/>
          </p:cNvSpPr>
          <p:nvPr/>
        </p:nvSpPr>
        <p:spPr bwMode="auto">
          <a:xfrm>
            <a:off x="6230938" y="1301750"/>
            <a:ext cx="1169987" cy="381000"/>
          </a:xfrm>
          <a:prstGeom prst="rect">
            <a:avLst/>
          </a:prstGeom>
          <a:noFill/>
          <a:ln w="9525">
            <a:noFill/>
            <a:miter lim="800000"/>
            <a:headEnd/>
            <a:tailEnd/>
          </a:ln>
          <a:effectLst/>
        </p:spPr>
        <p:txBody>
          <a:bodyPr>
            <a:spAutoFit/>
          </a:bodyPr>
          <a:lstStyle/>
          <a:p>
            <a:pPr algn="l">
              <a:buClrTx/>
              <a:buSzTx/>
            </a:pPr>
            <a:endParaRPr lang="en-US" sz="1000" b="1">
              <a:solidFill>
                <a:srgbClr val="000000"/>
              </a:solidFill>
              <a:latin typeface="Arial" charset="0"/>
            </a:endParaRPr>
          </a:p>
          <a:p>
            <a:pPr algn="l">
              <a:buClrTx/>
              <a:buSzTx/>
            </a:pPr>
            <a:endParaRPr lang="en-US" sz="900" b="1">
              <a:solidFill>
                <a:srgbClr val="000000"/>
              </a:solidFill>
              <a:latin typeface="Arial" charset="0"/>
            </a:endParaRPr>
          </a:p>
        </p:txBody>
      </p:sp>
      <p:sp>
        <p:nvSpPr>
          <p:cNvPr id="28608" name="Text Box 960"/>
          <p:cNvSpPr txBox="1">
            <a:spLocks noChangeArrowheads="1"/>
          </p:cNvSpPr>
          <p:nvPr/>
        </p:nvSpPr>
        <p:spPr bwMode="auto">
          <a:xfrm>
            <a:off x="5638800" y="1349375"/>
            <a:ext cx="1681163"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~10</a:t>
            </a:r>
            <a:r>
              <a:rPr lang="en-US" sz="1400" b="1" baseline="30000">
                <a:solidFill>
                  <a:srgbClr val="000000"/>
                </a:solidFill>
                <a:latin typeface="Arial" charset="0"/>
              </a:rPr>
              <a:t>6</a:t>
            </a:r>
            <a:r>
              <a:rPr lang="en-US" sz="1400" b="1">
                <a:solidFill>
                  <a:srgbClr val="000000"/>
                </a:solidFill>
                <a:latin typeface="Arial" charset="0"/>
              </a:rPr>
              <a:t> neuron single chip implementation “Mouse” level </a:t>
            </a:r>
          </a:p>
        </p:txBody>
      </p:sp>
      <p:grpSp>
        <p:nvGrpSpPr>
          <p:cNvPr id="28692" name="Group 1044"/>
          <p:cNvGrpSpPr>
            <a:grpSpLocks/>
          </p:cNvGrpSpPr>
          <p:nvPr/>
        </p:nvGrpSpPr>
        <p:grpSpPr bwMode="auto">
          <a:xfrm>
            <a:off x="131763" y="2438400"/>
            <a:ext cx="9012237" cy="1219200"/>
            <a:chOff x="83" y="1536"/>
            <a:chExt cx="5677" cy="768"/>
          </a:xfrm>
        </p:grpSpPr>
        <p:sp>
          <p:nvSpPr>
            <p:cNvPr id="28610" name="AutoShape 962" descr="Dark horizontal"/>
            <p:cNvSpPr>
              <a:spLocks noChangeArrowheads="1"/>
            </p:cNvSpPr>
            <p:nvPr/>
          </p:nvSpPr>
          <p:spPr bwMode="auto">
            <a:xfrm>
              <a:off x="4608" y="1536"/>
              <a:ext cx="1152" cy="768"/>
            </a:xfrm>
            <a:prstGeom prst="homePlate">
              <a:avLst>
                <a:gd name="adj" fmla="val 37500"/>
              </a:avLst>
            </a:prstGeom>
            <a:pattFill prst="dkHorz">
              <a:fgClr>
                <a:srgbClr val="FFFFCC"/>
              </a:fgClr>
              <a:bgClr>
                <a:srgbClr val="DDDDDD"/>
              </a:bgClr>
            </a:pattFill>
            <a:ln w="9525">
              <a:noFill/>
              <a:miter lim="800000"/>
              <a:headEnd/>
              <a:tailEnd/>
            </a:ln>
            <a:effectLst/>
          </p:spPr>
          <p:txBody>
            <a:bodyPr wrap="none" anchor="ctr"/>
            <a:lstStyle/>
            <a:p>
              <a:pPr algn="l" eaLnBrk="0" hangingPunct="0">
                <a:buClrTx/>
                <a:buSzTx/>
              </a:pPr>
              <a:endParaRPr lang="en-US" sz="1800">
                <a:solidFill>
                  <a:srgbClr val="000000"/>
                </a:solidFill>
                <a:latin typeface="Arial" charset="0"/>
              </a:endParaRPr>
            </a:p>
          </p:txBody>
        </p:sp>
        <p:sp>
          <p:nvSpPr>
            <p:cNvPr id="28611" name="Rectangle 963"/>
            <p:cNvSpPr>
              <a:spLocks noChangeArrowheads="1"/>
            </p:cNvSpPr>
            <p:nvPr/>
          </p:nvSpPr>
          <p:spPr bwMode="auto">
            <a:xfrm>
              <a:off x="83" y="1538"/>
              <a:ext cx="4525" cy="766"/>
            </a:xfrm>
            <a:prstGeom prst="rect">
              <a:avLst/>
            </a:prstGeom>
            <a:solidFill>
              <a:srgbClr val="FFFFCC"/>
            </a:solidFill>
            <a:ln w="9525">
              <a:noFill/>
              <a:miter lim="800000"/>
              <a:headEnd/>
              <a:tailEnd/>
            </a:ln>
            <a:effectLst/>
          </p:spPr>
          <p:txBody>
            <a:bodyPr wrap="none" anchor="ctr"/>
            <a:lstStyle/>
            <a:p>
              <a:pPr algn="ctr">
                <a:buClrTx/>
                <a:buSzTx/>
              </a:pPr>
              <a:endParaRPr lang="pl-PL" sz="1000">
                <a:solidFill>
                  <a:srgbClr val="CCCCFF"/>
                </a:solidFill>
                <a:latin typeface="Arial" charset="0"/>
              </a:endParaRPr>
            </a:p>
          </p:txBody>
        </p:sp>
      </p:grpSp>
      <p:sp>
        <p:nvSpPr>
          <p:cNvPr id="28612" name="Text Box 964"/>
          <p:cNvSpPr txBox="1">
            <a:spLocks noChangeArrowheads="1"/>
          </p:cNvSpPr>
          <p:nvPr/>
        </p:nvSpPr>
        <p:spPr bwMode="auto">
          <a:xfrm rot="16200000">
            <a:off x="-234950" y="2825750"/>
            <a:ext cx="1079500" cy="457200"/>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Architecture</a:t>
            </a:r>
          </a:p>
          <a:p>
            <a:pPr algn="ctr">
              <a:buClrTx/>
              <a:buSzTx/>
            </a:pPr>
            <a:r>
              <a:rPr lang="en-US" sz="1200" b="1">
                <a:solidFill>
                  <a:srgbClr val="000000"/>
                </a:solidFill>
                <a:latin typeface="Arial" charset="0"/>
              </a:rPr>
              <a:t> &amp; Tools</a:t>
            </a:r>
            <a:endParaRPr lang="en-US" sz="1200">
              <a:solidFill>
                <a:srgbClr val="000000"/>
              </a:solidFill>
              <a:latin typeface="Arial" charset="0"/>
            </a:endParaRPr>
          </a:p>
        </p:txBody>
      </p:sp>
      <p:sp>
        <p:nvSpPr>
          <p:cNvPr id="28613" name="Line 965"/>
          <p:cNvSpPr>
            <a:spLocks noChangeShapeType="1"/>
          </p:cNvSpPr>
          <p:nvPr/>
        </p:nvSpPr>
        <p:spPr bwMode="auto">
          <a:xfrm>
            <a:off x="123825" y="2438400"/>
            <a:ext cx="8562975" cy="0"/>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14" name="Text Box 966"/>
          <p:cNvSpPr txBox="1">
            <a:spLocks noChangeArrowheads="1"/>
          </p:cNvSpPr>
          <p:nvPr/>
        </p:nvSpPr>
        <p:spPr bwMode="auto">
          <a:xfrm>
            <a:off x="695325" y="2697163"/>
            <a:ext cx="1600200" cy="730250"/>
          </a:xfrm>
          <a:prstGeom prst="rect">
            <a:avLst/>
          </a:prstGeom>
          <a:noFill/>
          <a:ln w="9525">
            <a:noFill/>
            <a:miter lim="800000"/>
            <a:headEnd/>
            <a:tailEnd/>
          </a:ln>
          <a:effectLst/>
        </p:spPr>
        <p:txBody>
          <a:bodyPr>
            <a:spAutoFit/>
          </a:bodyPr>
          <a:lstStyle/>
          <a:p>
            <a:pPr algn="l">
              <a:spcAft>
                <a:spcPct val="20000"/>
              </a:spcAft>
              <a:buClrTx/>
              <a:buSzTx/>
            </a:pPr>
            <a:r>
              <a:rPr lang="en-US" sz="1400" b="1">
                <a:solidFill>
                  <a:srgbClr val="000000"/>
                </a:solidFill>
                <a:latin typeface="Arial" charset="0"/>
              </a:rPr>
              <a:t>Microcircuit architecture development</a:t>
            </a:r>
          </a:p>
        </p:txBody>
      </p:sp>
      <p:sp>
        <p:nvSpPr>
          <p:cNvPr id="28615" name="Text Box 967"/>
          <p:cNvSpPr txBox="1">
            <a:spLocks noChangeArrowheads="1"/>
          </p:cNvSpPr>
          <p:nvPr/>
        </p:nvSpPr>
        <p:spPr bwMode="auto">
          <a:xfrm>
            <a:off x="3962400" y="2590800"/>
            <a:ext cx="1676400"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~10</a:t>
            </a:r>
            <a:r>
              <a:rPr lang="en-US" sz="1400" b="1" baseline="30000">
                <a:solidFill>
                  <a:srgbClr val="000000"/>
                </a:solidFill>
                <a:latin typeface="Arial" charset="0"/>
              </a:rPr>
              <a:t>6</a:t>
            </a:r>
            <a:r>
              <a:rPr lang="en-US" sz="1400" b="1">
                <a:solidFill>
                  <a:srgbClr val="000000"/>
                </a:solidFill>
                <a:latin typeface="Arial" charset="0"/>
              </a:rPr>
              <a:t> neuron design for simulation and hardware layout</a:t>
            </a:r>
            <a:endParaRPr lang="en-US" sz="1200" b="1">
              <a:solidFill>
                <a:srgbClr val="000000"/>
              </a:solidFill>
              <a:latin typeface="Arial" charset="0"/>
            </a:endParaRPr>
          </a:p>
        </p:txBody>
      </p:sp>
      <p:sp>
        <p:nvSpPr>
          <p:cNvPr id="28619" name="Text Box 971"/>
          <p:cNvSpPr txBox="1">
            <a:spLocks noChangeArrowheads="1"/>
          </p:cNvSpPr>
          <p:nvPr/>
        </p:nvSpPr>
        <p:spPr bwMode="auto">
          <a:xfrm>
            <a:off x="7315200" y="1455738"/>
            <a:ext cx="1600200" cy="730250"/>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~10</a:t>
            </a:r>
            <a:r>
              <a:rPr lang="en-US" sz="1400" b="1" baseline="30000">
                <a:solidFill>
                  <a:srgbClr val="000000"/>
                </a:solidFill>
                <a:latin typeface="Arial" charset="0"/>
              </a:rPr>
              <a:t>8</a:t>
            </a:r>
            <a:r>
              <a:rPr lang="en-US" sz="1400" b="1">
                <a:solidFill>
                  <a:srgbClr val="000000"/>
                </a:solidFill>
                <a:latin typeface="Arial" charset="0"/>
              </a:rPr>
              <a:t> neuron</a:t>
            </a:r>
            <a:r>
              <a:rPr lang="en-US" sz="1400">
                <a:solidFill>
                  <a:srgbClr val="000000"/>
                </a:solidFill>
                <a:latin typeface="Arial" charset="0"/>
              </a:rPr>
              <a:t> </a:t>
            </a:r>
            <a:r>
              <a:rPr lang="en-US" sz="1400" b="1">
                <a:solidFill>
                  <a:srgbClr val="000000"/>
                </a:solidFill>
                <a:latin typeface="Arial" charset="0"/>
              </a:rPr>
              <a:t>multi-chip robot at “Cat” level</a:t>
            </a:r>
          </a:p>
        </p:txBody>
      </p:sp>
      <p:sp>
        <p:nvSpPr>
          <p:cNvPr id="28624" name="Line 976"/>
          <p:cNvSpPr>
            <a:spLocks noChangeShapeType="1"/>
          </p:cNvSpPr>
          <p:nvPr/>
        </p:nvSpPr>
        <p:spPr bwMode="auto">
          <a:xfrm>
            <a:off x="133350" y="3657600"/>
            <a:ext cx="7181850" cy="0"/>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25" name="Line 977"/>
          <p:cNvSpPr>
            <a:spLocks noChangeShapeType="1"/>
          </p:cNvSpPr>
          <p:nvPr/>
        </p:nvSpPr>
        <p:spPr bwMode="auto">
          <a:xfrm>
            <a:off x="125413" y="1157288"/>
            <a:ext cx="8561387" cy="0"/>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30" name="Text Box 982"/>
          <p:cNvSpPr txBox="1">
            <a:spLocks noChangeArrowheads="1"/>
          </p:cNvSpPr>
          <p:nvPr/>
        </p:nvSpPr>
        <p:spPr bwMode="auto">
          <a:xfrm>
            <a:off x="5638800" y="2592388"/>
            <a:ext cx="1676400" cy="94297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~10</a:t>
            </a:r>
            <a:r>
              <a:rPr lang="en-US" sz="1400" b="1" baseline="30000">
                <a:solidFill>
                  <a:srgbClr val="000000"/>
                </a:solidFill>
                <a:latin typeface="Arial" charset="0"/>
              </a:rPr>
              <a:t>8</a:t>
            </a:r>
            <a:r>
              <a:rPr lang="en-US" sz="1400" b="1">
                <a:solidFill>
                  <a:srgbClr val="000000"/>
                </a:solidFill>
                <a:latin typeface="Arial" charset="0"/>
              </a:rPr>
              <a:t> neuron design for simulation and hardware layout</a:t>
            </a:r>
            <a:endParaRPr lang="en-US" sz="1200" b="1">
              <a:solidFill>
                <a:srgbClr val="000000"/>
              </a:solidFill>
              <a:latin typeface="Arial" charset="0"/>
            </a:endParaRPr>
          </a:p>
        </p:txBody>
      </p:sp>
      <p:sp>
        <p:nvSpPr>
          <p:cNvPr id="28657" name="Text Box 1009"/>
          <p:cNvSpPr txBox="1">
            <a:spLocks noChangeArrowheads="1"/>
          </p:cNvSpPr>
          <p:nvPr/>
        </p:nvSpPr>
        <p:spPr bwMode="auto">
          <a:xfrm>
            <a:off x="5638800" y="3916363"/>
            <a:ext cx="1752600" cy="730250"/>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“Cat” level benchmark </a:t>
            </a:r>
          </a:p>
          <a:p>
            <a:pPr algn="l">
              <a:buClrTx/>
              <a:buSzTx/>
            </a:pPr>
            <a:r>
              <a:rPr lang="en-US" sz="1400" b="1">
                <a:solidFill>
                  <a:srgbClr val="000000"/>
                </a:solidFill>
                <a:latin typeface="Arial" charset="0"/>
              </a:rPr>
              <a:t>(~ 10</a:t>
            </a:r>
            <a:r>
              <a:rPr lang="en-US" sz="1400" b="1" baseline="30000">
                <a:solidFill>
                  <a:srgbClr val="000000"/>
                </a:solidFill>
                <a:latin typeface="Arial" charset="0"/>
              </a:rPr>
              <a:t>8</a:t>
            </a:r>
            <a:r>
              <a:rPr lang="en-US" sz="1400" b="1">
                <a:solidFill>
                  <a:srgbClr val="000000"/>
                </a:solidFill>
                <a:latin typeface="Arial" charset="0"/>
              </a:rPr>
              <a:t> neuron) </a:t>
            </a:r>
            <a:r>
              <a:rPr lang="en-US" sz="1400">
                <a:solidFill>
                  <a:srgbClr val="000000"/>
                </a:solidFill>
                <a:latin typeface="Arial" charset="0"/>
              </a:rPr>
              <a:t> </a:t>
            </a:r>
          </a:p>
        </p:txBody>
      </p:sp>
      <p:sp>
        <p:nvSpPr>
          <p:cNvPr id="28662" name="Text Box 1014"/>
          <p:cNvSpPr txBox="1">
            <a:spLocks noChangeArrowheads="1"/>
          </p:cNvSpPr>
          <p:nvPr/>
        </p:nvSpPr>
        <p:spPr bwMode="auto">
          <a:xfrm>
            <a:off x="2276475" y="4832350"/>
            <a:ext cx="1600200" cy="1250950"/>
          </a:xfrm>
          <a:prstGeom prst="rect">
            <a:avLst/>
          </a:prstGeom>
          <a:noFill/>
          <a:ln w="9525">
            <a:noFill/>
            <a:miter lim="800000"/>
            <a:headEnd/>
            <a:tailEnd/>
          </a:ln>
          <a:effectLst/>
        </p:spPr>
        <p:txBody>
          <a:bodyPr>
            <a:spAutoFit/>
          </a:bodyPr>
          <a:lstStyle/>
          <a:p>
            <a:pPr algn="l">
              <a:spcBef>
                <a:spcPct val="35000"/>
              </a:spcBef>
              <a:buClrTx/>
              <a:buSzTx/>
            </a:pPr>
            <a:r>
              <a:rPr lang="en-US" sz="1200" b="1">
                <a:solidFill>
                  <a:srgbClr val="000000"/>
                </a:solidFill>
                <a:latin typeface="Arial" charset="0"/>
              </a:rPr>
              <a:t>Build Sensory, Planning and Navigation environments</a:t>
            </a:r>
          </a:p>
          <a:p>
            <a:pPr algn="l">
              <a:spcBef>
                <a:spcPct val="35000"/>
              </a:spcBef>
              <a:buClrTx/>
              <a:buSzTx/>
            </a:pPr>
            <a:r>
              <a:rPr lang="en-US" sz="1200" b="1">
                <a:solidFill>
                  <a:srgbClr val="000000"/>
                </a:solidFill>
                <a:latin typeface="Arial" charset="0"/>
              </a:rPr>
              <a:t>“Small mammal” complexity</a:t>
            </a:r>
          </a:p>
        </p:txBody>
      </p:sp>
      <p:sp>
        <p:nvSpPr>
          <p:cNvPr id="28666" name="Line 1018"/>
          <p:cNvSpPr>
            <a:spLocks noChangeShapeType="1"/>
          </p:cNvSpPr>
          <p:nvPr/>
        </p:nvSpPr>
        <p:spPr bwMode="auto">
          <a:xfrm>
            <a:off x="114300" y="4829175"/>
            <a:ext cx="8572500" cy="0"/>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67" name="Line 1019"/>
          <p:cNvSpPr>
            <a:spLocks noChangeShapeType="1"/>
          </p:cNvSpPr>
          <p:nvPr/>
        </p:nvSpPr>
        <p:spPr bwMode="auto">
          <a:xfrm>
            <a:off x="104775" y="6183313"/>
            <a:ext cx="8582025" cy="0"/>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68" name="Text Box 1020"/>
          <p:cNvSpPr txBox="1">
            <a:spLocks noChangeArrowheads="1"/>
          </p:cNvSpPr>
          <p:nvPr/>
        </p:nvSpPr>
        <p:spPr bwMode="auto">
          <a:xfrm rot="-5400000">
            <a:off x="-271463" y="5354638"/>
            <a:ext cx="1116013" cy="274638"/>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Environment</a:t>
            </a:r>
            <a:endParaRPr lang="en-US" sz="1000">
              <a:solidFill>
                <a:srgbClr val="000000"/>
              </a:solidFill>
              <a:latin typeface="Arial" charset="0"/>
            </a:endParaRPr>
          </a:p>
        </p:txBody>
      </p:sp>
      <p:sp>
        <p:nvSpPr>
          <p:cNvPr id="28671" name="Text Box 1023"/>
          <p:cNvSpPr txBox="1">
            <a:spLocks noChangeArrowheads="1"/>
          </p:cNvSpPr>
          <p:nvPr/>
        </p:nvSpPr>
        <p:spPr bwMode="auto">
          <a:xfrm>
            <a:off x="7315200" y="3232150"/>
            <a:ext cx="1524000" cy="730250"/>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Comprehensive design capability</a:t>
            </a:r>
          </a:p>
        </p:txBody>
      </p:sp>
      <p:sp>
        <p:nvSpPr>
          <p:cNvPr id="28620" name="Line 972"/>
          <p:cNvSpPr>
            <a:spLocks noChangeShapeType="1"/>
          </p:cNvSpPr>
          <p:nvPr/>
        </p:nvSpPr>
        <p:spPr bwMode="auto">
          <a:xfrm>
            <a:off x="3886200" y="973138"/>
            <a:ext cx="0" cy="5183187"/>
          </a:xfrm>
          <a:prstGeom prst="line">
            <a:avLst/>
          </a:prstGeom>
          <a:noFill/>
          <a:ln w="9525">
            <a:solidFill>
              <a:schemeClr val="tx1"/>
            </a:solidFill>
            <a:prstDash val="dash"/>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21" name="Line 973"/>
          <p:cNvSpPr>
            <a:spLocks noChangeShapeType="1"/>
          </p:cNvSpPr>
          <p:nvPr/>
        </p:nvSpPr>
        <p:spPr bwMode="auto">
          <a:xfrm>
            <a:off x="7310438" y="973138"/>
            <a:ext cx="0" cy="5235575"/>
          </a:xfrm>
          <a:prstGeom prst="line">
            <a:avLst/>
          </a:prstGeom>
          <a:noFill/>
          <a:ln w="9525">
            <a:solidFill>
              <a:schemeClr val="tx1"/>
            </a:solidFill>
            <a:prstDash val="dash"/>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22" name="Line 974"/>
          <p:cNvSpPr>
            <a:spLocks noChangeShapeType="1"/>
          </p:cNvSpPr>
          <p:nvPr/>
        </p:nvSpPr>
        <p:spPr bwMode="auto">
          <a:xfrm>
            <a:off x="5562600" y="973138"/>
            <a:ext cx="0" cy="5192712"/>
          </a:xfrm>
          <a:prstGeom prst="line">
            <a:avLst/>
          </a:prstGeom>
          <a:noFill/>
          <a:ln w="9525">
            <a:solidFill>
              <a:schemeClr val="tx1"/>
            </a:solidFill>
            <a:prstDash val="dash"/>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23" name="Line 975"/>
          <p:cNvSpPr>
            <a:spLocks noChangeShapeType="1"/>
          </p:cNvSpPr>
          <p:nvPr/>
        </p:nvSpPr>
        <p:spPr bwMode="auto">
          <a:xfrm>
            <a:off x="569913" y="973138"/>
            <a:ext cx="0" cy="5170487"/>
          </a:xfrm>
          <a:prstGeom prst="line">
            <a:avLst/>
          </a:prstGeom>
          <a:noFill/>
          <a:ln w="9525">
            <a:solidFill>
              <a:schemeClr val="tx1"/>
            </a:solidFill>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72" name="Line 1024"/>
          <p:cNvSpPr>
            <a:spLocks noChangeShapeType="1"/>
          </p:cNvSpPr>
          <p:nvPr/>
        </p:nvSpPr>
        <p:spPr bwMode="auto">
          <a:xfrm>
            <a:off x="2209800" y="992188"/>
            <a:ext cx="0" cy="5183187"/>
          </a:xfrm>
          <a:prstGeom prst="line">
            <a:avLst/>
          </a:prstGeom>
          <a:noFill/>
          <a:ln w="9525">
            <a:solidFill>
              <a:schemeClr val="tx1"/>
            </a:solidFill>
            <a:prstDash val="dash"/>
            <a:round/>
            <a:headEnd/>
            <a:tailEnd/>
          </a:ln>
          <a:effectLst/>
        </p:spPr>
        <p:txBody>
          <a:bodyPr/>
          <a:lstStyle/>
          <a:p>
            <a:pPr algn="l" eaLnBrk="0" hangingPunct="0">
              <a:buClrTx/>
              <a:buSzTx/>
            </a:pPr>
            <a:endParaRPr lang="en-US" sz="1800">
              <a:solidFill>
                <a:srgbClr val="000000"/>
              </a:solidFill>
              <a:latin typeface="Arial" charset="0"/>
            </a:endParaRPr>
          </a:p>
        </p:txBody>
      </p:sp>
      <p:sp>
        <p:nvSpPr>
          <p:cNvPr id="28673" name="Text Box 1025"/>
          <p:cNvSpPr txBox="1">
            <a:spLocks noChangeArrowheads="1"/>
          </p:cNvSpPr>
          <p:nvPr/>
        </p:nvSpPr>
        <p:spPr bwMode="auto">
          <a:xfrm>
            <a:off x="914400" y="914400"/>
            <a:ext cx="758825" cy="274638"/>
          </a:xfrm>
          <a:prstGeom prst="rect">
            <a:avLst/>
          </a:prstGeom>
          <a:noFill/>
          <a:ln w="9525">
            <a:noFill/>
            <a:miter lim="800000"/>
            <a:headEnd/>
            <a:tailEnd/>
          </a:ln>
          <a:effectLst/>
        </p:spPr>
        <p:txBody>
          <a:bodyPr wrap="none">
            <a:spAutoFit/>
          </a:bodyPr>
          <a:lstStyle/>
          <a:p>
            <a:pPr algn="ctr">
              <a:buClrTx/>
              <a:buSzTx/>
            </a:pPr>
            <a:r>
              <a:rPr lang="en-US" sz="1200" b="1">
                <a:solidFill>
                  <a:srgbClr val="000000"/>
                </a:solidFill>
                <a:latin typeface="Arial" charset="0"/>
              </a:rPr>
              <a:t>Phase 0</a:t>
            </a:r>
            <a:endParaRPr lang="en-US" sz="1000">
              <a:solidFill>
                <a:srgbClr val="000000"/>
              </a:solidFill>
              <a:latin typeface="Arial" charset="0"/>
            </a:endParaRPr>
          </a:p>
        </p:txBody>
      </p:sp>
      <p:sp>
        <p:nvSpPr>
          <p:cNvPr id="28675" name="Text Box 1027"/>
          <p:cNvSpPr txBox="1">
            <a:spLocks noChangeArrowheads="1"/>
          </p:cNvSpPr>
          <p:nvPr/>
        </p:nvSpPr>
        <p:spPr bwMode="auto">
          <a:xfrm>
            <a:off x="3962400" y="1562100"/>
            <a:ext cx="1501775" cy="517525"/>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CMOS process integration</a:t>
            </a:r>
            <a:endParaRPr lang="en-US" sz="1400">
              <a:solidFill>
                <a:srgbClr val="000000"/>
              </a:solidFill>
              <a:latin typeface="Arial" charset="0"/>
            </a:endParaRPr>
          </a:p>
        </p:txBody>
      </p:sp>
      <p:sp>
        <p:nvSpPr>
          <p:cNvPr id="28680" name="Text Box 1032"/>
          <p:cNvSpPr txBox="1">
            <a:spLocks noChangeArrowheads="1"/>
          </p:cNvSpPr>
          <p:nvPr/>
        </p:nvSpPr>
        <p:spPr bwMode="auto">
          <a:xfrm>
            <a:off x="2276475" y="2697163"/>
            <a:ext cx="1600200" cy="730250"/>
          </a:xfrm>
          <a:prstGeom prst="rect">
            <a:avLst/>
          </a:prstGeom>
          <a:noFill/>
          <a:ln w="9525">
            <a:noFill/>
            <a:miter lim="800000"/>
            <a:headEnd/>
            <a:tailEnd/>
          </a:ln>
          <a:effectLst/>
        </p:spPr>
        <p:txBody>
          <a:bodyPr>
            <a:spAutoFit/>
          </a:bodyPr>
          <a:lstStyle/>
          <a:p>
            <a:pPr algn="l">
              <a:spcAft>
                <a:spcPct val="20000"/>
              </a:spcAft>
              <a:buClrTx/>
              <a:buSzTx/>
            </a:pPr>
            <a:r>
              <a:rPr lang="en-US" sz="1400" b="1">
                <a:solidFill>
                  <a:srgbClr val="000000"/>
                </a:solidFill>
                <a:latin typeface="Arial" charset="0"/>
              </a:rPr>
              <a:t>System level architecture development</a:t>
            </a:r>
          </a:p>
        </p:txBody>
      </p:sp>
      <p:sp>
        <p:nvSpPr>
          <p:cNvPr id="28681" name="Text Box 1033"/>
          <p:cNvSpPr txBox="1">
            <a:spLocks noChangeArrowheads="1"/>
          </p:cNvSpPr>
          <p:nvPr/>
        </p:nvSpPr>
        <p:spPr bwMode="auto">
          <a:xfrm>
            <a:off x="3962400" y="4859338"/>
            <a:ext cx="1600200" cy="1198562"/>
          </a:xfrm>
          <a:prstGeom prst="rect">
            <a:avLst/>
          </a:prstGeom>
          <a:noFill/>
          <a:ln w="9525">
            <a:noFill/>
            <a:miter lim="800000"/>
            <a:headEnd/>
            <a:tailEnd/>
          </a:ln>
          <a:effectLst/>
        </p:spPr>
        <p:txBody>
          <a:bodyPr>
            <a:spAutoFit/>
          </a:bodyPr>
          <a:lstStyle/>
          <a:p>
            <a:pPr algn="l">
              <a:spcBef>
                <a:spcPct val="20000"/>
              </a:spcBef>
              <a:buClrTx/>
              <a:buSzTx/>
            </a:pPr>
            <a:r>
              <a:rPr lang="en-US" sz="1400" b="1">
                <a:solidFill>
                  <a:srgbClr val="000000"/>
                </a:solidFill>
                <a:latin typeface="Arial" charset="0"/>
              </a:rPr>
              <a:t>Add Audition, Proprioception and Survival</a:t>
            </a:r>
          </a:p>
          <a:p>
            <a:pPr algn="l">
              <a:spcBef>
                <a:spcPct val="20000"/>
              </a:spcBef>
              <a:buClrTx/>
              <a:buSzTx/>
            </a:pPr>
            <a:r>
              <a:rPr lang="en-US" sz="1400" b="1">
                <a:solidFill>
                  <a:srgbClr val="000000"/>
                </a:solidFill>
                <a:latin typeface="Arial" charset="0"/>
              </a:rPr>
              <a:t>“All mammal” complexity</a:t>
            </a:r>
          </a:p>
        </p:txBody>
      </p:sp>
      <p:sp>
        <p:nvSpPr>
          <p:cNvPr id="28682" name="Text Box 1034"/>
          <p:cNvSpPr txBox="1">
            <a:spLocks noChangeArrowheads="1"/>
          </p:cNvSpPr>
          <p:nvPr/>
        </p:nvSpPr>
        <p:spPr bwMode="auto">
          <a:xfrm>
            <a:off x="5638800" y="5094288"/>
            <a:ext cx="1600200" cy="730250"/>
          </a:xfrm>
          <a:prstGeom prst="rect">
            <a:avLst/>
          </a:prstGeom>
          <a:noFill/>
          <a:ln w="9525">
            <a:noFill/>
            <a:miter lim="800000"/>
            <a:headEnd/>
            <a:tailEnd/>
          </a:ln>
          <a:effectLst/>
        </p:spPr>
        <p:txBody>
          <a:bodyPr>
            <a:spAutoFit/>
          </a:bodyPr>
          <a:lstStyle/>
          <a:p>
            <a:pPr algn="l">
              <a:buClrTx/>
              <a:buSzTx/>
            </a:pPr>
            <a:r>
              <a:rPr lang="en-US" sz="1400" b="1">
                <a:solidFill>
                  <a:srgbClr val="000000"/>
                </a:solidFill>
                <a:latin typeface="Arial" charset="0"/>
              </a:rPr>
              <a:t>Add Touch and Symbolic environments</a:t>
            </a:r>
          </a:p>
        </p:txBody>
      </p:sp>
      <p:sp>
        <p:nvSpPr>
          <p:cNvPr id="28683" name="Text Box 1035"/>
          <p:cNvSpPr txBox="1">
            <a:spLocks noChangeArrowheads="1"/>
          </p:cNvSpPr>
          <p:nvPr/>
        </p:nvSpPr>
        <p:spPr bwMode="auto">
          <a:xfrm>
            <a:off x="7391400" y="5307013"/>
            <a:ext cx="1600200" cy="304800"/>
          </a:xfrm>
          <a:prstGeom prst="rect">
            <a:avLst/>
          </a:prstGeom>
          <a:noFill/>
          <a:ln w="9525">
            <a:noFill/>
            <a:miter lim="800000"/>
            <a:headEnd/>
            <a:tailEnd/>
          </a:ln>
          <a:effectLst/>
        </p:spPr>
        <p:txBody>
          <a:bodyPr>
            <a:spAutoFit/>
          </a:bodyPr>
          <a:lstStyle/>
          <a:p>
            <a:pPr marL="55563" indent="-55563" algn="l">
              <a:buClrTx/>
              <a:buSzTx/>
            </a:pPr>
            <a:r>
              <a:rPr lang="en-US" sz="1400" b="1">
                <a:solidFill>
                  <a:srgbClr val="000000"/>
                </a:solidFill>
                <a:latin typeface="Arial" charset="0"/>
              </a:rPr>
              <a:t>Sustain</a:t>
            </a:r>
          </a:p>
        </p:txBody>
      </p:sp>
      <p:sp>
        <p:nvSpPr>
          <p:cNvPr id="28687" name="Text Box 1039"/>
          <p:cNvSpPr txBox="1">
            <a:spLocks noChangeArrowheads="1"/>
          </p:cNvSpPr>
          <p:nvPr/>
        </p:nvSpPr>
        <p:spPr bwMode="auto">
          <a:xfrm>
            <a:off x="695325" y="4006850"/>
            <a:ext cx="1600200" cy="517525"/>
          </a:xfrm>
          <a:prstGeom prst="rect">
            <a:avLst/>
          </a:prstGeom>
          <a:noFill/>
          <a:ln w="9525">
            <a:noFill/>
            <a:miter lim="800000"/>
            <a:headEnd/>
            <a:tailEnd/>
          </a:ln>
          <a:effectLst/>
        </p:spPr>
        <p:txBody>
          <a:bodyPr>
            <a:spAutoFit/>
          </a:bodyPr>
          <a:lstStyle/>
          <a:p>
            <a:pPr algn="l">
              <a:spcAft>
                <a:spcPct val="20000"/>
              </a:spcAft>
              <a:buClrTx/>
              <a:buSzTx/>
            </a:pPr>
            <a:r>
              <a:rPr lang="en-US" sz="1400" b="1">
                <a:solidFill>
                  <a:srgbClr val="000000"/>
                </a:solidFill>
                <a:latin typeface="Arial" charset="0"/>
              </a:rPr>
              <a:t>Preparatory studies only</a:t>
            </a:r>
          </a:p>
        </p:txBody>
      </p:sp>
      <p:sp>
        <p:nvSpPr>
          <p:cNvPr id="28688" name="Text Box 1040"/>
          <p:cNvSpPr txBox="1">
            <a:spLocks noChangeArrowheads="1"/>
          </p:cNvSpPr>
          <p:nvPr/>
        </p:nvSpPr>
        <p:spPr bwMode="auto">
          <a:xfrm>
            <a:off x="695325" y="5199063"/>
            <a:ext cx="1600200" cy="517525"/>
          </a:xfrm>
          <a:prstGeom prst="rect">
            <a:avLst/>
          </a:prstGeom>
          <a:noFill/>
          <a:ln w="9525">
            <a:noFill/>
            <a:miter lim="800000"/>
            <a:headEnd/>
            <a:tailEnd/>
          </a:ln>
          <a:effectLst/>
        </p:spPr>
        <p:txBody>
          <a:bodyPr>
            <a:spAutoFit/>
          </a:bodyPr>
          <a:lstStyle/>
          <a:p>
            <a:pPr algn="l">
              <a:spcAft>
                <a:spcPct val="20000"/>
              </a:spcAft>
              <a:buClrTx/>
              <a:buSzTx/>
            </a:pPr>
            <a:r>
              <a:rPr lang="en-US" sz="1400" b="1">
                <a:solidFill>
                  <a:srgbClr val="000000"/>
                </a:solidFill>
                <a:latin typeface="Arial" charset="0"/>
              </a:rPr>
              <a:t>Preparatory studies only</a:t>
            </a:r>
          </a:p>
        </p:txBody>
      </p:sp>
      <p:sp>
        <p:nvSpPr>
          <p:cNvPr id="28694" name="Text Box 1046"/>
          <p:cNvSpPr txBox="1">
            <a:spLocks noChangeArrowheads="1"/>
          </p:cNvSpPr>
          <p:nvPr/>
        </p:nvSpPr>
        <p:spPr bwMode="auto">
          <a:xfrm>
            <a:off x="2278063" y="6175375"/>
            <a:ext cx="5945187" cy="336550"/>
          </a:xfrm>
          <a:prstGeom prst="rect">
            <a:avLst/>
          </a:prstGeom>
          <a:noFill/>
          <a:ln w="9525">
            <a:noFill/>
            <a:miter lim="800000"/>
            <a:headEnd/>
            <a:tailEnd/>
          </a:ln>
          <a:effectLst/>
        </p:spPr>
        <p:txBody>
          <a:bodyPr wrap="none">
            <a:spAutoFit/>
          </a:bodyPr>
          <a:lstStyle/>
          <a:p>
            <a:pPr algn="l" eaLnBrk="0" hangingPunct="0">
              <a:buClrTx/>
              <a:buSzTx/>
            </a:pPr>
            <a:r>
              <a:rPr lang="en-US" sz="1600" i="1">
                <a:solidFill>
                  <a:srgbClr val="000000"/>
                </a:solidFill>
                <a:latin typeface="Arial" charset="0"/>
              </a:rPr>
              <a:t>Program Phases 1-4 may be combined per the BAA instructions</a:t>
            </a:r>
          </a:p>
        </p:txBody>
      </p:sp>
    </p:spTree>
    <p:extLst>
      <p:ext uri="{BB962C8B-B14F-4D97-AF65-F5344CB8AC3E}">
        <p14:creationId xmlns:p14="http://schemas.microsoft.com/office/powerpoint/2010/main" val="2743909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922114"/>
          </a:xfrm>
        </p:spPr>
        <p:txBody>
          <a:bodyPr/>
          <a:lstStyle/>
          <a:p>
            <a:r>
              <a:rPr lang="en-US" sz="3600" dirty="0" smtClean="0">
                <a:effectLst>
                  <a:outerShdw blurRad="38100" dist="38100" dir="2700000" algn="tl">
                    <a:srgbClr val="000000">
                      <a:alpha val="43137"/>
                    </a:srgbClr>
                  </a:outerShdw>
                </a:effectLst>
              </a:rPr>
              <a:t>Modules: core brain</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4211960" y="1266919"/>
            <a:ext cx="4608512" cy="433889"/>
          </a:xfrm>
        </p:spPr>
        <p:txBody>
          <a:bodyPr/>
          <a:lstStyle/>
          <a:p>
            <a:pPr marL="0" indent="0">
              <a:spcAft>
                <a:spcPts val="1200"/>
              </a:spcAft>
              <a:buNone/>
            </a:pPr>
            <a:r>
              <a:rPr lang="en-US" dirty="0" smtClean="0"/>
              <a:t>Connectivity of 383 regions in macaque brain; </a:t>
            </a:r>
            <a:r>
              <a:rPr lang="en-US" dirty="0" err="1">
                <a:hlinkClick r:id="rId2"/>
              </a:rPr>
              <a:t>Modha</a:t>
            </a:r>
            <a:r>
              <a:rPr lang="en-US" dirty="0">
                <a:hlinkClick r:id="rId2"/>
              </a:rPr>
              <a:t> </a:t>
            </a:r>
            <a:r>
              <a:rPr lang="en-US" dirty="0" smtClean="0">
                <a:hlinkClick r:id="rId2"/>
              </a:rPr>
              <a:t>&amp; Singh</a:t>
            </a:r>
            <a:r>
              <a:rPr lang="en-US" dirty="0">
                <a:hlinkClick r:id="rId2"/>
              </a:rPr>
              <a:t>, </a:t>
            </a:r>
            <a:r>
              <a:rPr lang="en-US" dirty="0" smtClean="0">
                <a:hlinkClick r:id="rId2"/>
              </a:rPr>
              <a:t>PNAS</a:t>
            </a:r>
            <a:r>
              <a:rPr lang="en-US" i="1" dirty="0" smtClean="0">
                <a:hlinkClick r:id="rId2"/>
              </a:rPr>
              <a:t> </a:t>
            </a:r>
            <a:r>
              <a:rPr lang="en-US" dirty="0" smtClean="0">
                <a:hlinkClick r:id="rId2"/>
              </a:rPr>
              <a:t>2010</a:t>
            </a:r>
            <a:r>
              <a:rPr lang="en-US" dirty="0"/>
              <a:t>. </a:t>
            </a:r>
            <a:r>
              <a:rPr lang="en-US" dirty="0" smtClean="0"/>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060848"/>
            <a:ext cx="47625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ttp://upload.wikimedia.org/wikipedia/en/4/46/B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32" y="1340768"/>
            <a:ext cx="31242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280173"/>
            <a:ext cx="3314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380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a:xfrm>
            <a:off x="457200" y="274638"/>
            <a:ext cx="8229600" cy="850106"/>
          </a:xfrm>
        </p:spPr>
        <p:txBody>
          <a:bodyPr/>
          <a:lstStyle/>
          <a:p>
            <a:r>
              <a:rPr lang="en-US" sz="3600" dirty="0" smtClean="0">
                <a:effectLst>
                  <a:outerShdw blurRad="38100" dist="38100" dir="2700000" algn="tl">
                    <a:srgbClr val="000000">
                      <a:alpha val="43137"/>
                    </a:srgbClr>
                  </a:outerShdw>
                </a:effectLst>
              </a:rPr>
              <a:t>Principles: time &amp; structure</a:t>
            </a:r>
            <a:endParaRPr lang="en-US" sz="3600" dirty="0">
              <a:effectLst>
                <a:outerShdw blurRad="38100" dist="38100" dir="2700000" algn="tl">
                  <a:srgbClr val="000000">
                    <a:alpha val="43137"/>
                  </a:srgbClr>
                </a:outerShdw>
              </a:effectLst>
            </a:endParaRPr>
          </a:p>
        </p:txBody>
      </p:sp>
      <p:sp>
        <p:nvSpPr>
          <p:cNvPr id="9" name="Symbol zastępczy zawartości 8"/>
          <p:cNvSpPr>
            <a:spLocks noGrp="1"/>
          </p:cNvSpPr>
          <p:nvPr>
            <p:ph idx="1"/>
          </p:nvPr>
        </p:nvSpPr>
        <p:spPr>
          <a:xfrm>
            <a:off x="698500" y="1266919"/>
            <a:ext cx="8121972" cy="5400675"/>
          </a:xfrm>
        </p:spPr>
        <p:txBody>
          <a:bodyPr/>
          <a:lstStyle/>
          <a:p>
            <a:pPr marL="0" indent="0">
              <a:spcAft>
                <a:spcPts val="1200"/>
              </a:spcAft>
              <a:buNone/>
            </a:pPr>
            <a:r>
              <a:rPr lang="en-US" dirty="0" smtClean="0"/>
              <a:t>S.J. </a:t>
            </a:r>
            <a:r>
              <a:rPr lang="en-US" dirty="0" err="1" smtClean="0"/>
              <a:t>Kiebel</a:t>
            </a:r>
            <a:r>
              <a:rPr lang="en-US" dirty="0" smtClean="0"/>
              <a:t>, J. </a:t>
            </a:r>
            <a:r>
              <a:rPr lang="en-US" dirty="0" err="1" smtClean="0"/>
              <a:t>Daunizeau</a:t>
            </a:r>
            <a:r>
              <a:rPr lang="en-US" dirty="0" smtClean="0"/>
              <a:t>, K.J. </a:t>
            </a:r>
            <a:r>
              <a:rPr lang="en-US" dirty="0" err="1" smtClean="0"/>
              <a:t>Friston</a:t>
            </a:r>
            <a:r>
              <a:rPr lang="en-US" dirty="0" smtClean="0"/>
              <a:t>,  </a:t>
            </a:r>
            <a:r>
              <a:rPr lang="en-US" dirty="0" smtClean="0">
                <a:hlinkClick r:id="rId2"/>
              </a:rPr>
              <a:t>A Hierarchy of Time-Scales</a:t>
            </a:r>
            <a:br>
              <a:rPr lang="en-US" dirty="0" smtClean="0">
                <a:hlinkClick r:id="rId2"/>
              </a:rPr>
            </a:br>
            <a:r>
              <a:rPr lang="en-US" dirty="0" smtClean="0"/>
              <a:t> and the Brain. </a:t>
            </a:r>
            <a:r>
              <a:rPr lang="en-US" dirty="0" err="1" smtClean="0"/>
              <a:t>PLoS</a:t>
            </a:r>
            <a:r>
              <a:rPr lang="en-US" dirty="0" smtClean="0"/>
              <a:t> Computational Biology, </a:t>
            </a:r>
            <a:r>
              <a:rPr lang="en-US" dirty="0" err="1" smtClean="0"/>
              <a:t>Vol</a:t>
            </a:r>
            <a:r>
              <a:rPr lang="en-US" dirty="0" smtClean="0"/>
              <a:t> 4 (11), 2008, e1000209</a:t>
            </a:r>
          </a:p>
          <a:p>
            <a:pPr marL="0" lvl="0" indent="0">
              <a:spcAft>
                <a:spcPts val="1200"/>
              </a:spcAft>
              <a:buNone/>
            </a:pPr>
            <a:r>
              <a:rPr lang="en-US" b="1" dirty="0" smtClean="0">
                <a:solidFill>
                  <a:srgbClr val="FFC000"/>
                </a:solidFill>
                <a:hlinkClick r:id="rId3"/>
              </a:rPr>
              <a:t>Free energy principle</a:t>
            </a:r>
            <a:r>
              <a:rPr lang="en-US" dirty="0" smtClean="0"/>
              <a:t>: adaptive agents (brains) in a dynamic environment  minimize their surprise about sensory input  =&gt; </a:t>
            </a:r>
            <a:r>
              <a:rPr lang="en-US" dirty="0" smtClean="0">
                <a:solidFill>
                  <a:srgbClr val="FFC000"/>
                </a:solidFill>
              </a:rPr>
              <a:t>predictive brain</a:t>
            </a:r>
            <a:r>
              <a:rPr lang="en-US" dirty="0" smtClean="0"/>
              <a:t>, learning regularities in the environment from exposure to sensory input and internally generated signals =&gt; </a:t>
            </a:r>
            <a:r>
              <a:rPr lang="en-US" dirty="0" smtClean="0">
                <a:hlinkClick r:id="rId4"/>
              </a:rPr>
              <a:t>slow feature analysis</a:t>
            </a:r>
            <a:r>
              <a:rPr lang="en-US" dirty="0" smtClean="0"/>
              <a:t>, </a:t>
            </a:r>
            <a:r>
              <a:rPr lang="en-US" dirty="0" smtClean="0">
                <a:hlinkClick r:id="rId5"/>
              </a:rPr>
              <a:t>deep learning</a:t>
            </a:r>
            <a:r>
              <a:rPr lang="en-US" dirty="0" smtClean="0"/>
              <a:t>. </a:t>
            </a:r>
          </a:p>
          <a:p>
            <a:pPr>
              <a:spcBef>
                <a:spcPts val="0"/>
              </a:spcBef>
              <a:spcAft>
                <a:spcPts val="1200"/>
              </a:spcAft>
            </a:pPr>
            <a:r>
              <a:rPr lang="en-US" dirty="0" smtClean="0"/>
              <a:t>Brains model entire environment as a collection of </a:t>
            </a:r>
            <a:r>
              <a:rPr lang="en-US" dirty="0" smtClean="0"/>
              <a:t>hierarchical, dynamical </a:t>
            </a:r>
            <a:r>
              <a:rPr lang="en-US" dirty="0" smtClean="0"/>
              <a:t>systems (first step: correlation or </a:t>
            </a:r>
            <a:r>
              <a:rPr lang="en-US" dirty="0" err="1" smtClean="0"/>
              <a:t>Hebbian</a:t>
            </a:r>
            <a:r>
              <a:rPr lang="en-US" dirty="0" smtClean="0"/>
              <a:t> learning).  </a:t>
            </a:r>
          </a:p>
          <a:p>
            <a:pPr>
              <a:spcBef>
                <a:spcPts val="0"/>
              </a:spcBef>
              <a:spcAft>
                <a:spcPts val="1200"/>
              </a:spcAft>
            </a:pPr>
            <a:r>
              <a:rPr lang="en-US" dirty="0" smtClean="0"/>
              <a:t>Slower environmental changes provide the context for faster changes. </a:t>
            </a:r>
          </a:p>
          <a:p>
            <a:pPr>
              <a:spcBef>
                <a:spcPts val="0"/>
              </a:spcBef>
              <a:spcAft>
                <a:spcPts val="1200"/>
              </a:spcAft>
            </a:pPr>
            <a:r>
              <a:rPr lang="en-US" dirty="0" smtClean="0"/>
              <a:t>There is a simple mapping between this temporal hierarchy and the anatomical hierarchy of the brain. </a:t>
            </a:r>
          </a:p>
          <a:p>
            <a:pPr>
              <a:spcBef>
                <a:spcPts val="0"/>
              </a:spcBef>
              <a:spcAft>
                <a:spcPts val="1200"/>
              </a:spcAft>
            </a:pPr>
            <a:r>
              <a:rPr lang="en-US" dirty="0" smtClean="0"/>
              <a:t>Explains a wide range of neuroscientific findings by optimization of value.</a:t>
            </a:r>
          </a:p>
          <a:p>
            <a:pPr marL="0" lvl="0" indent="0">
              <a:spcAft>
                <a:spcPts val="1200"/>
              </a:spcAft>
              <a:buNone/>
            </a:pPr>
            <a:r>
              <a:rPr lang="en-US" dirty="0" smtClean="0"/>
              <a:t>Reaction time ~ 100 </a:t>
            </a:r>
            <a:r>
              <a:rPr lang="en-US" dirty="0" err="1" smtClean="0"/>
              <a:t>ms</a:t>
            </a:r>
            <a:r>
              <a:rPr lang="en-US" dirty="0" smtClean="0"/>
              <a:t> is a compromise between the need for </a:t>
            </a:r>
            <a:r>
              <a:rPr lang="en-US" dirty="0"/>
              <a:t>fast reaction and </a:t>
            </a:r>
            <a:r>
              <a:rPr lang="en-US" dirty="0" smtClean="0"/>
              <a:t>brain power needed for planning/perception.  </a:t>
            </a:r>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1455" y="95368"/>
            <a:ext cx="142875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6814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685800" y="350838"/>
            <a:ext cx="7772400" cy="773906"/>
          </a:xfrm>
        </p:spPr>
        <p:txBody>
          <a:bodyPr/>
          <a:lstStyle/>
          <a:p>
            <a:pPr eaLnBrk="1" hangingPunct="1">
              <a:defRPr/>
            </a:pPr>
            <a:r>
              <a:rPr lang="en-US" dirty="0" smtClean="0">
                <a:effectLst>
                  <a:outerShdw blurRad="38100" dist="38100" dir="2700000" algn="tl">
                    <a:srgbClr val="000000">
                      <a:alpha val="43137"/>
                    </a:srgbClr>
                  </a:outerShdw>
                </a:effectLst>
              </a:rPr>
              <a:t>Understanding by creating brains</a:t>
            </a:r>
          </a:p>
        </p:txBody>
      </p:sp>
      <p:sp>
        <p:nvSpPr>
          <p:cNvPr id="3075" name="Rectangle 3"/>
          <p:cNvSpPr>
            <a:spLocks noGrp="1" noChangeArrowheads="1"/>
          </p:cNvSpPr>
          <p:nvPr>
            <p:ph sz="half" idx="1"/>
          </p:nvPr>
        </p:nvSpPr>
        <p:spPr>
          <a:xfrm>
            <a:off x="684213" y="1363760"/>
            <a:ext cx="5026025" cy="3096741"/>
          </a:xfrm>
          <a:noFill/>
        </p:spPr>
        <p:txBody>
          <a:bodyPr/>
          <a:lstStyle/>
          <a:p>
            <a:pPr marL="357188" indent="-357188" eaLnBrk="1" hangingPunct="1">
              <a:spcBef>
                <a:spcPts val="0"/>
              </a:spcBef>
              <a:spcAft>
                <a:spcPts val="600"/>
              </a:spcAft>
            </a:pPr>
            <a:r>
              <a:rPr lang="en-US" sz="2000" dirty="0" smtClean="0"/>
              <a:t>“Here</a:t>
            </a:r>
            <a:r>
              <a:rPr lang="en-US" sz="2000" dirty="0"/>
              <a:t>, we aim to understand the brain to the extent that we can make humanoid robots solve tasks typically solved by the human brain by essentially the same principles. I postulate that this ‘</a:t>
            </a:r>
            <a:r>
              <a:rPr lang="en-US" sz="2000" dirty="0">
                <a:solidFill>
                  <a:srgbClr val="FFC000"/>
                </a:solidFill>
              </a:rPr>
              <a:t>Understanding the Brain by Creating the Brain</a:t>
            </a:r>
            <a:r>
              <a:rPr lang="en-US" sz="2000" dirty="0"/>
              <a:t>’ approach is the only way to fully understand neural mechanisms in a rigorous sense</a:t>
            </a:r>
            <a:r>
              <a:rPr lang="en-US" sz="2000" dirty="0" smtClean="0"/>
              <a:t>.”</a:t>
            </a:r>
          </a:p>
        </p:txBody>
      </p:sp>
      <p:pic>
        <p:nvPicPr>
          <p:cNvPr id="30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268413"/>
            <a:ext cx="30480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682181" y="4498975"/>
            <a:ext cx="8166130" cy="217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ts val="1200"/>
              </a:spcAft>
              <a:buClr>
                <a:schemeClr val="tx2"/>
              </a:buClr>
              <a:buSzPct val="115000"/>
              <a:buChar char="•"/>
              <a:defRPr sz="2800">
                <a:solidFill>
                  <a:schemeClr val="tx1"/>
                </a:solidFill>
                <a:latin typeface="+mn-lt"/>
                <a:ea typeface="+mn-ea"/>
                <a:cs typeface="+mn-cs"/>
              </a:defRPr>
            </a:lvl1pPr>
            <a:lvl2pPr marL="742950" indent="-285750" algn="l" rtl="0" eaLnBrk="0" fontAlgn="base" hangingPunct="0">
              <a:spcBef>
                <a:spcPts val="1200"/>
              </a:spcBef>
              <a:spcAft>
                <a:spcPct val="0"/>
              </a:spcAft>
              <a:buChar char="–"/>
              <a:defRPr sz="2400">
                <a:solidFill>
                  <a:schemeClr val="tx1"/>
                </a:solidFill>
                <a:latin typeface="+mn-lt"/>
              </a:defRPr>
            </a:lvl2pPr>
            <a:lvl3pPr marL="1143000" indent="-228600" algn="l" rtl="0" eaLnBrk="0" fontAlgn="base" hangingPunct="0">
              <a:spcBef>
                <a:spcPts val="600"/>
              </a:spcBef>
              <a:spcAft>
                <a:spcPct val="0"/>
              </a:spcAft>
              <a:buClr>
                <a:schemeClr val="tx2"/>
              </a:buClr>
              <a:buSzPct val="115000"/>
              <a:buChar char="•"/>
              <a:defRPr sz="2000">
                <a:solidFill>
                  <a:schemeClr val="tx1"/>
                </a:solidFill>
                <a:latin typeface="+mn-lt"/>
              </a:defRPr>
            </a:lvl3pPr>
            <a:lvl4pPr marL="1600200" indent="-228600" algn="l" rtl="0" eaLnBrk="0" fontAlgn="base" hangingPunct="0">
              <a:spcBef>
                <a:spcPct val="0"/>
              </a:spcBef>
              <a:spcAft>
                <a:spcPts val="300"/>
              </a:spcAft>
              <a:buChar char="–"/>
              <a:defRPr sz="1800">
                <a:solidFill>
                  <a:schemeClr val="tx1"/>
                </a:solidFill>
                <a:latin typeface="+mn-lt"/>
              </a:defRPr>
            </a:lvl4pPr>
            <a:lvl5pPr marL="2057400" indent="-228600" algn="l" rtl="0" eaLnBrk="0" fontAlgn="base" hangingPunct="0">
              <a:spcBef>
                <a:spcPct val="0"/>
              </a:spcBef>
              <a:spcAft>
                <a:spcPts val="300"/>
              </a:spcAft>
              <a:buClr>
                <a:schemeClr val="tx2"/>
              </a:buClr>
              <a:buSzPct val="110000"/>
              <a:buChar char="•"/>
              <a:defRPr sz="1800">
                <a:solidFill>
                  <a:schemeClr val="tx1"/>
                </a:solidFill>
                <a:latin typeface="+mn-lt"/>
              </a:defRPr>
            </a:lvl5pPr>
            <a:lvl6pPr marL="2514600" indent="-228600" algn="l" rtl="0" fontAlgn="base">
              <a:spcBef>
                <a:spcPct val="20000"/>
              </a:spcBef>
              <a:spcAft>
                <a:spcPct val="0"/>
              </a:spcAft>
              <a:buClr>
                <a:schemeClr val="tx2"/>
              </a:buClr>
              <a:buSzPct val="110000"/>
              <a:buChar char="•"/>
              <a:defRPr sz="1800">
                <a:solidFill>
                  <a:schemeClr val="tx1"/>
                </a:solidFill>
                <a:latin typeface="+mn-lt"/>
              </a:defRPr>
            </a:lvl6pPr>
            <a:lvl7pPr marL="2971800" indent="-228600" algn="l" rtl="0" fontAlgn="base">
              <a:spcBef>
                <a:spcPct val="20000"/>
              </a:spcBef>
              <a:spcAft>
                <a:spcPct val="0"/>
              </a:spcAft>
              <a:buClr>
                <a:schemeClr val="tx2"/>
              </a:buClr>
              <a:buSzPct val="110000"/>
              <a:buChar char="•"/>
              <a:defRPr sz="1800">
                <a:solidFill>
                  <a:schemeClr val="tx1"/>
                </a:solidFill>
                <a:latin typeface="+mn-lt"/>
              </a:defRPr>
            </a:lvl7pPr>
            <a:lvl8pPr marL="3429000" indent="-228600" algn="l" rtl="0" fontAlgn="base">
              <a:spcBef>
                <a:spcPct val="20000"/>
              </a:spcBef>
              <a:spcAft>
                <a:spcPct val="0"/>
              </a:spcAft>
              <a:buClr>
                <a:schemeClr val="tx2"/>
              </a:buClr>
              <a:buSzPct val="110000"/>
              <a:buChar char="•"/>
              <a:defRPr sz="1800">
                <a:solidFill>
                  <a:schemeClr val="tx1"/>
                </a:solidFill>
                <a:latin typeface="+mn-lt"/>
              </a:defRPr>
            </a:lvl8pPr>
            <a:lvl9pPr marL="3886200" indent="-228600" algn="l" rtl="0" fontAlgn="base">
              <a:spcBef>
                <a:spcPct val="20000"/>
              </a:spcBef>
              <a:spcAft>
                <a:spcPct val="0"/>
              </a:spcAft>
              <a:buClr>
                <a:schemeClr val="tx2"/>
              </a:buClr>
              <a:buSzPct val="110000"/>
              <a:buChar char="•"/>
              <a:defRPr sz="1800">
                <a:solidFill>
                  <a:schemeClr val="tx1"/>
                </a:solidFill>
                <a:latin typeface="+mn-lt"/>
              </a:defRPr>
            </a:lvl9pPr>
          </a:lstStyle>
          <a:p>
            <a:pPr marL="357188" indent="-357188" eaLnBrk="1" hangingPunct="1">
              <a:spcBef>
                <a:spcPts val="0"/>
              </a:spcBef>
              <a:spcAft>
                <a:spcPts val="600"/>
              </a:spcAft>
              <a:buClr>
                <a:srgbClr val="FFCC66"/>
              </a:buClr>
            </a:pPr>
            <a:r>
              <a:rPr lang="en-US" sz="2000" dirty="0">
                <a:solidFill>
                  <a:srgbClr val="EAEAEA"/>
                </a:solidFill>
                <a:latin typeface="Calibri" pitchFamily="34" charset="0"/>
              </a:rPr>
              <a:t>M. </a:t>
            </a:r>
            <a:r>
              <a:rPr lang="en-US" sz="2000" dirty="0" err="1" smtClean="0">
                <a:solidFill>
                  <a:srgbClr val="EAEAEA"/>
                </a:solidFill>
                <a:latin typeface="Calibri" pitchFamily="34" charset="0"/>
              </a:rPr>
              <a:t>Kawato</a:t>
            </a:r>
            <a:r>
              <a:rPr lang="en-US" sz="2000" dirty="0">
                <a:solidFill>
                  <a:srgbClr val="EAEAEA"/>
                </a:solidFill>
                <a:latin typeface="Calibri" pitchFamily="34" charset="0"/>
              </a:rPr>
              <a:t>, From ‘Understanding the Brain by Creating the Brain’ towards manipulative </a:t>
            </a:r>
            <a:r>
              <a:rPr lang="en-US" sz="2000" dirty="0" smtClean="0">
                <a:solidFill>
                  <a:srgbClr val="EAEAEA"/>
                </a:solidFill>
                <a:latin typeface="Calibri" pitchFamily="34" charset="0"/>
              </a:rPr>
              <a:t>neuroscience. </a:t>
            </a:r>
            <a:br>
              <a:rPr lang="en-US" sz="2000" dirty="0" smtClean="0">
                <a:solidFill>
                  <a:srgbClr val="EAEAEA"/>
                </a:solidFill>
                <a:latin typeface="Calibri" pitchFamily="34" charset="0"/>
              </a:rPr>
            </a:br>
            <a:r>
              <a:rPr lang="fr-FR" sz="2000" i="1" dirty="0" smtClean="0">
                <a:solidFill>
                  <a:srgbClr val="EAEAEA"/>
                </a:solidFill>
                <a:latin typeface="Calibri" pitchFamily="34" charset="0"/>
              </a:rPr>
              <a:t>Phil</a:t>
            </a:r>
            <a:r>
              <a:rPr lang="fr-FR" sz="2000" i="1" dirty="0">
                <a:solidFill>
                  <a:srgbClr val="EAEAEA"/>
                </a:solidFill>
                <a:latin typeface="Calibri" pitchFamily="34" charset="0"/>
              </a:rPr>
              <a:t>. Trans. R. Soc. B 27 June 2008 vol. 363 no. </a:t>
            </a:r>
            <a:r>
              <a:rPr lang="fr-FR" sz="2000" i="1" dirty="0" smtClean="0">
                <a:solidFill>
                  <a:srgbClr val="EAEAEA"/>
                </a:solidFill>
                <a:latin typeface="Calibri" pitchFamily="34" charset="0"/>
              </a:rPr>
              <a:t>1500, pp. </a:t>
            </a:r>
            <a:r>
              <a:rPr lang="fr-FR" sz="2000" i="1" dirty="0">
                <a:solidFill>
                  <a:srgbClr val="EAEAEA"/>
                </a:solidFill>
                <a:latin typeface="Calibri" pitchFamily="34" charset="0"/>
              </a:rPr>
              <a:t>2201-2214 </a:t>
            </a:r>
            <a:endParaRPr lang="fr-FR" sz="2000" i="1" dirty="0" smtClean="0">
              <a:solidFill>
                <a:srgbClr val="EAEAEA"/>
              </a:solidFill>
              <a:latin typeface="Calibri" pitchFamily="34" charset="0"/>
            </a:endParaRPr>
          </a:p>
          <a:p>
            <a:pPr marL="357188" indent="-357188" eaLnBrk="1" hangingPunct="1">
              <a:spcBef>
                <a:spcPts val="0"/>
              </a:spcBef>
              <a:spcAft>
                <a:spcPts val="600"/>
              </a:spcAft>
              <a:buClr>
                <a:srgbClr val="FFCC66"/>
              </a:buClr>
            </a:pPr>
            <a:r>
              <a:rPr lang="en-US" sz="2000" dirty="0" smtClean="0">
                <a:solidFill>
                  <a:srgbClr val="EAEAEA"/>
                </a:solidFill>
                <a:latin typeface="Calibri" pitchFamily="34" charset="0"/>
              </a:rPr>
              <a:t>Humanoid </a:t>
            </a:r>
            <a:r>
              <a:rPr lang="en-US" sz="2000" dirty="0">
                <a:solidFill>
                  <a:srgbClr val="EAEAEA"/>
                </a:solidFill>
                <a:latin typeface="Calibri" pitchFamily="34" charset="0"/>
              </a:rPr>
              <a:t>robot </a:t>
            </a:r>
            <a:r>
              <a:rPr lang="en-US" sz="2000" dirty="0" smtClean="0">
                <a:solidFill>
                  <a:srgbClr val="EAEAEA"/>
                </a:solidFill>
                <a:latin typeface="Calibri" pitchFamily="34" charset="0"/>
              </a:rPr>
              <a:t>may be used </a:t>
            </a:r>
            <a:r>
              <a:rPr lang="en-US" sz="2000" dirty="0">
                <a:solidFill>
                  <a:srgbClr val="EAEAEA"/>
                </a:solidFill>
                <a:latin typeface="Calibri" pitchFamily="34" charset="0"/>
              </a:rPr>
              <a:t>for exploring and examining neuroscience </a:t>
            </a:r>
            <a:r>
              <a:rPr lang="en-US" sz="2000" dirty="0" smtClean="0">
                <a:solidFill>
                  <a:srgbClr val="EAEAEA"/>
                </a:solidFill>
                <a:latin typeface="Calibri" pitchFamily="34" charset="0"/>
              </a:rPr>
              <a:t>theories about human brain. </a:t>
            </a:r>
            <a:endParaRPr lang="en-US" sz="2000" dirty="0">
              <a:solidFill>
                <a:srgbClr val="EAEAEA"/>
              </a:solidFill>
              <a:latin typeface="Calibri" pitchFamily="34" charset="0"/>
            </a:endParaRPr>
          </a:p>
          <a:p>
            <a:pPr marL="357188" indent="-357188" eaLnBrk="1" hangingPunct="1">
              <a:spcBef>
                <a:spcPts val="0"/>
              </a:spcBef>
              <a:spcAft>
                <a:spcPts val="600"/>
              </a:spcAft>
              <a:buClr>
                <a:srgbClr val="FFCC66"/>
              </a:buClr>
            </a:pPr>
            <a:r>
              <a:rPr lang="en-US" sz="2000" dirty="0" smtClean="0">
                <a:solidFill>
                  <a:srgbClr val="EAEAEA"/>
                </a:solidFill>
                <a:latin typeface="Calibri" pitchFamily="34" charset="0"/>
              </a:rPr>
              <a:t>Engineering goal</a:t>
            </a:r>
            <a:r>
              <a:rPr lang="en-US" sz="2000" dirty="0">
                <a:solidFill>
                  <a:srgbClr val="EAEAEA"/>
                </a:solidFill>
                <a:latin typeface="Calibri" pitchFamily="34" charset="0"/>
              </a:rPr>
              <a:t>: build artificial devices at the brain level of competence. </a:t>
            </a:r>
          </a:p>
        </p:txBody>
      </p:sp>
    </p:spTree>
    <p:extLst>
      <p:ext uri="{BB962C8B-B14F-4D97-AF65-F5344CB8AC3E}">
        <p14:creationId xmlns:p14="http://schemas.microsoft.com/office/powerpoint/2010/main" val="55058918"/>
      </p:ext>
    </p:extLst>
  </p:cSld>
  <p:clrMapOvr>
    <a:masterClrMapping/>
  </p:clrMapOvr>
  <p:transition>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p:cNvPicPr>
            <a:picLocks noChangeAspect="1" noChangeArrowheads="1"/>
          </p:cNvPicPr>
          <p:nvPr/>
        </p:nvPicPr>
        <p:blipFill>
          <a:blip r:embed="rId3">
            <a:extLst>
              <a:ext uri="{28A0092B-C50C-407E-A947-70E740481C1C}">
                <a14:useLocalDpi xmlns:a14="http://schemas.microsoft.com/office/drawing/2010/main" val="0"/>
              </a:ext>
            </a:extLst>
          </a:blip>
          <a:srcRect l="9148" t="4913" r="1674" b="3726"/>
          <a:stretch>
            <a:fillRect/>
          </a:stretch>
        </p:blipFill>
        <p:spPr bwMode="auto">
          <a:xfrm>
            <a:off x="0" y="1771650"/>
            <a:ext cx="5940425"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3091" name="Rectangle 3"/>
          <p:cNvSpPr>
            <a:spLocks noGrp="1" noChangeArrowheads="1"/>
          </p:cNvSpPr>
          <p:nvPr>
            <p:ph type="title"/>
          </p:nvPr>
        </p:nvSpPr>
        <p:spPr>
          <a:xfrm>
            <a:off x="684213" y="115888"/>
            <a:ext cx="7772400" cy="1143000"/>
          </a:xfrm>
          <a:effectLst/>
        </p:spPr>
        <p:txBody>
          <a:bodyPr/>
          <a:lstStyle/>
          <a:p>
            <a:r>
              <a:rPr lang="en-US" sz="3600" dirty="0" err="1" smtClean="0">
                <a:effectLst>
                  <a:outerShdw blurRad="38100" dist="38100" dir="2700000" algn="tl">
                    <a:srgbClr val="000000">
                      <a:alpha val="43137"/>
                    </a:srgbClr>
                  </a:outerShdw>
                </a:effectLst>
              </a:rPr>
              <a:t>Neuro</a:t>
            </a:r>
            <a:r>
              <a:rPr lang="en-US" sz="3600" dirty="0" smtClean="0">
                <a:effectLst>
                  <a:outerShdw blurRad="38100" dist="38100" dir="2700000" algn="tl">
                    <a:srgbClr val="000000">
                      <a:alpha val="43137"/>
                    </a:srgbClr>
                  </a:outerShdw>
                </a:effectLst>
              </a:rPr>
              <a:t>-Robotics: using robots to investigate the brain</a:t>
            </a:r>
            <a:endParaRPr lang="it-IT" sz="3600" dirty="0">
              <a:effectLst>
                <a:outerShdw blurRad="38100" dist="38100" dir="2700000" algn="tl">
                  <a:srgbClr val="000000">
                    <a:alpha val="43137"/>
                  </a:srgbClr>
                </a:outerShdw>
              </a:effectLst>
            </a:endParaRPr>
          </a:p>
        </p:txBody>
      </p:sp>
      <p:sp>
        <p:nvSpPr>
          <p:cNvPr id="473092" name="Text Box 4"/>
          <p:cNvSpPr txBox="1">
            <a:spLocks noChangeArrowheads="1"/>
          </p:cNvSpPr>
          <p:nvPr/>
        </p:nvSpPr>
        <p:spPr bwMode="auto">
          <a:xfrm>
            <a:off x="2268538" y="2063750"/>
            <a:ext cx="15732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
              </a:spcBef>
              <a:buClrTx/>
              <a:buSzTx/>
            </a:pPr>
            <a:r>
              <a:rPr lang="en-US" sz="1600" dirty="0" smtClean="0">
                <a:latin typeface="Tahoma" pitchFamily="34" charset="0"/>
              </a:rPr>
              <a:t>Retina-like</a:t>
            </a:r>
            <a:br>
              <a:rPr lang="en-US" sz="1600" dirty="0" smtClean="0">
                <a:latin typeface="Tahoma" pitchFamily="34" charset="0"/>
              </a:rPr>
            </a:br>
            <a:r>
              <a:rPr lang="en-US" sz="1600" dirty="0" smtClean="0">
                <a:latin typeface="Tahoma" pitchFamily="34" charset="0"/>
              </a:rPr>
              <a:t>Vision system: 2 cameras</a:t>
            </a:r>
          </a:p>
        </p:txBody>
      </p:sp>
      <p:sp>
        <p:nvSpPr>
          <p:cNvPr id="473093" name="Text Box 5"/>
          <p:cNvSpPr txBox="1">
            <a:spLocks noChangeArrowheads="1"/>
          </p:cNvSpPr>
          <p:nvPr/>
        </p:nvSpPr>
        <p:spPr bwMode="auto">
          <a:xfrm>
            <a:off x="2483768" y="6410324"/>
            <a:ext cx="352809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70000"/>
              </a:lnSpc>
              <a:spcBef>
                <a:spcPct val="5000"/>
              </a:spcBef>
              <a:buClrTx/>
              <a:buSzTx/>
            </a:pPr>
            <a:r>
              <a:rPr lang="en-US" sz="1600" dirty="0" smtClean="0">
                <a:latin typeface="Tahoma" pitchFamily="34" charset="0"/>
              </a:rPr>
              <a:t>Anthropomorphic robot arm: 8 </a:t>
            </a:r>
            <a:r>
              <a:rPr lang="en-US" sz="1600" dirty="0" err="1" smtClean="0">
                <a:latin typeface="Tahoma" pitchFamily="34" charset="0"/>
              </a:rPr>
              <a:t>dof</a:t>
            </a:r>
            <a:r>
              <a:rPr lang="en-US" sz="1600" dirty="0" smtClean="0">
                <a:latin typeface="Tahoma" pitchFamily="34" charset="0"/>
              </a:rPr>
              <a:t>, </a:t>
            </a:r>
            <a:br>
              <a:rPr lang="en-US" sz="1600" dirty="0" smtClean="0">
                <a:latin typeface="Tahoma" pitchFamily="34" charset="0"/>
              </a:rPr>
            </a:br>
            <a:r>
              <a:rPr lang="en-US" sz="1600" dirty="0" smtClean="0">
                <a:latin typeface="Tahoma" pitchFamily="34" charset="0"/>
              </a:rPr>
              <a:t>16 (8+8) proprioceptive sensors</a:t>
            </a:r>
          </a:p>
        </p:txBody>
      </p:sp>
      <p:sp>
        <p:nvSpPr>
          <p:cNvPr id="473094" name="Text Box 6"/>
          <p:cNvSpPr txBox="1">
            <a:spLocks noChangeArrowheads="1"/>
          </p:cNvSpPr>
          <p:nvPr/>
        </p:nvSpPr>
        <p:spPr bwMode="auto">
          <a:xfrm>
            <a:off x="6011863" y="5445125"/>
            <a:ext cx="2860675"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spcBef>
                <a:spcPct val="5000"/>
              </a:spcBef>
              <a:buClrTx/>
              <a:buSzTx/>
            </a:pPr>
            <a:r>
              <a:rPr lang="en-US" sz="1800" dirty="0" err="1" smtClean="0">
                <a:solidFill>
                  <a:srgbClr val="F8F8F8"/>
                </a:solidFill>
                <a:latin typeface="Tahoma" pitchFamily="34" charset="0"/>
              </a:rPr>
              <a:t>Biomechatronic</a:t>
            </a:r>
            <a:r>
              <a:rPr lang="en-US" sz="1800" dirty="0" smtClean="0">
                <a:solidFill>
                  <a:srgbClr val="F8F8F8"/>
                </a:solidFill>
                <a:latin typeface="Tahoma" pitchFamily="34" charset="0"/>
              </a:rPr>
              <a:t> hand:</a:t>
            </a:r>
          </a:p>
          <a:p>
            <a:pPr algn="l" eaLnBrk="0" hangingPunct="0">
              <a:lnSpc>
                <a:spcPct val="80000"/>
              </a:lnSpc>
              <a:spcBef>
                <a:spcPct val="5000"/>
              </a:spcBef>
              <a:buClrTx/>
              <a:buSzTx/>
            </a:pPr>
            <a:r>
              <a:rPr lang="en-US" sz="1800" dirty="0" smtClean="0">
                <a:solidFill>
                  <a:srgbClr val="F8F8F8"/>
                </a:solidFill>
                <a:latin typeface="Tahoma" pitchFamily="34" charset="0"/>
              </a:rPr>
              <a:t>10 </a:t>
            </a:r>
            <a:r>
              <a:rPr lang="en-US" sz="1800" dirty="0" err="1" smtClean="0">
                <a:solidFill>
                  <a:srgbClr val="F8F8F8"/>
                </a:solidFill>
                <a:latin typeface="Tahoma" pitchFamily="34" charset="0"/>
              </a:rPr>
              <a:t>d.o.f</a:t>
            </a:r>
            <a:endParaRPr lang="en-US" sz="1800" dirty="0" smtClean="0">
              <a:solidFill>
                <a:srgbClr val="F8F8F8"/>
              </a:solidFill>
              <a:latin typeface="Tahoma" pitchFamily="34" charset="0"/>
            </a:endParaRPr>
          </a:p>
          <a:p>
            <a:pPr algn="l" eaLnBrk="0" hangingPunct="0">
              <a:lnSpc>
                <a:spcPct val="80000"/>
              </a:lnSpc>
              <a:spcBef>
                <a:spcPct val="5000"/>
              </a:spcBef>
              <a:buClrTx/>
              <a:buSzTx/>
            </a:pPr>
            <a:r>
              <a:rPr lang="en-US" sz="1800" dirty="0" smtClean="0">
                <a:solidFill>
                  <a:srgbClr val="F8F8F8"/>
                </a:solidFill>
                <a:latin typeface="Tahoma" pitchFamily="34" charset="0"/>
              </a:rPr>
              <a:t>16 proprioceptive sensors</a:t>
            </a:r>
          </a:p>
          <a:p>
            <a:pPr algn="l" eaLnBrk="0" hangingPunct="0">
              <a:lnSpc>
                <a:spcPct val="80000"/>
              </a:lnSpc>
              <a:spcBef>
                <a:spcPct val="5000"/>
              </a:spcBef>
              <a:buClrTx/>
              <a:buSzTx/>
            </a:pPr>
            <a:r>
              <a:rPr lang="en-US" sz="1800" dirty="0" smtClean="0">
                <a:solidFill>
                  <a:srgbClr val="F8F8F8"/>
                </a:solidFill>
                <a:latin typeface="Tahoma" pitchFamily="34" charset="0"/>
              </a:rPr>
              <a:t>135 tactile </a:t>
            </a:r>
            <a:r>
              <a:rPr lang="en-US" sz="1800" dirty="0" smtClean="0">
                <a:solidFill>
                  <a:srgbClr val="F8F8F8"/>
                </a:solidFill>
                <a:latin typeface="Tahoma" pitchFamily="34" charset="0"/>
              </a:rPr>
              <a:t>sensors</a:t>
            </a:r>
          </a:p>
          <a:p>
            <a:pPr algn="l" eaLnBrk="0" hangingPunct="0">
              <a:lnSpc>
                <a:spcPct val="80000"/>
              </a:lnSpc>
              <a:spcBef>
                <a:spcPct val="5000"/>
              </a:spcBef>
              <a:buClrTx/>
              <a:buSzTx/>
            </a:pPr>
            <a:r>
              <a:rPr lang="en-US" sz="1800" dirty="0" smtClean="0">
                <a:solidFill>
                  <a:srgbClr val="FFC000"/>
                </a:solidFill>
                <a:latin typeface="Tahoma" pitchFamily="34" charset="0"/>
              </a:rPr>
              <a:t>Cog MIT 1993-2003</a:t>
            </a:r>
            <a:endParaRPr lang="en-US" sz="1800" dirty="0" smtClean="0">
              <a:solidFill>
                <a:srgbClr val="FFC000"/>
              </a:solidFill>
              <a:latin typeface="Tahoma" pitchFamily="34" charset="0"/>
            </a:endParaRPr>
          </a:p>
        </p:txBody>
      </p:sp>
      <p:sp>
        <p:nvSpPr>
          <p:cNvPr id="473095" name="Text Box 7"/>
          <p:cNvSpPr txBox="1">
            <a:spLocks noChangeArrowheads="1"/>
          </p:cNvSpPr>
          <p:nvPr/>
        </p:nvSpPr>
        <p:spPr bwMode="auto">
          <a:xfrm>
            <a:off x="2051050" y="2997200"/>
            <a:ext cx="1728788" cy="122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spcBef>
                <a:spcPct val="5000"/>
              </a:spcBef>
              <a:buClrTx/>
              <a:buSzTx/>
            </a:pPr>
            <a:r>
              <a:rPr lang="en-US" sz="1600" dirty="0" smtClean="0">
                <a:latin typeface="Tahoma" pitchFamily="34" charset="0"/>
              </a:rPr>
              <a:t>Anthropomorphic neck &amp; head:</a:t>
            </a:r>
          </a:p>
          <a:p>
            <a:pPr algn="l" eaLnBrk="0" hangingPunct="0">
              <a:lnSpc>
                <a:spcPct val="90000"/>
              </a:lnSpc>
              <a:spcBef>
                <a:spcPct val="5000"/>
              </a:spcBef>
              <a:buClrTx/>
              <a:buSzTx/>
            </a:pPr>
            <a:r>
              <a:rPr lang="en-US" sz="1600" dirty="0" smtClean="0">
                <a:latin typeface="Tahoma" pitchFamily="34" charset="0"/>
              </a:rPr>
              <a:t>7 </a:t>
            </a:r>
            <a:r>
              <a:rPr lang="en-US" sz="1600" dirty="0" err="1" smtClean="0">
                <a:latin typeface="Tahoma" pitchFamily="34" charset="0"/>
              </a:rPr>
              <a:t>d.o.f</a:t>
            </a:r>
            <a:endParaRPr lang="en-US" sz="1600" dirty="0" smtClean="0">
              <a:latin typeface="Tahoma" pitchFamily="34" charset="0"/>
            </a:endParaRPr>
          </a:p>
          <a:p>
            <a:pPr algn="l" eaLnBrk="0" hangingPunct="0">
              <a:lnSpc>
                <a:spcPct val="90000"/>
              </a:lnSpc>
              <a:spcBef>
                <a:spcPct val="5000"/>
              </a:spcBef>
              <a:buClrTx/>
              <a:buSzTx/>
            </a:pPr>
            <a:r>
              <a:rPr lang="en-US" sz="1600" dirty="0" smtClean="0">
                <a:latin typeface="Tahoma" pitchFamily="34" charset="0"/>
              </a:rPr>
              <a:t>7 proprioceptive sensors</a:t>
            </a:r>
          </a:p>
        </p:txBody>
      </p:sp>
      <p:sp>
        <p:nvSpPr>
          <p:cNvPr id="473097" name="Rectangle 9"/>
          <p:cNvSpPr>
            <a:spLocks noChangeArrowheads="1"/>
          </p:cNvSpPr>
          <p:nvPr/>
        </p:nvSpPr>
        <p:spPr bwMode="auto">
          <a:xfrm>
            <a:off x="6097588" y="1413212"/>
            <a:ext cx="30876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ClrTx/>
              <a:buSzTx/>
            </a:pPr>
            <a:r>
              <a:rPr lang="en-US" dirty="0" smtClean="0">
                <a:solidFill>
                  <a:schemeClr val="bg1"/>
                </a:solidFill>
                <a:latin typeface="Calibri" pitchFamily="34" charset="0"/>
              </a:rPr>
              <a:t>Validating a step-wise learning theory for grasping and manipulation</a:t>
            </a:r>
            <a:endParaRPr lang="it-IT" dirty="0" smtClean="0">
              <a:solidFill>
                <a:schemeClr val="bg1"/>
              </a:solidFill>
              <a:latin typeface="Calibri" pitchFamily="34" charset="0"/>
            </a:endParaRPr>
          </a:p>
        </p:txBody>
      </p:sp>
      <p:sp>
        <p:nvSpPr>
          <p:cNvPr id="473098" name="Rectangle 10"/>
          <p:cNvSpPr>
            <a:spLocks noChangeArrowheads="1"/>
          </p:cNvSpPr>
          <p:nvPr/>
        </p:nvSpPr>
        <p:spPr bwMode="auto">
          <a:xfrm>
            <a:off x="433389" y="1341438"/>
            <a:ext cx="5384799"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ClrTx/>
              <a:buSzTx/>
            </a:pPr>
            <a:r>
              <a:rPr lang="en-US" sz="1800" b="1" i="1" dirty="0" smtClean="0">
                <a:solidFill>
                  <a:srgbClr val="F8F8F8"/>
                </a:solidFill>
                <a:latin typeface="Calibri" pitchFamily="34" charset="0"/>
              </a:rPr>
              <a:t>EU IST-FET PALOMA Project </a:t>
            </a:r>
            <a:r>
              <a:rPr lang="en-US" sz="1800" dirty="0" smtClean="0">
                <a:solidFill>
                  <a:srgbClr val="F8F8F8"/>
                </a:solidFill>
                <a:latin typeface="Calibri" pitchFamily="34" charset="0"/>
              </a:rPr>
              <a:t>– developmental approach</a:t>
            </a:r>
            <a:endParaRPr lang="it-IT" sz="1800" dirty="0" smtClean="0">
              <a:solidFill>
                <a:srgbClr val="F8F8F8"/>
              </a:solidFill>
              <a:latin typeface="Calibri" pitchFamily="34" charset="0"/>
            </a:endParaRPr>
          </a:p>
        </p:txBody>
      </p:sp>
      <p:grpSp>
        <p:nvGrpSpPr>
          <p:cNvPr id="4" name="Group 4"/>
          <p:cNvGrpSpPr>
            <a:grpSpLocks noChangeAspect="1"/>
          </p:cNvGrpSpPr>
          <p:nvPr/>
        </p:nvGrpSpPr>
        <p:grpSpPr bwMode="auto">
          <a:xfrm>
            <a:off x="3860800" y="2393950"/>
            <a:ext cx="5276850" cy="2886075"/>
            <a:chOff x="2432" y="1508"/>
            <a:chExt cx="3324" cy="1818"/>
          </a:xfrm>
        </p:grpSpPr>
        <p:sp>
          <p:nvSpPr>
            <p:cNvPr id="6" name="Freeform 5"/>
            <p:cNvSpPr>
              <a:spLocks noEditPoints="1"/>
            </p:cNvSpPr>
            <p:nvPr/>
          </p:nvSpPr>
          <p:spPr bwMode="auto">
            <a:xfrm>
              <a:off x="2432" y="1530"/>
              <a:ext cx="44" cy="1779"/>
            </a:xfrm>
            <a:custGeom>
              <a:avLst/>
              <a:gdLst>
                <a:gd name="T0" fmla="*/ 58 w 87"/>
                <a:gd name="T1" fmla="*/ 73 h 3560"/>
                <a:gd name="T2" fmla="*/ 58 w 87"/>
                <a:gd name="T3" fmla="*/ 3560 h 3560"/>
                <a:gd name="T4" fmla="*/ 29 w 87"/>
                <a:gd name="T5" fmla="*/ 3560 h 3560"/>
                <a:gd name="T6" fmla="*/ 29 w 87"/>
                <a:gd name="T7" fmla="*/ 73 h 3560"/>
                <a:gd name="T8" fmla="*/ 58 w 87"/>
                <a:gd name="T9" fmla="*/ 73 h 3560"/>
                <a:gd name="T10" fmla="*/ 0 w 87"/>
                <a:gd name="T11" fmla="*/ 87 h 3560"/>
                <a:gd name="T12" fmla="*/ 44 w 87"/>
                <a:gd name="T13" fmla="*/ 0 h 3560"/>
                <a:gd name="T14" fmla="*/ 87 w 87"/>
                <a:gd name="T15" fmla="*/ 87 h 3560"/>
                <a:gd name="T16" fmla="*/ 0 w 87"/>
                <a:gd name="T17" fmla="*/ 87 h 3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3560">
                  <a:moveTo>
                    <a:pt x="58" y="73"/>
                  </a:moveTo>
                  <a:lnTo>
                    <a:pt x="58" y="3560"/>
                  </a:lnTo>
                  <a:lnTo>
                    <a:pt x="29" y="3560"/>
                  </a:lnTo>
                  <a:lnTo>
                    <a:pt x="29" y="73"/>
                  </a:lnTo>
                  <a:lnTo>
                    <a:pt x="58" y="73"/>
                  </a:lnTo>
                  <a:close/>
                  <a:moveTo>
                    <a:pt x="0" y="87"/>
                  </a:moveTo>
                  <a:lnTo>
                    <a:pt x="44" y="0"/>
                  </a:lnTo>
                  <a:lnTo>
                    <a:pt x="87" y="87"/>
                  </a:lnTo>
                  <a:lnTo>
                    <a:pt x="0" y="87"/>
                  </a:lnTo>
                  <a:close/>
                </a:path>
              </a:pathLst>
            </a:custGeom>
            <a:solidFill>
              <a:srgbClr val="000000"/>
            </a:solidFill>
            <a:ln w="1">
              <a:solidFill>
                <a:srgbClr val="F8F8F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p:nvSpPr>
          <p:spPr bwMode="auto">
            <a:xfrm>
              <a:off x="2448" y="3282"/>
              <a:ext cx="3285" cy="44"/>
            </a:xfrm>
            <a:custGeom>
              <a:avLst/>
              <a:gdLst>
                <a:gd name="T0" fmla="*/ 0 w 6569"/>
                <a:gd name="T1" fmla="*/ 29 h 87"/>
                <a:gd name="T2" fmla="*/ 6498 w 6569"/>
                <a:gd name="T3" fmla="*/ 29 h 87"/>
                <a:gd name="T4" fmla="*/ 6498 w 6569"/>
                <a:gd name="T5" fmla="*/ 58 h 87"/>
                <a:gd name="T6" fmla="*/ 0 w 6569"/>
                <a:gd name="T7" fmla="*/ 58 h 87"/>
                <a:gd name="T8" fmla="*/ 0 w 6569"/>
                <a:gd name="T9" fmla="*/ 29 h 87"/>
                <a:gd name="T10" fmla="*/ 6482 w 6569"/>
                <a:gd name="T11" fmla="*/ 0 h 87"/>
                <a:gd name="T12" fmla="*/ 6569 w 6569"/>
                <a:gd name="T13" fmla="*/ 44 h 87"/>
                <a:gd name="T14" fmla="*/ 6482 w 6569"/>
                <a:gd name="T15" fmla="*/ 87 h 87"/>
                <a:gd name="T16" fmla="*/ 6482 w 6569"/>
                <a:gd name="T1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69" h="87">
                  <a:moveTo>
                    <a:pt x="0" y="29"/>
                  </a:moveTo>
                  <a:lnTo>
                    <a:pt x="6498" y="29"/>
                  </a:lnTo>
                  <a:lnTo>
                    <a:pt x="6498" y="58"/>
                  </a:lnTo>
                  <a:lnTo>
                    <a:pt x="0" y="58"/>
                  </a:lnTo>
                  <a:lnTo>
                    <a:pt x="0" y="29"/>
                  </a:lnTo>
                  <a:close/>
                  <a:moveTo>
                    <a:pt x="6482" y="0"/>
                  </a:moveTo>
                  <a:lnTo>
                    <a:pt x="6569" y="44"/>
                  </a:lnTo>
                  <a:lnTo>
                    <a:pt x="6482" y="87"/>
                  </a:lnTo>
                  <a:lnTo>
                    <a:pt x="6482" y="0"/>
                  </a:lnTo>
                  <a:close/>
                </a:path>
              </a:pathLst>
            </a:custGeom>
            <a:solidFill>
              <a:srgbClr val="000000"/>
            </a:solidFill>
            <a:ln w="1">
              <a:solidFill>
                <a:srgbClr val="F8F8F8"/>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3115" y="2523"/>
              <a:ext cx="8" cy="768"/>
            </a:xfrm>
            <a:custGeom>
              <a:avLst/>
              <a:gdLst>
                <a:gd name="T0" fmla="*/ 0 w 15"/>
                <a:gd name="T1" fmla="*/ 1479 h 1537"/>
                <a:gd name="T2" fmla="*/ 15 w 15"/>
                <a:gd name="T3" fmla="*/ 1537 h 1537"/>
                <a:gd name="T4" fmla="*/ 0 w 15"/>
                <a:gd name="T5" fmla="*/ 1435 h 1537"/>
                <a:gd name="T6" fmla="*/ 15 w 15"/>
                <a:gd name="T7" fmla="*/ 1377 h 1537"/>
                <a:gd name="T8" fmla="*/ 0 w 15"/>
                <a:gd name="T9" fmla="*/ 1435 h 1537"/>
                <a:gd name="T10" fmla="*/ 0 w 15"/>
                <a:gd name="T11" fmla="*/ 1276 h 1537"/>
                <a:gd name="T12" fmla="*/ 15 w 15"/>
                <a:gd name="T13" fmla="*/ 1334 h 1537"/>
                <a:gd name="T14" fmla="*/ 0 w 15"/>
                <a:gd name="T15" fmla="*/ 1232 h 1537"/>
                <a:gd name="T16" fmla="*/ 15 w 15"/>
                <a:gd name="T17" fmla="*/ 1174 h 1537"/>
                <a:gd name="T18" fmla="*/ 0 w 15"/>
                <a:gd name="T19" fmla="*/ 1232 h 1537"/>
                <a:gd name="T20" fmla="*/ 0 w 15"/>
                <a:gd name="T21" fmla="*/ 1073 h 1537"/>
                <a:gd name="T22" fmla="*/ 15 w 15"/>
                <a:gd name="T23" fmla="*/ 1131 h 1537"/>
                <a:gd name="T24" fmla="*/ 0 w 15"/>
                <a:gd name="T25" fmla="*/ 1029 h 1537"/>
                <a:gd name="T26" fmla="*/ 15 w 15"/>
                <a:gd name="T27" fmla="*/ 971 h 1537"/>
                <a:gd name="T28" fmla="*/ 0 w 15"/>
                <a:gd name="T29" fmla="*/ 1029 h 1537"/>
                <a:gd name="T30" fmla="*/ 0 w 15"/>
                <a:gd name="T31" fmla="*/ 870 h 1537"/>
                <a:gd name="T32" fmla="*/ 15 w 15"/>
                <a:gd name="T33" fmla="*/ 928 h 1537"/>
                <a:gd name="T34" fmla="*/ 0 w 15"/>
                <a:gd name="T35" fmla="*/ 826 h 1537"/>
                <a:gd name="T36" fmla="*/ 15 w 15"/>
                <a:gd name="T37" fmla="*/ 768 h 1537"/>
                <a:gd name="T38" fmla="*/ 0 w 15"/>
                <a:gd name="T39" fmla="*/ 826 h 1537"/>
                <a:gd name="T40" fmla="*/ 0 w 15"/>
                <a:gd name="T41" fmla="*/ 667 h 1537"/>
                <a:gd name="T42" fmla="*/ 15 w 15"/>
                <a:gd name="T43" fmla="*/ 725 h 1537"/>
                <a:gd name="T44" fmla="*/ 0 w 15"/>
                <a:gd name="T45" fmla="*/ 623 h 1537"/>
                <a:gd name="T46" fmla="*/ 15 w 15"/>
                <a:gd name="T47" fmla="*/ 565 h 1537"/>
                <a:gd name="T48" fmla="*/ 0 w 15"/>
                <a:gd name="T49" fmla="*/ 623 h 1537"/>
                <a:gd name="T50" fmla="*/ 0 w 15"/>
                <a:gd name="T51" fmla="*/ 464 h 1537"/>
                <a:gd name="T52" fmla="*/ 15 w 15"/>
                <a:gd name="T53" fmla="*/ 522 h 1537"/>
                <a:gd name="T54" fmla="*/ 0 w 15"/>
                <a:gd name="T55" fmla="*/ 420 h 1537"/>
                <a:gd name="T56" fmla="*/ 15 w 15"/>
                <a:gd name="T57" fmla="*/ 362 h 1537"/>
                <a:gd name="T58" fmla="*/ 0 w 15"/>
                <a:gd name="T59" fmla="*/ 420 h 1537"/>
                <a:gd name="T60" fmla="*/ 0 w 15"/>
                <a:gd name="T61" fmla="*/ 261 h 1537"/>
                <a:gd name="T62" fmla="*/ 15 w 15"/>
                <a:gd name="T63" fmla="*/ 319 h 1537"/>
                <a:gd name="T64" fmla="*/ 0 w 15"/>
                <a:gd name="T65" fmla="*/ 217 h 1537"/>
                <a:gd name="T66" fmla="*/ 15 w 15"/>
                <a:gd name="T67" fmla="*/ 159 h 1537"/>
                <a:gd name="T68" fmla="*/ 0 w 15"/>
                <a:gd name="T69" fmla="*/ 217 h 1537"/>
                <a:gd name="T70" fmla="*/ 0 w 15"/>
                <a:gd name="T71" fmla="*/ 58 h 1537"/>
                <a:gd name="T72" fmla="*/ 15 w 15"/>
                <a:gd name="T73" fmla="*/ 116 h 1537"/>
                <a:gd name="T74" fmla="*/ 0 w 15"/>
                <a:gd name="T75" fmla="*/ 14 h 1537"/>
                <a:gd name="T76" fmla="*/ 15 w 15"/>
                <a:gd name="T77" fmla="*/ 0 h 1537"/>
                <a:gd name="T78" fmla="*/ 0 w 15"/>
                <a:gd name="T79" fmla="*/ 14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537">
                  <a:moveTo>
                    <a:pt x="0" y="1537"/>
                  </a:moveTo>
                  <a:lnTo>
                    <a:pt x="0" y="1479"/>
                  </a:lnTo>
                  <a:lnTo>
                    <a:pt x="15" y="1479"/>
                  </a:lnTo>
                  <a:lnTo>
                    <a:pt x="15" y="1537"/>
                  </a:lnTo>
                  <a:lnTo>
                    <a:pt x="0" y="1537"/>
                  </a:lnTo>
                  <a:close/>
                  <a:moveTo>
                    <a:pt x="0" y="1435"/>
                  </a:moveTo>
                  <a:lnTo>
                    <a:pt x="0" y="1377"/>
                  </a:lnTo>
                  <a:lnTo>
                    <a:pt x="15" y="1377"/>
                  </a:lnTo>
                  <a:lnTo>
                    <a:pt x="15" y="1435"/>
                  </a:lnTo>
                  <a:lnTo>
                    <a:pt x="0" y="1435"/>
                  </a:lnTo>
                  <a:close/>
                  <a:moveTo>
                    <a:pt x="0" y="1334"/>
                  </a:moveTo>
                  <a:lnTo>
                    <a:pt x="0" y="1276"/>
                  </a:lnTo>
                  <a:lnTo>
                    <a:pt x="15" y="1276"/>
                  </a:lnTo>
                  <a:lnTo>
                    <a:pt x="15" y="1334"/>
                  </a:lnTo>
                  <a:lnTo>
                    <a:pt x="0" y="1334"/>
                  </a:lnTo>
                  <a:close/>
                  <a:moveTo>
                    <a:pt x="0" y="1232"/>
                  </a:moveTo>
                  <a:lnTo>
                    <a:pt x="0" y="1174"/>
                  </a:lnTo>
                  <a:lnTo>
                    <a:pt x="15" y="1174"/>
                  </a:lnTo>
                  <a:lnTo>
                    <a:pt x="15" y="1232"/>
                  </a:lnTo>
                  <a:lnTo>
                    <a:pt x="0" y="1232"/>
                  </a:lnTo>
                  <a:close/>
                  <a:moveTo>
                    <a:pt x="0" y="1131"/>
                  </a:moveTo>
                  <a:lnTo>
                    <a:pt x="0" y="1073"/>
                  </a:lnTo>
                  <a:lnTo>
                    <a:pt x="15" y="1073"/>
                  </a:lnTo>
                  <a:lnTo>
                    <a:pt x="15" y="1131"/>
                  </a:lnTo>
                  <a:lnTo>
                    <a:pt x="0" y="1131"/>
                  </a:lnTo>
                  <a:close/>
                  <a:moveTo>
                    <a:pt x="0" y="1029"/>
                  </a:moveTo>
                  <a:lnTo>
                    <a:pt x="0" y="971"/>
                  </a:lnTo>
                  <a:lnTo>
                    <a:pt x="15" y="971"/>
                  </a:lnTo>
                  <a:lnTo>
                    <a:pt x="15" y="1029"/>
                  </a:lnTo>
                  <a:lnTo>
                    <a:pt x="0" y="1029"/>
                  </a:lnTo>
                  <a:close/>
                  <a:moveTo>
                    <a:pt x="0" y="928"/>
                  </a:moveTo>
                  <a:lnTo>
                    <a:pt x="0" y="870"/>
                  </a:lnTo>
                  <a:lnTo>
                    <a:pt x="15" y="870"/>
                  </a:lnTo>
                  <a:lnTo>
                    <a:pt x="15" y="928"/>
                  </a:lnTo>
                  <a:lnTo>
                    <a:pt x="0" y="928"/>
                  </a:lnTo>
                  <a:close/>
                  <a:moveTo>
                    <a:pt x="0" y="826"/>
                  </a:moveTo>
                  <a:lnTo>
                    <a:pt x="0" y="768"/>
                  </a:lnTo>
                  <a:lnTo>
                    <a:pt x="15" y="768"/>
                  </a:lnTo>
                  <a:lnTo>
                    <a:pt x="15" y="826"/>
                  </a:lnTo>
                  <a:lnTo>
                    <a:pt x="0" y="826"/>
                  </a:lnTo>
                  <a:close/>
                  <a:moveTo>
                    <a:pt x="0" y="725"/>
                  </a:moveTo>
                  <a:lnTo>
                    <a:pt x="0" y="667"/>
                  </a:lnTo>
                  <a:lnTo>
                    <a:pt x="15" y="667"/>
                  </a:lnTo>
                  <a:lnTo>
                    <a:pt x="15" y="725"/>
                  </a:lnTo>
                  <a:lnTo>
                    <a:pt x="0" y="725"/>
                  </a:lnTo>
                  <a:close/>
                  <a:moveTo>
                    <a:pt x="0" y="623"/>
                  </a:moveTo>
                  <a:lnTo>
                    <a:pt x="0" y="565"/>
                  </a:lnTo>
                  <a:lnTo>
                    <a:pt x="15" y="565"/>
                  </a:lnTo>
                  <a:lnTo>
                    <a:pt x="15" y="623"/>
                  </a:lnTo>
                  <a:lnTo>
                    <a:pt x="0" y="623"/>
                  </a:lnTo>
                  <a:close/>
                  <a:moveTo>
                    <a:pt x="0" y="522"/>
                  </a:moveTo>
                  <a:lnTo>
                    <a:pt x="0" y="464"/>
                  </a:lnTo>
                  <a:lnTo>
                    <a:pt x="15" y="464"/>
                  </a:lnTo>
                  <a:lnTo>
                    <a:pt x="15" y="522"/>
                  </a:lnTo>
                  <a:lnTo>
                    <a:pt x="0" y="522"/>
                  </a:lnTo>
                  <a:close/>
                  <a:moveTo>
                    <a:pt x="0" y="420"/>
                  </a:moveTo>
                  <a:lnTo>
                    <a:pt x="0" y="362"/>
                  </a:lnTo>
                  <a:lnTo>
                    <a:pt x="15" y="362"/>
                  </a:lnTo>
                  <a:lnTo>
                    <a:pt x="15" y="420"/>
                  </a:lnTo>
                  <a:lnTo>
                    <a:pt x="0" y="420"/>
                  </a:lnTo>
                  <a:close/>
                  <a:moveTo>
                    <a:pt x="0" y="319"/>
                  </a:moveTo>
                  <a:lnTo>
                    <a:pt x="0" y="261"/>
                  </a:lnTo>
                  <a:lnTo>
                    <a:pt x="15" y="261"/>
                  </a:lnTo>
                  <a:lnTo>
                    <a:pt x="15" y="319"/>
                  </a:lnTo>
                  <a:lnTo>
                    <a:pt x="0" y="319"/>
                  </a:lnTo>
                  <a:close/>
                  <a:moveTo>
                    <a:pt x="0" y="217"/>
                  </a:moveTo>
                  <a:lnTo>
                    <a:pt x="0" y="159"/>
                  </a:lnTo>
                  <a:lnTo>
                    <a:pt x="15" y="159"/>
                  </a:lnTo>
                  <a:lnTo>
                    <a:pt x="15" y="217"/>
                  </a:lnTo>
                  <a:lnTo>
                    <a:pt x="0" y="217"/>
                  </a:lnTo>
                  <a:close/>
                  <a:moveTo>
                    <a:pt x="0" y="116"/>
                  </a:moveTo>
                  <a:lnTo>
                    <a:pt x="0" y="58"/>
                  </a:lnTo>
                  <a:lnTo>
                    <a:pt x="15" y="58"/>
                  </a:lnTo>
                  <a:lnTo>
                    <a:pt x="15" y="116"/>
                  </a:lnTo>
                  <a:lnTo>
                    <a:pt x="0" y="116"/>
                  </a:lnTo>
                  <a:close/>
                  <a:moveTo>
                    <a:pt x="0" y="14"/>
                  </a:moveTo>
                  <a:lnTo>
                    <a:pt x="0" y="0"/>
                  </a:lnTo>
                  <a:lnTo>
                    <a:pt x="15" y="0"/>
                  </a:lnTo>
                  <a:lnTo>
                    <a:pt x="15" y="14"/>
                  </a:lnTo>
                  <a:lnTo>
                    <a:pt x="0" y="14"/>
                  </a:lnTo>
                  <a:close/>
                </a:path>
              </a:pathLst>
            </a:custGeom>
            <a:solidFill>
              <a:srgbClr val="000000"/>
            </a:solid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772" y="2196"/>
              <a:ext cx="7" cy="1095"/>
            </a:xfrm>
            <a:custGeom>
              <a:avLst/>
              <a:gdLst>
                <a:gd name="T0" fmla="*/ 0 w 14"/>
                <a:gd name="T1" fmla="*/ 2132 h 2190"/>
                <a:gd name="T2" fmla="*/ 14 w 14"/>
                <a:gd name="T3" fmla="*/ 2190 h 2190"/>
                <a:gd name="T4" fmla="*/ 0 w 14"/>
                <a:gd name="T5" fmla="*/ 2088 h 2190"/>
                <a:gd name="T6" fmla="*/ 14 w 14"/>
                <a:gd name="T7" fmla="*/ 2030 h 2190"/>
                <a:gd name="T8" fmla="*/ 0 w 14"/>
                <a:gd name="T9" fmla="*/ 2088 h 2190"/>
                <a:gd name="T10" fmla="*/ 0 w 14"/>
                <a:gd name="T11" fmla="*/ 1929 h 2190"/>
                <a:gd name="T12" fmla="*/ 14 w 14"/>
                <a:gd name="T13" fmla="*/ 1987 h 2190"/>
                <a:gd name="T14" fmla="*/ 0 w 14"/>
                <a:gd name="T15" fmla="*/ 1885 h 2190"/>
                <a:gd name="T16" fmla="*/ 14 w 14"/>
                <a:gd name="T17" fmla="*/ 1827 h 2190"/>
                <a:gd name="T18" fmla="*/ 0 w 14"/>
                <a:gd name="T19" fmla="*/ 1885 h 2190"/>
                <a:gd name="T20" fmla="*/ 0 w 14"/>
                <a:gd name="T21" fmla="*/ 1726 h 2190"/>
                <a:gd name="T22" fmla="*/ 14 w 14"/>
                <a:gd name="T23" fmla="*/ 1784 h 2190"/>
                <a:gd name="T24" fmla="*/ 0 w 14"/>
                <a:gd name="T25" fmla="*/ 1682 h 2190"/>
                <a:gd name="T26" fmla="*/ 14 w 14"/>
                <a:gd name="T27" fmla="*/ 1624 h 2190"/>
                <a:gd name="T28" fmla="*/ 0 w 14"/>
                <a:gd name="T29" fmla="*/ 1682 h 2190"/>
                <a:gd name="T30" fmla="*/ 0 w 14"/>
                <a:gd name="T31" fmla="*/ 1523 h 2190"/>
                <a:gd name="T32" fmla="*/ 14 w 14"/>
                <a:gd name="T33" fmla="*/ 1581 h 2190"/>
                <a:gd name="T34" fmla="*/ 0 w 14"/>
                <a:gd name="T35" fmla="*/ 1479 h 2190"/>
                <a:gd name="T36" fmla="*/ 14 w 14"/>
                <a:gd name="T37" fmla="*/ 1421 h 2190"/>
                <a:gd name="T38" fmla="*/ 0 w 14"/>
                <a:gd name="T39" fmla="*/ 1479 h 2190"/>
                <a:gd name="T40" fmla="*/ 0 w 14"/>
                <a:gd name="T41" fmla="*/ 1320 h 2190"/>
                <a:gd name="T42" fmla="*/ 14 w 14"/>
                <a:gd name="T43" fmla="*/ 1378 h 2190"/>
                <a:gd name="T44" fmla="*/ 0 w 14"/>
                <a:gd name="T45" fmla="*/ 1276 h 2190"/>
                <a:gd name="T46" fmla="*/ 14 w 14"/>
                <a:gd name="T47" fmla="*/ 1218 h 2190"/>
                <a:gd name="T48" fmla="*/ 0 w 14"/>
                <a:gd name="T49" fmla="*/ 1276 h 2190"/>
                <a:gd name="T50" fmla="*/ 0 w 14"/>
                <a:gd name="T51" fmla="*/ 1117 h 2190"/>
                <a:gd name="T52" fmla="*/ 14 w 14"/>
                <a:gd name="T53" fmla="*/ 1175 h 2190"/>
                <a:gd name="T54" fmla="*/ 0 w 14"/>
                <a:gd name="T55" fmla="*/ 1073 h 2190"/>
                <a:gd name="T56" fmla="*/ 14 w 14"/>
                <a:gd name="T57" fmla="*/ 1015 h 2190"/>
                <a:gd name="T58" fmla="*/ 0 w 14"/>
                <a:gd name="T59" fmla="*/ 1073 h 2190"/>
                <a:gd name="T60" fmla="*/ 0 w 14"/>
                <a:gd name="T61" fmla="*/ 914 h 2190"/>
                <a:gd name="T62" fmla="*/ 14 w 14"/>
                <a:gd name="T63" fmla="*/ 972 h 2190"/>
                <a:gd name="T64" fmla="*/ 0 w 14"/>
                <a:gd name="T65" fmla="*/ 870 h 2190"/>
                <a:gd name="T66" fmla="*/ 14 w 14"/>
                <a:gd name="T67" fmla="*/ 812 h 2190"/>
                <a:gd name="T68" fmla="*/ 0 w 14"/>
                <a:gd name="T69" fmla="*/ 870 h 2190"/>
                <a:gd name="T70" fmla="*/ 0 w 14"/>
                <a:gd name="T71" fmla="*/ 711 h 2190"/>
                <a:gd name="T72" fmla="*/ 14 w 14"/>
                <a:gd name="T73" fmla="*/ 769 h 2190"/>
                <a:gd name="T74" fmla="*/ 0 w 14"/>
                <a:gd name="T75" fmla="*/ 667 h 2190"/>
                <a:gd name="T76" fmla="*/ 14 w 14"/>
                <a:gd name="T77" fmla="*/ 609 h 2190"/>
                <a:gd name="T78" fmla="*/ 0 w 14"/>
                <a:gd name="T79" fmla="*/ 667 h 2190"/>
                <a:gd name="T80" fmla="*/ 0 w 14"/>
                <a:gd name="T81" fmla="*/ 508 h 2190"/>
                <a:gd name="T82" fmla="*/ 14 w 14"/>
                <a:gd name="T83" fmla="*/ 566 h 2190"/>
                <a:gd name="T84" fmla="*/ 0 w 14"/>
                <a:gd name="T85" fmla="*/ 464 h 2190"/>
                <a:gd name="T86" fmla="*/ 14 w 14"/>
                <a:gd name="T87" fmla="*/ 406 h 2190"/>
                <a:gd name="T88" fmla="*/ 0 w 14"/>
                <a:gd name="T89" fmla="*/ 464 h 2190"/>
                <a:gd name="T90" fmla="*/ 0 w 14"/>
                <a:gd name="T91" fmla="*/ 305 h 2190"/>
                <a:gd name="T92" fmla="*/ 14 w 14"/>
                <a:gd name="T93" fmla="*/ 363 h 2190"/>
                <a:gd name="T94" fmla="*/ 0 w 14"/>
                <a:gd name="T95" fmla="*/ 261 h 2190"/>
                <a:gd name="T96" fmla="*/ 14 w 14"/>
                <a:gd name="T97" fmla="*/ 203 h 2190"/>
                <a:gd name="T98" fmla="*/ 0 w 14"/>
                <a:gd name="T99" fmla="*/ 261 h 2190"/>
                <a:gd name="T100" fmla="*/ 0 w 14"/>
                <a:gd name="T101" fmla="*/ 102 h 2190"/>
                <a:gd name="T102" fmla="*/ 14 w 14"/>
                <a:gd name="T103" fmla="*/ 160 h 2190"/>
                <a:gd name="T104" fmla="*/ 0 w 14"/>
                <a:gd name="T105" fmla="*/ 58 h 2190"/>
                <a:gd name="T106" fmla="*/ 14 w 14"/>
                <a:gd name="T107" fmla="*/ 0 h 2190"/>
                <a:gd name="T108" fmla="*/ 0 w 14"/>
                <a:gd name="T109" fmla="*/ 58 h 2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2190">
                  <a:moveTo>
                    <a:pt x="0" y="2190"/>
                  </a:moveTo>
                  <a:lnTo>
                    <a:pt x="0" y="2132"/>
                  </a:lnTo>
                  <a:lnTo>
                    <a:pt x="14" y="2132"/>
                  </a:lnTo>
                  <a:lnTo>
                    <a:pt x="14" y="2190"/>
                  </a:lnTo>
                  <a:lnTo>
                    <a:pt x="0" y="2190"/>
                  </a:lnTo>
                  <a:close/>
                  <a:moveTo>
                    <a:pt x="0" y="2088"/>
                  </a:moveTo>
                  <a:lnTo>
                    <a:pt x="0" y="2030"/>
                  </a:lnTo>
                  <a:lnTo>
                    <a:pt x="14" y="2030"/>
                  </a:lnTo>
                  <a:lnTo>
                    <a:pt x="14" y="2088"/>
                  </a:lnTo>
                  <a:lnTo>
                    <a:pt x="0" y="2088"/>
                  </a:lnTo>
                  <a:close/>
                  <a:moveTo>
                    <a:pt x="0" y="1987"/>
                  </a:moveTo>
                  <a:lnTo>
                    <a:pt x="0" y="1929"/>
                  </a:lnTo>
                  <a:lnTo>
                    <a:pt x="14" y="1929"/>
                  </a:lnTo>
                  <a:lnTo>
                    <a:pt x="14" y="1987"/>
                  </a:lnTo>
                  <a:lnTo>
                    <a:pt x="0" y="1987"/>
                  </a:lnTo>
                  <a:close/>
                  <a:moveTo>
                    <a:pt x="0" y="1885"/>
                  </a:moveTo>
                  <a:lnTo>
                    <a:pt x="0" y="1827"/>
                  </a:lnTo>
                  <a:lnTo>
                    <a:pt x="14" y="1827"/>
                  </a:lnTo>
                  <a:lnTo>
                    <a:pt x="14" y="1885"/>
                  </a:lnTo>
                  <a:lnTo>
                    <a:pt x="0" y="1885"/>
                  </a:lnTo>
                  <a:close/>
                  <a:moveTo>
                    <a:pt x="0" y="1784"/>
                  </a:moveTo>
                  <a:lnTo>
                    <a:pt x="0" y="1726"/>
                  </a:lnTo>
                  <a:lnTo>
                    <a:pt x="14" y="1726"/>
                  </a:lnTo>
                  <a:lnTo>
                    <a:pt x="14" y="1784"/>
                  </a:lnTo>
                  <a:lnTo>
                    <a:pt x="0" y="1784"/>
                  </a:lnTo>
                  <a:close/>
                  <a:moveTo>
                    <a:pt x="0" y="1682"/>
                  </a:moveTo>
                  <a:lnTo>
                    <a:pt x="0" y="1624"/>
                  </a:lnTo>
                  <a:lnTo>
                    <a:pt x="14" y="1624"/>
                  </a:lnTo>
                  <a:lnTo>
                    <a:pt x="14" y="1682"/>
                  </a:lnTo>
                  <a:lnTo>
                    <a:pt x="0" y="1682"/>
                  </a:lnTo>
                  <a:close/>
                  <a:moveTo>
                    <a:pt x="0" y="1581"/>
                  </a:moveTo>
                  <a:lnTo>
                    <a:pt x="0" y="1523"/>
                  </a:lnTo>
                  <a:lnTo>
                    <a:pt x="14" y="1523"/>
                  </a:lnTo>
                  <a:lnTo>
                    <a:pt x="14" y="1581"/>
                  </a:lnTo>
                  <a:lnTo>
                    <a:pt x="0" y="1581"/>
                  </a:lnTo>
                  <a:close/>
                  <a:moveTo>
                    <a:pt x="0" y="1479"/>
                  </a:moveTo>
                  <a:lnTo>
                    <a:pt x="0" y="1421"/>
                  </a:lnTo>
                  <a:lnTo>
                    <a:pt x="14" y="1421"/>
                  </a:lnTo>
                  <a:lnTo>
                    <a:pt x="14" y="1479"/>
                  </a:lnTo>
                  <a:lnTo>
                    <a:pt x="0" y="1479"/>
                  </a:lnTo>
                  <a:close/>
                  <a:moveTo>
                    <a:pt x="0" y="1378"/>
                  </a:moveTo>
                  <a:lnTo>
                    <a:pt x="0" y="1320"/>
                  </a:lnTo>
                  <a:lnTo>
                    <a:pt x="14" y="1320"/>
                  </a:lnTo>
                  <a:lnTo>
                    <a:pt x="14" y="1378"/>
                  </a:lnTo>
                  <a:lnTo>
                    <a:pt x="0" y="1378"/>
                  </a:lnTo>
                  <a:close/>
                  <a:moveTo>
                    <a:pt x="0" y="1276"/>
                  </a:moveTo>
                  <a:lnTo>
                    <a:pt x="0" y="1218"/>
                  </a:lnTo>
                  <a:lnTo>
                    <a:pt x="14" y="1218"/>
                  </a:lnTo>
                  <a:lnTo>
                    <a:pt x="14" y="1276"/>
                  </a:lnTo>
                  <a:lnTo>
                    <a:pt x="0" y="1276"/>
                  </a:lnTo>
                  <a:close/>
                  <a:moveTo>
                    <a:pt x="0" y="1175"/>
                  </a:moveTo>
                  <a:lnTo>
                    <a:pt x="0" y="1117"/>
                  </a:lnTo>
                  <a:lnTo>
                    <a:pt x="14" y="1117"/>
                  </a:lnTo>
                  <a:lnTo>
                    <a:pt x="14" y="1175"/>
                  </a:lnTo>
                  <a:lnTo>
                    <a:pt x="0" y="1175"/>
                  </a:lnTo>
                  <a:close/>
                  <a:moveTo>
                    <a:pt x="0" y="1073"/>
                  </a:moveTo>
                  <a:lnTo>
                    <a:pt x="0" y="1015"/>
                  </a:lnTo>
                  <a:lnTo>
                    <a:pt x="14" y="1015"/>
                  </a:lnTo>
                  <a:lnTo>
                    <a:pt x="14" y="1073"/>
                  </a:lnTo>
                  <a:lnTo>
                    <a:pt x="0" y="1073"/>
                  </a:lnTo>
                  <a:close/>
                  <a:moveTo>
                    <a:pt x="0" y="972"/>
                  </a:moveTo>
                  <a:lnTo>
                    <a:pt x="0" y="914"/>
                  </a:lnTo>
                  <a:lnTo>
                    <a:pt x="14" y="914"/>
                  </a:lnTo>
                  <a:lnTo>
                    <a:pt x="14" y="972"/>
                  </a:lnTo>
                  <a:lnTo>
                    <a:pt x="0" y="972"/>
                  </a:lnTo>
                  <a:close/>
                  <a:moveTo>
                    <a:pt x="0" y="870"/>
                  </a:moveTo>
                  <a:lnTo>
                    <a:pt x="0" y="812"/>
                  </a:lnTo>
                  <a:lnTo>
                    <a:pt x="14" y="812"/>
                  </a:lnTo>
                  <a:lnTo>
                    <a:pt x="14" y="870"/>
                  </a:lnTo>
                  <a:lnTo>
                    <a:pt x="0" y="870"/>
                  </a:lnTo>
                  <a:close/>
                  <a:moveTo>
                    <a:pt x="0" y="769"/>
                  </a:moveTo>
                  <a:lnTo>
                    <a:pt x="0" y="711"/>
                  </a:lnTo>
                  <a:lnTo>
                    <a:pt x="14" y="711"/>
                  </a:lnTo>
                  <a:lnTo>
                    <a:pt x="14" y="769"/>
                  </a:lnTo>
                  <a:lnTo>
                    <a:pt x="0" y="769"/>
                  </a:lnTo>
                  <a:close/>
                  <a:moveTo>
                    <a:pt x="0" y="667"/>
                  </a:moveTo>
                  <a:lnTo>
                    <a:pt x="0" y="609"/>
                  </a:lnTo>
                  <a:lnTo>
                    <a:pt x="14" y="609"/>
                  </a:lnTo>
                  <a:lnTo>
                    <a:pt x="14" y="667"/>
                  </a:lnTo>
                  <a:lnTo>
                    <a:pt x="0" y="667"/>
                  </a:lnTo>
                  <a:close/>
                  <a:moveTo>
                    <a:pt x="0" y="566"/>
                  </a:moveTo>
                  <a:lnTo>
                    <a:pt x="0" y="508"/>
                  </a:lnTo>
                  <a:lnTo>
                    <a:pt x="14" y="508"/>
                  </a:lnTo>
                  <a:lnTo>
                    <a:pt x="14" y="566"/>
                  </a:lnTo>
                  <a:lnTo>
                    <a:pt x="0" y="566"/>
                  </a:lnTo>
                  <a:close/>
                  <a:moveTo>
                    <a:pt x="0" y="464"/>
                  </a:moveTo>
                  <a:lnTo>
                    <a:pt x="0" y="406"/>
                  </a:lnTo>
                  <a:lnTo>
                    <a:pt x="14" y="406"/>
                  </a:lnTo>
                  <a:lnTo>
                    <a:pt x="14" y="464"/>
                  </a:lnTo>
                  <a:lnTo>
                    <a:pt x="0" y="464"/>
                  </a:lnTo>
                  <a:close/>
                  <a:moveTo>
                    <a:pt x="0" y="363"/>
                  </a:moveTo>
                  <a:lnTo>
                    <a:pt x="0" y="305"/>
                  </a:lnTo>
                  <a:lnTo>
                    <a:pt x="14" y="305"/>
                  </a:lnTo>
                  <a:lnTo>
                    <a:pt x="14" y="363"/>
                  </a:lnTo>
                  <a:lnTo>
                    <a:pt x="0" y="363"/>
                  </a:lnTo>
                  <a:close/>
                  <a:moveTo>
                    <a:pt x="0" y="261"/>
                  </a:moveTo>
                  <a:lnTo>
                    <a:pt x="0" y="203"/>
                  </a:lnTo>
                  <a:lnTo>
                    <a:pt x="14" y="203"/>
                  </a:lnTo>
                  <a:lnTo>
                    <a:pt x="14" y="261"/>
                  </a:lnTo>
                  <a:lnTo>
                    <a:pt x="0" y="261"/>
                  </a:lnTo>
                  <a:close/>
                  <a:moveTo>
                    <a:pt x="0" y="160"/>
                  </a:moveTo>
                  <a:lnTo>
                    <a:pt x="0" y="102"/>
                  </a:lnTo>
                  <a:lnTo>
                    <a:pt x="14" y="102"/>
                  </a:lnTo>
                  <a:lnTo>
                    <a:pt x="14" y="160"/>
                  </a:lnTo>
                  <a:lnTo>
                    <a:pt x="0" y="160"/>
                  </a:lnTo>
                  <a:close/>
                  <a:moveTo>
                    <a:pt x="0" y="58"/>
                  </a:moveTo>
                  <a:lnTo>
                    <a:pt x="0" y="0"/>
                  </a:lnTo>
                  <a:lnTo>
                    <a:pt x="14" y="0"/>
                  </a:lnTo>
                  <a:lnTo>
                    <a:pt x="14" y="58"/>
                  </a:lnTo>
                  <a:lnTo>
                    <a:pt x="0" y="58"/>
                  </a:lnTo>
                  <a:close/>
                </a:path>
              </a:pathLst>
            </a:custGeom>
            <a:solidFill>
              <a:srgbClr val="000000"/>
            </a:solidFill>
            <a:ln w="1">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4323" y="1910"/>
              <a:ext cx="7" cy="1381"/>
            </a:xfrm>
            <a:custGeom>
              <a:avLst/>
              <a:gdLst>
                <a:gd name="T0" fmla="*/ 14 w 14"/>
                <a:gd name="T1" fmla="*/ 2705 h 2763"/>
                <a:gd name="T2" fmla="*/ 0 w 14"/>
                <a:gd name="T3" fmla="*/ 2661 h 2763"/>
                <a:gd name="T4" fmla="*/ 14 w 14"/>
                <a:gd name="T5" fmla="*/ 2661 h 2763"/>
                <a:gd name="T6" fmla="*/ 0 w 14"/>
                <a:gd name="T7" fmla="*/ 2502 h 2763"/>
                <a:gd name="T8" fmla="*/ 0 w 14"/>
                <a:gd name="T9" fmla="*/ 2560 h 2763"/>
                <a:gd name="T10" fmla="*/ 14 w 14"/>
                <a:gd name="T11" fmla="*/ 2400 h 2763"/>
                <a:gd name="T12" fmla="*/ 0 w 14"/>
                <a:gd name="T13" fmla="*/ 2357 h 2763"/>
                <a:gd name="T14" fmla="*/ 14 w 14"/>
                <a:gd name="T15" fmla="*/ 2357 h 2763"/>
                <a:gd name="T16" fmla="*/ 0 w 14"/>
                <a:gd name="T17" fmla="*/ 2197 h 2763"/>
                <a:gd name="T18" fmla="*/ 0 w 14"/>
                <a:gd name="T19" fmla="*/ 2255 h 2763"/>
                <a:gd name="T20" fmla="*/ 14 w 14"/>
                <a:gd name="T21" fmla="*/ 2096 h 2763"/>
                <a:gd name="T22" fmla="*/ 0 w 14"/>
                <a:gd name="T23" fmla="*/ 2052 h 2763"/>
                <a:gd name="T24" fmla="*/ 14 w 14"/>
                <a:gd name="T25" fmla="*/ 2052 h 2763"/>
                <a:gd name="T26" fmla="*/ 0 w 14"/>
                <a:gd name="T27" fmla="*/ 1893 h 2763"/>
                <a:gd name="T28" fmla="*/ 0 w 14"/>
                <a:gd name="T29" fmla="*/ 1951 h 2763"/>
                <a:gd name="T30" fmla="*/ 14 w 14"/>
                <a:gd name="T31" fmla="*/ 1791 h 2763"/>
                <a:gd name="T32" fmla="*/ 0 w 14"/>
                <a:gd name="T33" fmla="*/ 1748 h 2763"/>
                <a:gd name="T34" fmla="*/ 14 w 14"/>
                <a:gd name="T35" fmla="*/ 1748 h 2763"/>
                <a:gd name="T36" fmla="*/ 0 w 14"/>
                <a:gd name="T37" fmla="*/ 1588 h 2763"/>
                <a:gd name="T38" fmla="*/ 0 w 14"/>
                <a:gd name="T39" fmla="*/ 1646 h 2763"/>
                <a:gd name="T40" fmla="*/ 14 w 14"/>
                <a:gd name="T41" fmla="*/ 1487 h 2763"/>
                <a:gd name="T42" fmla="*/ 0 w 14"/>
                <a:gd name="T43" fmla="*/ 1443 h 2763"/>
                <a:gd name="T44" fmla="*/ 14 w 14"/>
                <a:gd name="T45" fmla="*/ 1443 h 2763"/>
                <a:gd name="T46" fmla="*/ 0 w 14"/>
                <a:gd name="T47" fmla="*/ 1284 h 2763"/>
                <a:gd name="T48" fmla="*/ 0 w 14"/>
                <a:gd name="T49" fmla="*/ 1342 h 2763"/>
                <a:gd name="T50" fmla="*/ 14 w 14"/>
                <a:gd name="T51" fmla="*/ 1182 h 2763"/>
                <a:gd name="T52" fmla="*/ 0 w 14"/>
                <a:gd name="T53" fmla="*/ 1139 h 2763"/>
                <a:gd name="T54" fmla="*/ 14 w 14"/>
                <a:gd name="T55" fmla="*/ 1139 h 2763"/>
                <a:gd name="T56" fmla="*/ 0 w 14"/>
                <a:gd name="T57" fmla="*/ 979 h 2763"/>
                <a:gd name="T58" fmla="*/ 0 w 14"/>
                <a:gd name="T59" fmla="*/ 1037 h 2763"/>
                <a:gd name="T60" fmla="*/ 14 w 14"/>
                <a:gd name="T61" fmla="*/ 878 h 2763"/>
                <a:gd name="T62" fmla="*/ 0 w 14"/>
                <a:gd name="T63" fmla="*/ 834 h 2763"/>
                <a:gd name="T64" fmla="*/ 14 w 14"/>
                <a:gd name="T65" fmla="*/ 834 h 2763"/>
                <a:gd name="T66" fmla="*/ 0 w 14"/>
                <a:gd name="T67" fmla="*/ 675 h 2763"/>
                <a:gd name="T68" fmla="*/ 0 w 14"/>
                <a:gd name="T69" fmla="*/ 733 h 2763"/>
                <a:gd name="T70" fmla="*/ 14 w 14"/>
                <a:gd name="T71" fmla="*/ 573 h 2763"/>
                <a:gd name="T72" fmla="*/ 0 w 14"/>
                <a:gd name="T73" fmla="*/ 530 h 2763"/>
                <a:gd name="T74" fmla="*/ 14 w 14"/>
                <a:gd name="T75" fmla="*/ 530 h 2763"/>
                <a:gd name="T76" fmla="*/ 0 w 14"/>
                <a:gd name="T77" fmla="*/ 370 h 2763"/>
                <a:gd name="T78" fmla="*/ 0 w 14"/>
                <a:gd name="T79" fmla="*/ 428 h 2763"/>
                <a:gd name="T80" fmla="*/ 14 w 14"/>
                <a:gd name="T81" fmla="*/ 269 h 2763"/>
                <a:gd name="T82" fmla="*/ 0 w 14"/>
                <a:gd name="T83" fmla="*/ 225 h 2763"/>
                <a:gd name="T84" fmla="*/ 14 w 14"/>
                <a:gd name="T85" fmla="*/ 225 h 2763"/>
                <a:gd name="T86" fmla="*/ 0 w 14"/>
                <a:gd name="T87" fmla="*/ 66 h 2763"/>
                <a:gd name="T88" fmla="*/ 0 w 14"/>
                <a:gd name="T89" fmla="*/ 124 h 2763"/>
                <a:gd name="T90" fmla="*/ 14 w 14"/>
                <a:gd name="T91" fmla="*/ 0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 h="2763">
                  <a:moveTo>
                    <a:pt x="0" y="2763"/>
                  </a:moveTo>
                  <a:lnTo>
                    <a:pt x="0" y="2705"/>
                  </a:lnTo>
                  <a:lnTo>
                    <a:pt x="14" y="2705"/>
                  </a:lnTo>
                  <a:lnTo>
                    <a:pt x="14" y="2763"/>
                  </a:lnTo>
                  <a:lnTo>
                    <a:pt x="0" y="2763"/>
                  </a:lnTo>
                  <a:close/>
                  <a:moveTo>
                    <a:pt x="0" y="2661"/>
                  </a:moveTo>
                  <a:lnTo>
                    <a:pt x="0" y="2603"/>
                  </a:lnTo>
                  <a:lnTo>
                    <a:pt x="14" y="2603"/>
                  </a:lnTo>
                  <a:lnTo>
                    <a:pt x="14" y="2661"/>
                  </a:lnTo>
                  <a:lnTo>
                    <a:pt x="0" y="2661"/>
                  </a:lnTo>
                  <a:close/>
                  <a:moveTo>
                    <a:pt x="0" y="2560"/>
                  </a:moveTo>
                  <a:lnTo>
                    <a:pt x="0" y="2502"/>
                  </a:lnTo>
                  <a:lnTo>
                    <a:pt x="14" y="2502"/>
                  </a:lnTo>
                  <a:lnTo>
                    <a:pt x="14" y="2560"/>
                  </a:lnTo>
                  <a:lnTo>
                    <a:pt x="0" y="2560"/>
                  </a:lnTo>
                  <a:close/>
                  <a:moveTo>
                    <a:pt x="0" y="2458"/>
                  </a:moveTo>
                  <a:lnTo>
                    <a:pt x="0" y="2400"/>
                  </a:lnTo>
                  <a:lnTo>
                    <a:pt x="14" y="2400"/>
                  </a:lnTo>
                  <a:lnTo>
                    <a:pt x="14" y="2458"/>
                  </a:lnTo>
                  <a:lnTo>
                    <a:pt x="0" y="2458"/>
                  </a:lnTo>
                  <a:close/>
                  <a:moveTo>
                    <a:pt x="0" y="2357"/>
                  </a:moveTo>
                  <a:lnTo>
                    <a:pt x="0" y="2299"/>
                  </a:lnTo>
                  <a:lnTo>
                    <a:pt x="14" y="2299"/>
                  </a:lnTo>
                  <a:lnTo>
                    <a:pt x="14" y="2357"/>
                  </a:lnTo>
                  <a:lnTo>
                    <a:pt x="0" y="2357"/>
                  </a:lnTo>
                  <a:close/>
                  <a:moveTo>
                    <a:pt x="0" y="2255"/>
                  </a:moveTo>
                  <a:lnTo>
                    <a:pt x="0" y="2197"/>
                  </a:lnTo>
                  <a:lnTo>
                    <a:pt x="14" y="2197"/>
                  </a:lnTo>
                  <a:lnTo>
                    <a:pt x="14" y="2255"/>
                  </a:lnTo>
                  <a:lnTo>
                    <a:pt x="0" y="2255"/>
                  </a:lnTo>
                  <a:close/>
                  <a:moveTo>
                    <a:pt x="0" y="2154"/>
                  </a:moveTo>
                  <a:lnTo>
                    <a:pt x="0" y="2096"/>
                  </a:lnTo>
                  <a:lnTo>
                    <a:pt x="14" y="2096"/>
                  </a:lnTo>
                  <a:lnTo>
                    <a:pt x="14" y="2154"/>
                  </a:lnTo>
                  <a:lnTo>
                    <a:pt x="0" y="2154"/>
                  </a:lnTo>
                  <a:close/>
                  <a:moveTo>
                    <a:pt x="0" y="2052"/>
                  </a:moveTo>
                  <a:lnTo>
                    <a:pt x="0" y="1994"/>
                  </a:lnTo>
                  <a:lnTo>
                    <a:pt x="14" y="1994"/>
                  </a:lnTo>
                  <a:lnTo>
                    <a:pt x="14" y="2052"/>
                  </a:lnTo>
                  <a:lnTo>
                    <a:pt x="0" y="2052"/>
                  </a:lnTo>
                  <a:close/>
                  <a:moveTo>
                    <a:pt x="0" y="1951"/>
                  </a:moveTo>
                  <a:lnTo>
                    <a:pt x="0" y="1893"/>
                  </a:lnTo>
                  <a:lnTo>
                    <a:pt x="14" y="1893"/>
                  </a:lnTo>
                  <a:lnTo>
                    <a:pt x="14" y="1951"/>
                  </a:lnTo>
                  <a:lnTo>
                    <a:pt x="0" y="1951"/>
                  </a:lnTo>
                  <a:close/>
                  <a:moveTo>
                    <a:pt x="0" y="1849"/>
                  </a:moveTo>
                  <a:lnTo>
                    <a:pt x="0" y="1791"/>
                  </a:lnTo>
                  <a:lnTo>
                    <a:pt x="14" y="1791"/>
                  </a:lnTo>
                  <a:lnTo>
                    <a:pt x="14" y="1849"/>
                  </a:lnTo>
                  <a:lnTo>
                    <a:pt x="0" y="1849"/>
                  </a:lnTo>
                  <a:close/>
                  <a:moveTo>
                    <a:pt x="0" y="1748"/>
                  </a:moveTo>
                  <a:lnTo>
                    <a:pt x="0" y="1690"/>
                  </a:lnTo>
                  <a:lnTo>
                    <a:pt x="14" y="1690"/>
                  </a:lnTo>
                  <a:lnTo>
                    <a:pt x="14" y="1748"/>
                  </a:lnTo>
                  <a:lnTo>
                    <a:pt x="0" y="1748"/>
                  </a:lnTo>
                  <a:close/>
                  <a:moveTo>
                    <a:pt x="0" y="1646"/>
                  </a:moveTo>
                  <a:lnTo>
                    <a:pt x="0" y="1588"/>
                  </a:lnTo>
                  <a:lnTo>
                    <a:pt x="14" y="1588"/>
                  </a:lnTo>
                  <a:lnTo>
                    <a:pt x="14" y="1646"/>
                  </a:lnTo>
                  <a:lnTo>
                    <a:pt x="0" y="1646"/>
                  </a:lnTo>
                  <a:close/>
                  <a:moveTo>
                    <a:pt x="0" y="1545"/>
                  </a:moveTo>
                  <a:lnTo>
                    <a:pt x="0" y="1487"/>
                  </a:lnTo>
                  <a:lnTo>
                    <a:pt x="14" y="1487"/>
                  </a:lnTo>
                  <a:lnTo>
                    <a:pt x="14" y="1545"/>
                  </a:lnTo>
                  <a:lnTo>
                    <a:pt x="0" y="1545"/>
                  </a:lnTo>
                  <a:close/>
                  <a:moveTo>
                    <a:pt x="0" y="1443"/>
                  </a:moveTo>
                  <a:lnTo>
                    <a:pt x="0" y="1385"/>
                  </a:lnTo>
                  <a:lnTo>
                    <a:pt x="14" y="1385"/>
                  </a:lnTo>
                  <a:lnTo>
                    <a:pt x="14" y="1443"/>
                  </a:lnTo>
                  <a:lnTo>
                    <a:pt x="0" y="1443"/>
                  </a:lnTo>
                  <a:close/>
                  <a:moveTo>
                    <a:pt x="0" y="1342"/>
                  </a:moveTo>
                  <a:lnTo>
                    <a:pt x="0" y="1284"/>
                  </a:lnTo>
                  <a:lnTo>
                    <a:pt x="14" y="1284"/>
                  </a:lnTo>
                  <a:lnTo>
                    <a:pt x="14" y="1342"/>
                  </a:lnTo>
                  <a:lnTo>
                    <a:pt x="0" y="1342"/>
                  </a:lnTo>
                  <a:close/>
                  <a:moveTo>
                    <a:pt x="0" y="1240"/>
                  </a:moveTo>
                  <a:lnTo>
                    <a:pt x="0" y="1182"/>
                  </a:lnTo>
                  <a:lnTo>
                    <a:pt x="14" y="1182"/>
                  </a:lnTo>
                  <a:lnTo>
                    <a:pt x="14" y="1240"/>
                  </a:lnTo>
                  <a:lnTo>
                    <a:pt x="0" y="1240"/>
                  </a:lnTo>
                  <a:close/>
                  <a:moveTo>
                    <a:pt x="0" y="1139"/>
                  </a:moveTo>
                  <a:lnTo>
                    <a:pt x="0" y="1081"/>
                  </a:lnTo>
                  <a:lnTo>
                    <a:pt x="14" y="1081"/>
                  </a:lnTo>
                  <a:lnTo>
                    <a:pt x="14" y="1139"/>
                  </a:lnTo>
                  <a:lnTo>
                    <a:pt x="0" y="1139"/>
                  </a:lnTo>
                  <a:close/>
                  <a:moveTo>
                    <a:pt x="0" y="1037"/>
                  </a:moveTo>
                  <a:lnTo>
                    <a:pt x="0" y="979"/>
                  </a:lnTo>
                  <a:lnTo>
                    <a:pt x="14" y="979"/>
                  </a:lnTo>
                  <a:lnTo>
                    <a:pt x="14" y="1037"/>
                  </a:lnTo>
                  <a:lnTo>
                    <a:pt x="0" y="1037"/>
                  </a:lnTo>
                  <a:close/>
                  <a:moveTo>
                    <a:pt x="0" y="936"/>
                  </a:moveTo>
                  <a:lnTo>
                    <a:pt x="0" y="878"/>
                  </a:lnTo>
                  <a:lnTo>
                    <a:pt x="14" y="878"/>
                  </a:lnTo>
                  <a:lnTo>
                    <a:pt x="14" y="936"/>
                  </a:lnTo>
                  <a:lnTo>
                    <a:pt x="0" y="936"/>
                  </a:lnTo>
                  <a:close/>
                  <a:moveTo>
                    <a:pt x="0" y="834"/>
                  </a:moveTo>
                  <a:lnTo>
                    <a:pt x="0" y="776"/>
                  </a:lnTo>
                  <a:lnTo>
                    <a:pt x="14" y="776"/>
                  </a:lnTo>
                  <a:lnTo>
                    <a:pt x="14" y="834"/>
                  </a:lnTo>
                  <a:lnTo>
                    <a:pt x="0" y="834"/>
                  </a:lnTo>
                  <a:close/>
                  <a:moveTo>
                    <a:pt x="0" y="733"/>
                  </a:moveTo>
                  <a:lnTo>
                    <a:pt x="0" y="675"/>
                  </a:lnTo>
                  <a:lnTo>
                    <a:pt x="14" y="675"/>
                  </a:lnTo>
                  <a:lnTo>
                    <a:pt x="14" y="733"/>
                  </a:lnTo>
                  <a:lnTo>
                    <a:pt x="0" y="733"/>
                  </a:lnTo>
                  <a:close/>
                  <a:moveTo>
                    <a:pt x="0" y="631"/>
                  </a:moveTo>
                  <a:lnTo>
                    <a:pt x="0" y="573"/>
                  </a:lnTo>
                  <a:lnTo>
                    <a:pt x="14" y="573"/>
                  </a:lnTo>
                  <a:lnTo>
                    <a:pt x="14" y="631"/>
                  </a:lnTo>
                  <a:lnTo>
                    <a:pt x="0" y="631"/>
                  </a:lnTo>
                  <a:close/>
                  <a:moveTo>
                    <a:pt x="0" y="530"/>
                  </a:moveTo>
                  <a:lnTo>
                    <a:pt x="0" y="472"/>
                  </a:lnTo>
                  <a:lnTo>
                    <a:pt x="14" y="472"/>
                  </a:lnTo>
                  <a:lnTo>
                    <a:pt x="14" y="530"/>
                  </a:lnTo>
                  <a:lnTo>
                    <a:pt x="0" y="530"/>
                  </a:lnTo>
                  <a:close/>
                  <a:moveTo>
                    <a:pt x="0" y="428"/>
                  </a:moveTo>
                  <a:lnTo>
                    <a:pt x="0" y="370"/>
                  </a:lnTo>
                  <a:lnTo>
                    <a:pt x="14" y="370"/>
                  </a:lnTo>
                  <a:lnTo>
                    <a:pt x="14" y="428"/>
                  </a:lnTo>
                  <a:lnTo>
                    <a:pt x="0" y="428"/>
                  </a:lnTo>
                  <a:close/>
                  <a:moveTo>
                    <a:pt x="0" y="327"/>
                  </a:moveTo>
                  <a:lnTo>
                    <a:pt x="0" y="269"/>
                  </a:lnTo>
                  <a:lnTo>
                    <a:pt x="14" y="269"/>
                  </a:lnTo>
                  <a:lnTo>
                    <a:pt x="14" y="327"/>
                  </a:lnTo>
                  <a:lnTo>
                    <a:pt x="0" y="327"/>
                  </a:lnTo>
                  <a:close/>
                  <a:moveTo>
                    <a:pt x="0" y="225"/>
                  </a:moveTo>
                  <a:lnTo>
                    <a:pt x="0" y="167"/>
                  </a:lnTo>
                  <a:lnTo>
                    <a:pt x="14" y="167"/>
                  </a:lnTo>
                  <a:lnTo>
                    <a:pt x="14" y="225"/>
                  </a:lnTo>
                  <a:lnTo>
                    <a:pt x="0" y="225"/>
                  </a:lnTo>
                  <a:close/>
                  <a:moveTo>
                    <a:pt x="0" y="124"/>
                  </a:moveTo>
                  <a:lnTo>
                    <a:pt x="0" y="66"/>
                  </a:lnTo>
                  <a:lnTo>
                    <a:pt x="14" y="66"/>
                  </a:lnTo>
                  <a:lnTo>
                    <a:pt x="14" y="124"/>
                  </a:lnTo>
                  <a:lnTo>
                    <a:pt x="0" y="124"/>
                  </a:lnTo>
                  <a:close/>
                  <a:moveTo>
                    <a:pt x="0" y="22"/>
                  </a:moveTo>
                  <a:lnTo>
                    <a:pt x="0" y="0"/>
                  </a:lnTo>
                  <a:lnTo>
                    <a:pt x="14" y="0"/>
                  </a:lnTo>
                  <a:lnTo>
                    <a:pt x="14" y="22"/>
                  </a:lnTo>
                  <a:lnTo>
                    <a:pt x="0" y="22"/>
                  </a:lnTo>
                  <a:close/>
                </a:path>
              </a:pathLst>
            </a:custGeom>
            <a:solidFill>
              <a:srgbClr val="000000"/>
            </a:solidFill>
            <a:ln w="1">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4921" y="1508"/>
              <a:ext cx="7" cy="1783"/>
            </a:xfrm>
            <a:custGeom>
              <a:avLst/>
              <a:gdLst>
                <a:gd name="T0" fmla="*/ 14 w 14"/>
                <a:gd name="T1" fmla="*/ 3509 h 3567"/>
                <a:gd name="T2" fmla="*/ 0 w 14"/>
                <a:gd name="T3" fmla="*/ 3465 h 3567"/>
                <a:gd name="T4" fmla="*/ 14 w 14"/>
                <a:gd name="T5" fmla="*/ 3465 h 3567"/>
                <a:gd name="T6" fmla="*/ 0 w 14"/>
                <a:gd name="T7" fmla="*/ 3306 h 3567"/>
                <a:gd name="T8" fmla="*/ 0 w 14"/>
                <a:gd name="T9" fmla="*/ 3364 h 3567"/>
                <a:gd name="T10" fmla="*/ 14 w 14"/>
                <a:gd name="T11" fmla="*/ 3204 h 3567"/>
                <a:gd name="T12" fmla="*/ 0 w 14"/>
                <a:gd name="T13" fmla="*/ 3161 h 3567"/>
                <a:gd name="T14" fmla="*/ 14 w 14"/>
                <a:gd name="T15" fmla="*/ 3161 h 3567"/>
                <a:gd name="T16" fmla="*/ 0 w 14"/>
                <a:gd name="T17" fmla="*/ 3001 h 3567"/>
                <a:gd name="T18" fmla="*/ 0 w 14"/>
                <a:gd name="T19" fmla="*/ 3059 h 3567"/>
                <a:gd name="T20" fmla="*/ 14 w 14"/>
                <a:gd name="T21" fmla="*/ 2900 h 3567"/>
                <a:gd name="T22" fmla="*/ 0 w 14"/>
                <a:gd name="T23" fmla="*/ 2856 h 3567"/>
                <a:gd name="T24" fmla="*/ 14 w 14"/>
                <a:gd name="T25" fmla="*/ 2856 h 3567"/>
                <a:gd name="T26" fmla="*/ 0 w 14"/>
                <a:gd name="T27" fmla="*/ 2697 h 3567"/>
                <a:gd name="T28" fmla="*/ 0 w 14"/>
                <a:gd name="T29" fmla="*/ 2755 h 3567"/>
                <a:gd name="T30" fmla="*/ 14 w 14"/>
                <a:gd name="T31" fmla="*/ 2595 h 3567"/>
                <a:gd name="T32" fmla="*/ 0 w 14"/>
                <a:gd name="T33" fmla="*/ 2552 h 3567"/>
                <a:gd name="T34" fmla="*/ 14 w 14"/>
                <a:gd name="T35" fmla="*/ 2552 h 3567"/>
                <a:gd name="T36" fmla="*/ 0 w 14"/>
                <a:gd name="T37" fmla="*/ 2392 h 3567"/>
                <a:gd name="T38" fmla="*/ 0 w 14"/>
                <a:gd name="T39" fmla="*/ 2450 h 3567"/>
                <a:gd name="T40" fmla="*/ 14 w 14"/>
                <a:gd name="T41" fmla="*/ 2291 h 3567"/>
                <a:gd name="T42" fmla="*/ 0 w 14"/>
                <a:gd name="T43" fmla="*/ 2247 h 3567"/>
                <a:gd name="T44" fmla="*/ 14 w 14"/>
                <a:gd name="T45" fmla="*/ 2247 h 3567"/>
                <a:gd name="T46" fmla="*/ 0 w 14"/>
                <a:gd name="T47" fmla="*/ 2088 h 3567"/>
                <a:gd name="T48" fmla="*/ 0 w 14"/>
                <a:gd name="T49" fmla="*/ 2146 h 3567"/>
                <a:gd name="T50" fmla="*/ 14 w 14"/>
                <a:gd name="T51" fmla="*/ 1986 h 3567"/>
                <a:gd name="T52" fmla="*/ 0 w 14"/>
                <a:gd name="T53" fmla="*/ 1943 h 3567"/>
                <a:gd name="T54" fmla="*/ 14 w 14"/>
                <a:gd name="T55" fmla="*/ 1943 h 3567"/>
                <a:gd name="T56" fmla="*/ 0 w 14"/>
                <a:gd name="T57" fmla="*/ 1783 h 3567"/>
                <a:gd name="T58" fmla="*/ 0 w 14"/>
                <a:gd name="T59" fmla="*/ 1841 h 3567"/>
                <a:gd name="T60" fmla="*/ 14 w 14"/>
                <a:gd name="T61" fmla="*/ 1682 h 3567"/>
                <a:gd name="T62" fmla="*/ 0 w 14"/>
                <a:gd name="T63" fmla="*/ 1638 h 3567"/>
                <a:gd name="T64" fmla="*/ 14 w 14"/>
                <a:gd name="T65" fmla="*/ 1638 h 3567"/>
                <a:gd name="T66" fmla="*/ 0 w 14"/>
                <a:gd name="T67" fmla="*/ 1479 h 3567"/>
                <a:gd name="T68" fmla="*/ 0 w 14"/>
                <a:gd name="T69" fmla="*/ 1537 h 3567"/>
                <a:gd name="T70" fmla="*/ 14 w 14"/>
                <a:gd name="T71" fmla="*/ 1377 h 3567"/>
                <a:gd name="T72" fmla="*/ 0 w 14"/>
                <a:gd name="T73" fmla="*/ 1334 h 3567"/>
                <a:gd name="T74" fmla="*/ 14 w 14"/>
                <a:gd name="T75" fmla="*/ 1334 h 3567"/>
                <a:gd name="T76" fmla="*/ 0 w 14"/>
                <a:gd name="T77" fmla="*/ 1174 h 3567"/>
                <a:gd name="T78" fmla="*/ 0 w 14"/>
                <a:gd name="T79" fmla="*/ 1232 h 3567"/>
                <a:gd name="T80" fmla="*/ 14 w 14"/>
                <a:gd name="T81" fmla="*/ 1073 h 3567"/>
                <a:gd name="T82" fmla="*/ 0 w 14"/>
                <a:gd name="T83" fmla="*/ 1029 h 3567"/>
                <a:gd name="T84" fmla="*/ 14 w 14"/>
                <a:gd name="T85" fmla="*/ 1029 h 3567"/>
                <a:gd name="T86" fmla="*/ 0 w 14"/>
                <a:gd name="T87" fmla="*/ 870 h 3567"/>
                <a:gd name="T88" fmla="*/ 0 w 14"/>
                <a:gd name="T89" fmla="*/ 928 h 3567"/>
                <a:gd name="T90" fmla="*/ 14 w 14"/>
                <a:gd name="T91" fmla="*/ 768 h 3567"/>
                <a:gd name="T92" fmla="*/ 0 w 14"/>
                <a:gd name="T93" fmla="*/ 725 h 3567"/>
                <a:gd name="T94" fmla="*/ 14 w 14"/>
                <a:gd name="T95" fmla="*/ 725 h 3567"/>
                <a:gd name="T96" fmla="*/ 0 w 14"/>
                <a:gd name="T97" fmla="*/ 565 h 3567"/>
                <a:gd name="T98" fmla="*/ 0 w 14"/>
                <a:gd name="T99" fmla="*/ 623 h 3567"/>
                <a:gd name="T100" fmla="*/ 14 w 14"/>
                <a:gd name="T101" fmla="*/ 464 h 3567"/>
                <a:gd name="T102" fmla="*/ 0 w 14"/>
                <a:gd name="T103" fmla="*/ 420 h 3567"/>
                <a:gd name="T104" fmla="*/ 14 w 14"/>
                <a:gd name="T105" fmla="*/ 420 h 3567"/>
                <a:gd name="T106" fmla="*/ 0 w 14"/>
                <a:gd name="T107" fmla="*/ 261 h 3567"/>
                <a:gd name="T108" fmla="*/ 0 w 14"/>
                <a:gd name="T109" fmla="*/ 319 h 3567"/>
                <a:gd name="T110" fmla="*/ 14 w 14"/>
                <a:gd name="T111" fmla="*/ 159 h 3567"/>
                <a:gd name="T112" fmla="*/ 0 w 14"/>
                <a:gd name="T113" fmla="*/ 116 h 3567"/>
                <a:gd name="T114" fmla="*/ 14 w 14"/>
                <a:gd name="T115" fmla="*/ 116 h 3567"/>
                <a:gd name="T116" fmla="*/ 0 w 14"/>
                <a:gd name="T117" fmla="*/ 0 h 3567"/>
                <a:gd name="T118" fmla="*/ 0 w 14"/>
                <a:gd name="T119" fmla="*/ 14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 h="3567">
                  <a:moveTo>
                    <a:pt x="0" y="3567"/>
                  </a:moveTo>
                  <a:lnTo>
                    <a:pt x="0" y="3509"/>
                  </a:lnTo>
                  <a:lnTo>
                    <a:pt x="14" y="3509"/>
                  </a:lnTo>
                  <a:lnTo>
                    <a:pt x="14" y="3567"/>
                  </a:lnTo>
                  <a:lnTo>
                    <a:pt x="0" y="3567"/>
                  </a:lnTo>
                  <a:close/>
                  <a:moveTo>
                    <a:pt x="0" y="3465"/>
                  </a:moveTo>
                  <a:lnTo>
                    <a:pt x="0" y="3407"/>
                  </a:lnTo>
                  <a:lnTo>
                    <a:pt x="14" y="3407"/>
                  </a:lnTo>
                  <a:lnTo>
                    <a:pt x="14" y="3465"/>
                  </a:lnTo>
                  <a:lnTo>
                    <a:pt x="0" y="3465"/>
                  </a:lnTo>
                  <a:close/>
                  <a:moveTo>
                    <a:pt x="0" y="3364"/>
                  </a:moveTo>
                  <a:lnTo>
                    <a:pt x="0" y="3306"/>
                  </a:lnTo>
                  <a:lnTo>
                    <a:pt x="14" y="3306"/>
                  </a:lnTo>
                  <a:lnTo>
                    <a:pt x="14" y="3364"/>
                  </a:lnTo>
                  <a:lnTo>
                    <a:pt x="0" y="3364"/>
                  </a:lnTo>
                  <a:close/>
                  <a:moveTo>
                    <a:pt x="0" y="3262"/>
                  </a:moveTo>
                  <a:lnTo>
                    <a:pt x="0" y="3204"/>
                  </a:lnTo>
                  <a:lnTo>
                    <a:pt x="14" y="3204"/>
                  </a:lnTo>
                  <a:lnTo>
                    <a:pt x="14" y="3262"/>
                  </a:lnTo>
                  <a:lnTo>
                    <a:pt x="0" y="3262"/>
                  </a:lnTo>
                  <a:close/>
                  <a:moveTo>
                    <a:pt x="0" y="3161"/>
                  </a:moveTo>
                  <a:lnTo>
                    <a:pt x="0" y="3103"/>
                  </a:lnTo>
                  <a:lnTo>
                    <a:pt x="14" y="3103"/>
                  </a:lnTo>
                  <a:lnTo>
                    <a:pt x="14" y="3161"/>
                  </a:lnTo>
                  <a:lnTo>
                    <a:pt x="0" y="3161"/>
                  </a:lnTo>
                  <a:close/>
                  <a:moveTo>
                    <a:pt x="0" y="3059"/>
                  </a:moveTo>
                  <a:lnTo>
                    <a:pt x="0" y="3001"/>
                  </a:lnTo>
                  <a:lnTo>
                    <a:pt x="14" y="3001"/>
                  </a:lnTo>
                  <a:lnTo>
                    <a:pt x="14" y="3059"/>
                  </a:lnTo>
                  <a:lnTo>
                    <a:pt x="0" y="3059"/>
                  </a:lnTo>
                  <a:close/>
                  <a:moveTo>
                    <a:pt x="0" y="2958"/>
                  </a:moveTo>
                  <a:lnTo>
                    <a:pt x="0" y="2900"/>
                  </a:lnTo>
                  <a:lnTo>
                    <a:pt x="14" y="2900"/>
                  </a:lnTo>
                  <a:lnTo>
                    <a:pt x="14" y="2958"/>
                  </a:lnTo>
                  <a:lnTo>
                    <a:pt x="0" y="2958"/>
                  </a:lnTo>
                  <a:close/>
                  <a:moveTo>
                    <a:pt x="0" y="2856"/>
                  </a:moveTo>
                  <a:lnTo>
                    <a:pt x="0" y="2798"/>
                  </a:lnTo>
                  <a:lnTo>
                    <a:pt x="14" y="2798"/>
                  </a:lnTo>
                  <a:lnTo>
                    <a:pt x="14" y="2856"/>
                  </a:lnTo>
                  <a:lnTo>
                    <a:pt x="0" y="2856"/>
                  </a:lnTo>
                  <a:close/>
                  <a:moveTo>
                    <a:pt x="0" y="2755"/>
                  </a:moveTo>
                  <a:lnTo>
                    <a:pt x="0" y="2697"/>
                  </a:lnTo>
                  <a:lnTo>
                    <a:pt x="14" y="2697"/>
                  </a:lnTo>
                  <a:lnTo>
                    <a:pt x="14" y="2755"/>
                  </a:lnTo>
                  <a:lnTo>
                    <a:pt x="0" y="2755"/>
                  </a:lnTo>
                  <a:close/>
                  <a:moveTo>
                    <a:pt x="0" y="2653"/>
                  </a:moveTo>
                  <a:lnTo>
                    <a:pt x="0" y="2595"/>
                  </a:lnTo>
                  <a:lnTo>
                    <a:pt x="14" y="2595"/>
                  </a:lnTo>
                  <a:lnTo>
                    <a:pt x="14" y="2653"/>
                  </a:lnTo>
                  <a:lnTo>
                    <a:pt x="0" y="2653"/>
                  </a:lnTo>
                  <a:close/>
                  <a:moveTo>
                    <a:pt x="0" y="2552"/>
                  </a:moveTo>
                  <a:lnTo>
                    <a:pt x="0" y="2494"/>
                  </a:lnTo>
                  <a:lnTo>
                    <a:pt x="14" y="2494"/>
                  </a:lnTo>
                  <a:lnTo>
                    <a:pt x="14" y="2552"/>
                  </a:lnTo>
                  <a:lnTo>
                    <a:pt x="0" y="2552"/>
                  </a:lnTo>
                  <a:close/>
                  <a:moveTo>
                    <a:pt x="0" y="2450"/>
                  </a:moveTo>
                  <a:lnTo>
                    <a:pt x="0" y="2392"/>
                  </a:lnTo>
                  <a:lnTo>
                    <a:pt x="14" y="2392"/>
                  </a:lnTo>
                  <a:lnTo>
                    <a:pt x="14" y="2450"/>
                  </a:lnTo>
                  <a:lnTo>
                    <a:pt x="0" y="2450"/>
                  </a:lnTo>
                  <a:close/>
                  <a:moveTo>
                    <a:pt x="0" y="2349"/>
                  </a:moveTo>
                  <a:lnTo>
                    <a:pt x="0" y="2291"/>
                  </a:lnTo>
                  <a:lnTo>
                    <a:pt x="14" y="2291"/>
                  </a:lnTo>
                  <a:lnTo>
                    <a:pt x="14" y="2349"/>
                  </a:lnTo>
                  <a:lnTo>
                    <a:pt x="0" y="2349"/>
                  </a:lnTo>
                  <a:close/>
                  <a:moveTo>
                    <a:pt x="0" y="2247"/>
                  </a:moveTo>
                  <a:lnTo>
                    <a:pt x="0" y="2189"/>
                  </a:lnTo>
                  <a:lnTo>
                    <a:pt x="14" y="2189"/>
                  </a:lnTo>
                  <a:lnTo>
                    <a:pt x="14" y="2247"/>
                  </a:lnTo>
                  <a:lnTo>
                    <a:pt x="0" y="2247"/>
                  </a:lnTo>
                  <a:close/>
                  <a:moveTo>
                    <a:pt x="0" y="2146"/>
                  </a:moveTo>
                  <a:lnTo>
                    <a:pt x="0" y="2088"/>
                  </a:lnTo>
                  <a:lnTo>
                    <a:pt x="14" y="2088"/>
                  </a:lnTo>
                  <a:lnTo>
                    <a:pt x="14" y="2146"/>
                  </a:lnTo>
                  <a:lnTo>
                    <a:pt x="0" y="2146"/>
                  </a:lnTo>
                  <a:close/>
                  <a:moveTo>
                    <a:pt x="0" y="2044"/>
                  </a:moveTo>
                  <a:lnTo>
                    <a:pt x="0" y="1986"/>
                  </a:lnTo>
                  <a:lnTo>
                    <a:pt x="14" y="1986"/>
                  </a:lnTo>
                  <a:lnTo>
                    <a:pt x="14" y="2044"/>
                  </a:lnTo>
                  <a:lnTo>
                    <a:pt x="0" y="2044"/>
                  </a:lnTo>
                  <a:close/>
                  <a:moveTo>
                    <a:pt x="0" y="1943"/>
                  </a:moveTo>
                  <a:lnTo>
                    <a:pt x="0" y="1885"/>
                  </a:lnTo>
                  <a:lnTo>
                    <a:pt x="14" y="1885"/>
                  </a:lnTo>
                  <a:lnTo>
                    <a:pt x="14" y="1943"/>
                  </a:lnTo>
                  <a:lnTo>
                    <a:pt x="0" y="1943"/>
                  </a:lnTo>
                  <a:close/>
                  <a:moveTo>
                    <a:pt x="0" y="1841"/>
                  </a:moveTo>
                  <a:lnTo>
                    <a:pt x="0" y="1783"/>
                  </a:lnTo>
                  <a:lnTo>
                    <a:pt x="14" y="1783"/>
                  </a:lnTo>
                  <a:lnTo>
                    <a:pt x="14" y="1841"/>
                  </a:lnTo>
                  <a:lnTo>
                    <a:pt x="0" y="1841"/>
                  </a:lnTo>
                  <a:close/>
                  <a:moveTo>
                    <a:pt x="0" y="1740"/>
                  </a:moveTo>
                  <a:lnTo>
                    <a:pt x="0" y="1682"/>
                  </a:lnTo>
                  <a:lnTo>
                    <a:pt x="14" y="1682"/>
                  </a:lnTo>
                  <a:lnTo>
                    <a:pt x="14" y="1740"/>
                  </a:lnTo>
                  <a:lnTo>
                    <a:pt x="0" y="1740"/>
                  </a:lnTo>
                  <a:close/>
                  <a:moveTo>
                    <a:pt x="0" y="1638"/>
                  </a:moveTo>
                  <a:lnTo>
                    <a:pt x="0" y="1580"/>
                  </a:lnTo>
                  <a:lnTo>
                    <a:pt x="14" y="1580"/>
                  </a:lnTo>
                  <a:lnTo>
                    <a:pt x="14" y="1638"/>
                  </a:lnTo>
                  <a:lnTo>
                    <a:pt x="0" y="1638"/>
                  </a:lnTo>
                  <a:close/>
                  <a:moveTo>
                    <a:pt x="0" y="1537"/>
                  </a:moveTo>
                  <a:lnTo>
                    <a:pt x="0" y="1479"/>
                  </a:lnTo>
                  <a:lnTo>
                    <a:pt x="14" y="1479"/>
                  </a:lnTo>
                  <a:lnTo>
                    <a:pt x="14" y="1537"/>
                  </a:lnTo>
                  <a:lnTo>
                    <a:pt x="0" y="1537"/>
                  </a:lnTo>
                  <a:close/>
                  <a:moveTo>
                    <a:pt x="0" y="1435"/>
                  </a:moveTo>
                  <a:lnTo>
                    <a:pt x="0" y="1377"/>
                  </a:lnTo>
                  <a:lnTo>
                    <a:pt x="14" y="1377"/>
                  </a:lnTo>
                  <a:lnTo>
                    <a:pt x="14" y="1435"/>
                  </a:lnTo>
                  <a:lnTo>
                    <a:pt x="0" y="1435"/>
                  </a:lnTo>
                  <a:close/>
                  <a:moveTo>
                    <a:pt x="0" y="1334"/>
                  </a:moveTo>
                  <a:lnTo>
                    <a:pt x="0" y="1276"/>
                  </a:lnTo>
                  <a:lnTo>
                    <a:pt x="14" y="1276"/>
                  </a:lnTo>
                  <a:lnTo>
                    <a:pt x="14" y="1334"/>
                  </a:lnTo>
                  <a:lnTo>
                    <a:pt x="0" y="1334"/>
                  </a:lnTo>
                  <a:close/>
                  <a:moveTo>
                    <a:pt x="0" y="1232"/>
                  </a:moveTo>
                  <a:lnTo>
                    <a:pt x="0" y="1174"/>
                  </a:lnTo>
                  <a:lnTo>
                    <a:pt x="14" y="1174"/>
                  </a:lnTo>
                  <a:lnTo>
                    <a:pt x="14" y="1232"/>
                  </a:lnTo>
                  <a:lnTo>
                    <a:pt x="0" y="1232"/>
                  </a:lnTo>
                  <a:close/>
                  <a:moveTo>
                    <a:pt x="0" y="1131"/>
                  </a:moveTo>
                  <a:lnTo>
                    <a:pt x="0" y="1073"/>
                  </a:lnTo>
                  <a:lnTo>
                    <a:pt x="14" y="1073"/>
                  </a:lnTo>
                  <a:lnTo>
                    <a:pt x="14" y="1131"/>
                  </a:lnTo>
                  <a:lnTo>
                    <a:pt x="0" y="1131"/>
                  </a:lnTo>
                  <a:close/>
                  <a:moveTo>
                    <a:pt x="0" y="1029"/>
                  </a:moveTo>
                  <a:lnTo>
                    <a:pt x="0" y="971"/>
                  </a:lnTo>
                  <a:lnTo>
                    <a:pt x="14" y="971"/>
                  </a:lnTo>
                  <a:lnTo>
                    <a:pt x="14" y="1029"/>
                  </a:lnTo>
                  <a:lnTo>
                    <a:pt x="0" y="1029"/>
                  </a:lnTo>
                  <a:close/>
                  <a:moveTo>
                    <a:pt x="0" y="928"/>
                  </a:moveTo>
                  <a:lnTo>
                    <a:pt x="0" y="870"/>
                  </a:lnTo>
                  <a:lnTo>
                    <a:pt x="14" y="870"/>
                  </a:lnTo>
                  <a:lnTo>
                    <a:pt x="14" y="928"/>
                  </a:lnTo>
                  <a:lnTo>
                    <a:pt x="0" y="928"/>
                  </a:lnTo>
                  <a:close/>
                  <a:moveTo>
                    <a:pt x="0" y="826"/>
                  </a:moveTo>
                  <a:lnTo>
                    <a:pt x="0" y="768"/>
                  </a:lnTo>
                  <a:lnTo>
                    <a:pt x="14" y="768"/>
                  </a:lnTo>
                  <a:lnTo>
                    <a:pt x="14" y="826"/>
                  </a:lnTo>
                  <a:lnTo>
                    <a:pt x="0" y="826"/>
                  </a:lnTo>
                  <a:close/>
                  <a:moveTo>
                    <a:pt x="0" y="725"/>
                  </a:moveTo>
                  <a:lnTo>
                    <a:pt x="0" y="667"/>
                  </a:lnTo>
                  <a:lnTo>
                    <a:pt x="14" y="667"/>
                  </a:lnTo>
                  <a:lnTo>
                    <a:pt x="14" y="725"/>
                  </a:lnTo>
                  <a:lnTo>
                    <a:pt x="0" y="725"/>
                  </a:lnTo>
                  <a:close/>
                  <a:moveTo>
                    <a:pt x="0" y="623"/>
                  </a:moveTo>
                  <a:lnTo>
                    <a:pt x="0" y="565"/>
                  </a:lnTo>
                  <a:lnTo>
                    <a:pt x="14" y="565"/>
                  </a:lnTo>
                  <a:lnTo>
                    <a:pt x="14" y="623"/>
                  </a:lnTo>
                  <a:lnTo>
                    <a:pt x="0" y="623"/>
                  </a:lnTo>
                  <a:close/>
                  <a:moveTo>
                    <a:pt x="0" y="522"/>
                  </a:moveTo>
                  <a:lnTo>
                    <a:pt x="0" y="464"/>
                  </a:lnTo>
                  <a:lnTo>
                    <a:pt x="14" y="464"/>
                  </a:lnTo>
                  <a:lnTo>
                    <a:pt x="14" y="522"/>
                  </a:lnTo>
                  <a:lnTo>
                    <a:pt x="0" y="522"/>
                  </a:lnTo>
                  <a:close/>
                  <a:moveTo>
                    <a:pt x="0" y="420"/>
                  </a:moveTo>
                  <a:lnTo>
                    <a:pt x="0" y="362"/>
                  </a:lnTo>
                  <a:lnTo>
                    <a:pt x="14" y="362"/>
                  </a:lnTo>
                  <a:lnTo>
                    <a:pt x="14" y="420"/>
                  </a:lnTo>
                  <a:lnTo>
                    <a:pt x="0" y="420"/>
                  </a:lnTo>
                  <a:close/>
                  <a:moveTo>
                    <a:pt x="0" y="319"/>
                  </a:moveTo>
                  <a:lnTo>
                    <a:pt x="0" y="261"/>
                  </a:lnTo>
                  <a:lnTo>
                    <a:pt x="14" y="261"/>
                  </a:lnTo>
                  <a:lnTo>
                    <a:pt x="14" y="319"/>
                  </a:lnTo>
                  <a:lnTo>
                    <a:pt x="0" y="319"/>
                  </a:lnTo>
                  <a:close/>
                  <a:moveTo>
                    <a:pt x="0" y="217"/>
                  </a:moveTo>
                  <a:lnTo>
                    <a:pt x="0" y="159"/>
                  </a:lnTo>
                  <a:lnTo>
                    <a:pt x="14" y="159"/>
                  </a:lnTo>
                  <a:lnTo>
                    <a:pt x="14" y="217"/>
                  </a:lnTo>
                  <a:lnTo>
                    <a:pt x="0" y="217"/>
                  </a:lnTo>
                  <a:close/>
                  <a:moveTo>
                    <a:pt x="0" y="116"/>
                  </a:moveTo>
                  <a:lnTo>
                    <a:pt x="0" y="58"/>
                  </a:lnTo>
                  <a:lnTo>
                    <a:pt x="14" y="58"/>
                  </a:lnTo>
                  <a:lnTo>
                    <a:pt x="14" y="116"/>
                  </a:lnTo>
                  <a:lnTo>
                    <a:pt x="0" y="116"/>
                  </a:lnTo>
                  <a:close/>
                  <a:moveTo>
                    <a:pt x="0" y="14"/>
                  </a:moveTo>
                  <a:lnTo>
                    <a:pt x="0" y="0"/>
                  </a:lnTo>
                  <a:lnTo>
                    <a:pt x="14" y="0"/>
                  </a:lnTo>
                  <a:lnTo>
                    <a:pt x="14" y="14"/>
                  </a:lnTo>
                  <a:lnTo>
                    <a:pt x="0" y="14"/>
                  </a:lnTo>
                  <a:close/>
                </a:path>
              </a:pathLst>
            </a:custGeom>
            <a:solidFill>
              <a:srgbClr val="000000"/>
            </a:solidFill>
            <a:ln w="1">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1"/>
            <p:cNvSpPr>
              <a:spLocks noChangeArrowheads="1"/>
            </p:cNvSpPr>
            <p:nvPr/>
          </p:nvSpPr>
          <p:spPr bwMode="auto">
            <a:xfrm>
              <a:off x="5441" y="3129"/>
              <a:ext cx="21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pitchFamily="34" charset="0"/>
                  <a:cs typeface="Arial" pitchFamily="34" charset="0"/>
                </a:rPr>
                <a:t>Age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3" name="Freeform 12"/>
            <p:cNvSpPr>
              <a:spLocks/>
            </p:cNvSpPr>
            <p:nvPr/>
          </p:nvSpPr>
          <p:spPr bwMode="auto">
            <a:xfrm>
              <a:off x="2473" y="2885"/>
              <a:ext cx="642" cy="344"/>
            </a:xfrm>
            <a:custGeom>
              <a:avLst/>
              <a:gdLst>
                <a:gd name="T0" fmla="*/ 1058 w 1283"/>
                <a:gd name="T1" fmla="*/ 0 h 687"/>
                <a:gd name="T2" fmla="*/ 0 w 1283"/>
                <a:gd name="T3" fmla="*/ 0 h 687"/>
                <a:gd name="T4" fmla="*/ 0 w 1283"/>
                <a:gd name="T5" fmla="*/ 687 h 687"/>
                <a:gd name="T6" fmla="*/ 1058 w 1283"/>
                <a:gd name="T7" fmla="*/ 687 h 687"/>
                <a:gd name="T8" fmla="*/ 1283 w 1283"/>
                <a:gd name="T9" fmla="*/ 343 h 687"/>
                <a:gd name="T10" fmla="*/ 1058 w 1283"/>
                <a:gd name="T11" fmla="*/ 0 h 687"/>
              </a:gdLst>
              <a:ahLst/>
              <a:cxnLst>
                <a:cxn ang="0">
                  <a:pos x="T0" y="T1"/>
                </a:cxn>
                <a:cxn ang="0">
                  <a:pos x="T2" y="T3"/>
                </a:cxn>
                <a:cxn ang="0">
                  <a:pos x="T4" y="T5"/>
                </a:cxn>
                <a:cxn ang="0">
                  <a:pos x="T6" y="T7"/>
                </a:cxn>
                <a:cxn ang="0">
                  <a:pos x="T8" y="T9"/>
                </a:cxn>
                <a:cxn ang="0">
                  <a:pos x="T10" y="T11"/>
                </a:cxn>
              </a:cxnLst>
              <a:rect l="0" t="0" r="r" b="b"/>
              <a:pathLst>
                <a:path w="1283" h="687">
                  <a:moveTo>
                    <a:pt x="1058" y="0"/>
                  </a:moveTo>
                  <a:lnTo>
                    <a:pt x="0" y="0"/>
                  </a:lnTo>
                  <a:lnTo>
                    <a:pt x="0" y="687"/>
                  </a:lnTo>
                  <a:lnTo>
                    <a:pt x="1058" y="687"/>
                  </a:lnTo>
                  <a:lnTo>
                    <a:pt x="1283" y="343"/>
                  </a:lnTo>
                  <a:lnTo>
                    <a:pt x="1058"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a:spLocks noChangeArrowheads="1"/>
            </p:cNvSpPr>
            <p:nvPr/>
          </p:nvSpPr>
          <p:spPr bwMode="auto">
            <a:xfrm>
              <a:off x="2531" y="2899"/>
              <a:ext cx="5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learning of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2485" y="2979"/>
              <a:ext cx="6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sensory effects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2489" y="3060"/>
              <a:ext cx="60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motor commands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6"/>
            <p:cNvSpPr>
              <a:spLocks noChangeArrowheads="1"/>
            </p:cNvSpPr>
            <p:nvPr/>
          </p:nvSpPr>
          <p:spPr bwMode="auto">
            <a:xfrm>
              <a:off x="2631" y="3141"/>
              <a:ext cx="28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(S1,M1)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Freeform 17"/>
            <p:cNvSpPr>
              <a:spLocks/>
            </p:cNvSpPr>
            <p:nvPr/>
          </p:nvSpPr>
          <p:spPr bwMode="auto">
            <a:xfrm>
              <a:off x="2473" y="2885"/>
              <a:ext cx="642" cy="344"/>
            </a:xfrm>
            <a:custGeom>
              <a:avLst/>
              <a:gdLst>
                <a:gd name="T0" fmla="*/ 1058 w 1283"/>
                <a:gd name="T1" fmla="*/ 0 h 687"/>
                <a:gd name="T2" fmla="*/ 0 w 1283"/>
                <a:gd name="T3" fmla="*/ 0 h 687"/>
                <a:gd name="T4" fmla="*/ 0 w 1283"/>
                <a:gd name="T5" fmla="*/ 687 h 687"/>
                <a:gd name="T6" fmla="*/ 1058 w 1283"/>
                <a:gd name="T7" fmla="*/ 687 h 687"/>
                <a:gd name="T8" fmla="*/ 1283 w 1283"/>
                <a:gd name="T9" fmla="*/ 343 h 687"/>
                <a:gd name="T10" fmla="*/ 1058 w 1283"/>
                <a:gd name="T11" fmla="*/ 0 h 687"/>
              </a:gdLst>
              <a:ahLst/>
              <a:cxnLst>
                <a:cxn ang="0">
                  <a:pos x="T0" y="T1"/>
                </a:cxn>
                <a:cxn ang="0">
                  <a:pos x="T2" y="T3"/>
                </a:cxn>
                <a:cxn ang="0">
                  <a:pos x="T4" y="T5"/>
                </a:cxn>
                <a:cxn ang="0">
                  <a:pos x="T6" y="T7"/>
                </a:cxn>
                <a:cxn ang="0">
                  <a:pos x="T8" y="T9"/>
                </a:cxn>
                <a:cxn ang="0">
                  <a:pos x="T10" y="T11"/>
                </a:cxn>
              </a:cxnLst>
              <a:rect l="0" t="0" r="r" b="b"/>
              <a:pathLst>
                <a:path w="1283" h="687">
                  <a:moveTo>
                    <a:pt x="1058" y="0"/>
                  </a:moveTo>
                  <a:lnTo>
                    <a:pt x="0" y="0"/>
                  </a:lnTo>
                  <a:lnTo>
                    <a:pt x="0" y="687"/>
                  </a:lnTo>
                  <a:lnTo>
                    <a:pt x="1058" y="687"/>
                  </a:lnTo>
                  <a:lnTo>
                    <a:pt x="1283" y="343"/>
                  </a:lnTo>
                  <a:lnTo>
                    <a:pt x="1058"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8"/>
            <p:cNvSpPr>
              <a:spLocks noChangeArrowheads="1"/>
            </p:cNvSpPr>
            <p:nvPr/>
          </p:nvSpPr>
          <p:spPr bwMode="auto">
            <a:xfrm>
              <a:off x="2531" y="2899"/>
              <a:ext cx="5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learning of the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9"/>
            <p:cNvSpPr>
              <a:spLocks noChangeArrowheads="1"/>
            </p:cNvSpPr>
            <p:nvPr/>
          </p:nvSpPr>
          <p:spPr bwMode="auto">
            <a:xfrm>
              <a:off x="2485" y="2979"/>
              <a:ext cx="61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sensory effects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20"/>
            <p:cNvSpPr>
              <a:spLocks noChangeArrowheads="1"/>
            </p:cNvSpPr>
            <p:nvPr/>
          </p:nvSpPr>
          <p:spPr bwMode="auto">
            <a:xfrm>
              <a:off x="2489" y="3060"/>
              <a:ext cx="60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motor commands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1"/>
            <p:cNvSpPr>
              <a:spLocks noChangeArrowheads="1"/>
            </p:cNvSpPr>
            <p:nvPr/>
          </p:nvSpPr>
          <p:spPr bwMode="auto">
            <a:xfrm>
              <a:off x="2631" y="3141"/>
              <a:ext cx="28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(S1,M1)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Freeform 22"/>
            <p:cNvSpPr>
              <a:spLocks/>
            </p:cNvSpPr>
            <p:nvPr/>
          </p:nvSpPr>
          <p:spPr bwMode="auto">
            <a:xfrm>
              <a:off x="3123" y="2497"/>
              <a:ext cx="649" cy="373"/>
            </a:xfrm>
            <a:custGeom>
              <a:avLst/>
              <a:gdLst>
                <a:gd name="T0" fmla="*/ 1046 w 1298"/>
                <a:gd name="T1" fmla="*/ 0 h 746"/>
                <a:gd name="T2" fmla="*/ 0 w 1298"/>
                <a:gd name="T3" fmla="*/ 0 h 746"/>
                <a:gd name="T4" fmla="*/ 0 w 1298"/>
                <a:gd name="T5" fmla="*/ 746 h 746"/>
                <a:gd name="T6" fmla="*/ 1046 w 1298"/>
                <a:gd name="T7" fmla="*/ 746 h 746"/>
                <a:gd name="T8" fmla="*/ 1298 w 1298"/>
                <a:gd name="T9" fmla="*/ 372 h 746"/>
                <a:gd name="T10" fmla="*/ 1046 w 1298"/>
                <a:gd name="T11" fmla="*/ 0 h 746"/>
              </a:gdLst>
              <a:ahLst/>
              <a:cxnLst>
                <a:cxn ang="0">
                  <a:pos x="T0" y="T1"/>
                </a:cxn>
                <a:cxn ang="0">
                  <a:pos x="T2" y="T3"/>
                </a:cxn>
                <a:cxn ang="0">
                  <a:pos x="T4" y="T5"/>
                </a:cxn>
                <a:cxn ang="0">
                  <a:pos x="T6" y="T7"/>
                </a:cxn>
                <a:cxn ang="0">
                  <a:pos x="T8" y="T9"/>
                </a:cxn>
                <a:cxn ang="0">
                  <a:pos x="T10" y="T11"/>
                </a:cxn>
              </a:cxnLst>
              <a:rect l="0" t="0" r="r" b="b"/>
              <a:pathLst>
                <a:path w="1298" h="746">
                  <a:moveTo>
                    <a:pt x="1046" y="0"/>
                  </a:moveTo>
                  <a:lnTo>
                    <a:pt x="0" y="0"/>
                  </a:lnTo>
                  <a:lnTo>
                    <a:pt x="0" y="746"/>
                  </a:lnTo>
                  <a:lnTo>
                    <a:pt x="1046" y="746"/>
                  </a:lnTo>
                  <a:lnTo>
                    <a:pt x="1298" y="372"/>
                  </a:lnTo>
                  <a:lnTo>
                    <a:pt x="1046" y="0"/>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a:spLocks noChangeArrowheads="1"/>
            </p:cNvSpPr>
            <p:nvPr/>
          </p:nvSpPr>
          <p:spPr bwMode="auto">
            <a:xfrm>
              <a:off x="3212" y="2494"/>
              <a:ext cx="45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learning of a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4"/>
            <p:cNvSpPr>
              <a:spLocks noChangeArrowheads="1"/>
            </p:cNvSpPr>
            <p:nvPr/>
          </p:nvSpPr>
          <p:spPr bwMode="auto">
            <a:xfrm>
              <a:off x="3234" y="2567"/>
              <a:ext cx="40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multimodal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5"/>
            <p:cNvSpPr>
              <a:spLocks noChangeArrowheads="1"/>
            </p:cNvSpPr>
            <p:nvPr/>
          </p:nvSpPr>
          <p:spPr bwMode="auto">
            <a:xfrm>
              <a:off x="3144" y="2640"/>
              <a:ext cx="5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representation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3157" y="2713"/>
              <a:ext cx="57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hand movement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7"/>
            <p:cNvSpPr>
              <a:spLocks noChangeArrowheads="1"/>
            </p:cNvSpPr>
            <p:nvPr/>
          </p:nvSpPr>
          <p:spPr bwMode="auto">
            <a:xfrm>
              <a:off x="3337" y="2786"/>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(PP)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Freeform 28"/>
            <p:cNvSpPr>
              <a:spLocks/>
            </p:cNvSpPr>
            <p:nvPr/>
          </p:nvSpPr>
          <p:spPr bwMode="auto">
            <a:xfrm>
              <a:off x="3123" y="2497"/>
              <a:ext cx="649" cy="373"/>
            </a:xfrm>
            <a:custGeom>
              <a:avLst/>
              <a:gdLst>
                <a:gd name="T0" fmla="*/ 1046 w 1298"/>
                <a:gd name="T1" fmla="*/ 0 h 746"/>
                <a:gd name="T2" fmla="*/ 0 w 1298"/>
                <a:gd name="T3" fmla="*/ 0 h 746"/>
                <a:gd name="T4" fmla="*/ 0 w 1298"/>
                <a:gd name="T5" fmla="*/ 746 h 746"/>
                <a:gd name="T6" fmla="*/ 1046 w 1298"/>
                <a:gd name="T7" fmla="*/ 746 h 746"/>
                <a:gd name="T8" fmla="*/ 1298 w 1298"/>
                <a:gd name="T9" fmla="*/ 372 h 746"/>
                <a:gd name="T10" fmla="*/ 1046 w 1298"/>
                <a:gd name="T11" fmla="*/ 0 h 746"/>
              </a:gdLst>
              <a:ahLst/>
              <a:cxnLst>
                <a:cxn ang="0">
                  <a:pos x="T0" y="T1"/>
                </a:cxn>
                <a:cxn ang="0">
                  <a:pos x="T2" y="T3"/>
                </a:cxn>
                <a:cxn ang="0">
                  <a:pos x="T4" y="T5"/>
                </a:cxn>
                <a:cxn ang="0">
                  <a:pos x="T6" y="T7"/>
                </a:cxn>
                <a:cxn ang="0">
                  <a:pos x="T8" y="T9"/>
                </a:cxn>
                <a:cxn ang="0">
                  <a:pos x="T10" y="T11"/>
                </a:cxn>
              </a:cxnLst>
              <a:rect l="0" t="0" r="r" b="b"/>
              <a:pathLst>
                <a:path w="1298" h="746">
                  <a:moveTo>
                    <a:pt x="1046" y="0"/>
                  </a:moveTo>
                  <a:lnTo>
                    <a:pt x="0" y="0"/>
                  </a:lnTo>
                  <a:lnTo>
                    <a:pt x="0" y="746"/>
                  </a:lnTo>
                  <a:lnTo>
                    <a:pt x="1046" y="746"/>
                  </a:lnTo>
                  <a:lnTo>
                    <a:pt x="1298" y="372"/>
                  </a:lnTo>
                  <a:lnTo>
                    <a:pt x="1046" y="0"/>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a:spLocks noChangeArrowheads="1"/>
            </p:cNvSpPr>
            <p:nvPr/>
          </p:nvSpPr>
          <p:spPr bwMode="auto">
            <a:xfrm>
              <a:off x="3212" y="2494"/>
              <a:ext cx="45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learning of a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30"/>
            <p:cNvSpPr>
              <a:spLocks noChangeArrowheads="1"/>
            </p:cNvSpPr>
            <p:nvPr/>
          </p:nvSpPr>
          <p:spPr bwMode="auto">
            <a:xfrm>
              <a:off x="3234" y="2567"/>
              <a:ext cx="40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multimodal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088" name="Rectangle 31"/>
            <p:cNvSpPr>
              <a:spLocks noChangeArrowheads="1"/>
            </p:cNvSpPr>
            <p:nvPr/>
          </p:nvSpPr>
          <p:spPr bwMode="auto">
            <a:xfrm>
              <a:off x="3144" y="2640"/>
              <a:ext cx="59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representation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089" name="Rectangle 32"/>
            <p:cNvSpPr>
              <a:spLocks noChangeArrowheads="1"/>
            </p:cNvSpPr>
            <p:nvPr/>
          </p:nvSpPr>
          <p:spPr bwMode="auto">
            <a:xfrm>
              <a:off x="3157" y="2713"/>
              <a:ext cx="57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hand movement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099" name="Rectangle 33"/>
            <p:cNvSpPr>
              <a:spLocks noChangeArrowheads="1"/>
            </p:cNvSpPr>
            <p:nvPr/>
          </p:nvSpPr>
          <p:spPr bwMode="auto">
            <a:xfrm>
              <a:off x="3337" y="2786"/>
              <a:ext cx="1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(PP)</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0" name="Freeform 34"/>
            <p:cNvSpPr>
              <a:spLocks/>
            </p:cNvSpPr>
            <p:nvPr/>
          </p:nvSpPr>
          <p:spPr bwMode="auto">
            <a:xfrm>
              <a:off x="3782" y="2193"/>
              <a:ext cx="541" cy="320"/>
            </a:xfrm>
            <a:custGeom>
              <a:avLst/>
              <a:gdLst>
                <a:gd name="T0" fmla="*/ 891 w 1082"/>
                <a:gd name="T1" fmla="*/ 0 h 639"/>
                <a:gd name="T2" fmla="*/ 0 w 1082"/>
                <a:gd name="T3" fmla="*/ 0 h 639"/>
                <a:gd name="T4" fmla="*/ 0 w 1082"/>
                <a:gd name="T5" fmla="*/ 639 h 639"/>
                <a:gd name="T6" fmla="*/ 891 w 1082"/>
                <a:gd name="T7" fmla="*/ 639 h 639"/>
                <a:gd name="T8" fmla="*/ 1082 w 1082"/>
                <a:gd name="T9" fmla="*/ 319 h 639"/>
                <a:gd name="T10" fmla="*/ 891 w 1082"/>
                <a:gd name="T11" fmla="*/ 0 h 639"/>
              </a:gdLst>
              <a:ahLst/>
              <a:cxnLst>
                <a:cxn ang="0">
                  <a:pos x="T0" y="T1"/>
                </a:cxn>
                <a:cxn ang="0">
                  <a:pos x="T2" y="T3"/>
                </a:cxn>
                <a:cxn ang="0">
                  <a:pos x="T4" y="T5"/>
                </a:cxn>
                <a:cxn ang="0">
                  <a:pos x="T6" y="T7"/>
                </a:cxn>
                <a:cxn ang="0">
                  <a:pos x="T8" y="T9"/>
                </a:cxn>
                <a:cxn ang="0">
                  <a:pos x="T10" y="T11"/>
                </a:cxn>
              </a:cxnLst>
              <a:rect l="0" t="0" r="r" b="b"/>
              <a:pathLst>
                <a:path w="1082" h="639">
                  <a:moveTo>
                    <a:pt x="891" y="0"/>
                  </a:moveTo>
                  <a:lnTo>
                    <a:pt x="0" y="0"/>
                  </a:lnTo>
                  <a:lnTo>
                    <a:pt x="0" y="639"/>
                  </a:lnTo>
                  <a:lnTo>
                    <a:pt x="891" y="639"/>
                  </a:lnTo>
                  <a:lnTo>
                    <a:pt x="1082" y="319"/>
                  </a:lnTo>
                  <a:lnTo>
                    <a:pt x="89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01" name="Rectangle 35"/>
            <p:cNvSpPr>
              <a:spLocks noChangeArrowheads="1"/>
            </p:cNvSpPr>
            <p:nvPr/>
          </p:nvSpPr>
          <p:spPr bwMode="auto">
            <a:xfrm>
              <a:off x="3875" y="2200"/>
              <a:ext cx="39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learning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2" name="Rectangle 36"/>
            <p:cNvSpPr>
              <a:spLocks noChangeArrowheads="1"/>
            </p:cNvSpPr>
            <p:nvPr/>
          </p:nvSpPr>
          <p:spPr bwMode="auto">
            <a:xfrm>
              <a:off x="3841" y="2273"/>
              <a:ext cx="4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goal directed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3" name="Rectangle 37"/>
            <p:cNvSpPr>
              <a:spLocks noChangeArrowheads="1"/>
            </p:cNvSpPr>
            <p:nvPr/>
          </p:nvSpPr>
          <p:spPr bwMode="auto">
            <a:xfrm>
              <a:off x="3879" y="2346"/>
              <a:ext cx="38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sequences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4" name="Rectangle 38"/>
            <p:cNvSpPr>
              <a:spLocks noChangeArrowheads="1"/>
            </p:cNvSpPr>
            <p:nvPr/>
          </p:nvSpPr>
          <p:spPr bwMode="auto">
            <a:xfrm>
              <a:off x="3971" y="2418"/>
              <a:ext cx="16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(PT)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5" name="Freeform 39"/>
            <p:cNvSpPr>
              <a:spLocks/>
            </p:cNvSpPr>
            <p:nvPr/>
          </p:nvSpPr>
          <p:spPr bwMode="auto">
            <a:xfrm>
              <a:off x="3782" y="2193"/>
              <a:ext cx="541" cy="320"/>
            </a:xfrm>
            <a:custGeom>
              <a:avLst/>
              <a:gdLst>
                <a:gd name="T0" fmla="*/ 891 w 1082"/>
                <a:gd name="T1" fmla="*/ 0 h 639"/>
                <a:gd name="T2" fmla="*/ 0 w 1082"/>
                <a:gd name="T3" fmla="*/ 0 h 639"/>
                <a:gd name="T4" fmla="*/ 0 w 1082"/>
                <a:gd name="T5" fmla="*/ 639 h 639"/>
                <a:gd name="T6" fmla="*/ 891 w 1082"/>
                <a:gd name="T7" fmla="*/ 639 h 639"/>
                <a:gd name="T8" fmla="*/ 1082 w 1082"/>
                <a:gd name="T9" fmla="*/ 319 h 639"/>
                <a:gd name="T10" fmla="*/ 891 w 1082"/>
                <a:gd name="T11" fmla="*/ 0 h 639"/>
              </a:gdLst>
              <a:ahLst/>
              <a:cxnLst>
                <a:cxn ang="0">
                  <a:pos x="T0" y="T1"/>
                </a:cxn>
                <a:cxn ang="0">
                  <a:pos x="T2" y="T3"/>
                </a:cxn>
                <a:cxn ang="0">
                  <a:pos x="T4" y="T5"/>
                </a:cxn>
                <a:cxn ang="0">
                  <a:pos x="T6" y="T7"/>
                </a:cxn>
                <a:cxn ang="0">
                  <a:pos x="T8" y="T9"/>
                </a:cxn>
                <a:cxn ang="0">
                  <a:pos x="T10" y="T11"/>
                </a:cxn>
              </a:cxnLst>
              <a:rect l="0" t="0" r="r" b="b"/>
              <a:pathLst>
                <a:path w="1082" h="639">
                  <a:moveTo>
                    <a:pt x="891" y="0"/>
                  </a:moveTo>
                  <a:lnTo>
                    <a:pt x="0" y="0"/>
                  </a:lnTo>
                  <a:lnTo>
                    <a:pt x="0" y="639"/>
                  </a:lnTo>
                  <a:lnTo>
                    <a:pt x="891" y="639"/>
                  </a:lnTo>
                  <a:lnTo>
                    <a:pt x="1082" y="319"/>
                  </a:lnTo>
                  <a:lnTo>
                    <a:pt x="891"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06" name="Rectangle 40"/>
            <p:cNvSpPr>
              <a:spLocks noChangeArrowheads="1"/>
            </p:cNvSpPr>
            <p:nvPr/>
          </p:nvSpPr>
          <p:spPr bwMode="auto">
            <a:xfrm>
              <a:off x="3875" y="2200"/>
              <a:ext cx="39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learning of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7" name="Rectangle 41"/>
            <p:cNvSpPr>
              <a:spLocks noChangeArrowheads="1"/>
            </p:cNvSpPr>
            <p:nvPr/>
          </p:nvSpPr>
          <p:spPr bwMode="auto">
            <a:xfrm>
              <a:off x="3841" y="2273"/>
              <a:ext cx="46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goal directed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8" name="Rectangle 42"/>
            <p:cNvSpPr>
              <a:spLocks noChangeArrowheads="1"/>
            </p:cNvSpPr>
            <p:nvPr/>
          </p:nvSpPr>
          <p:spPr bwMode="auto">
            <a:xfrm>
              <a:off x="3879" y="2346"/>
              <a:ext cx="38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sequences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09" name="Rectangle 43"/>
            <p:cNvSpPr>
              <a:spLocks noChangeArrowheads="1"/>
            </p:cNvSpPr>
            <p:nvPr/>
          </p:nvSpPr>
          <p:spPr bwMode="auto">
            <a:xfrm>
              <a:off x="3971" y="2418"/>
              <a:ext cx="16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Tahoma" pitchFamily="34" charset="0"/>
                  <a:cs typeface="Arial" pitchFamily="34" charset="0"/>
                </a:rPr>
                <a:t>(PT)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0" name="Freeform 44"/>
            <p:cNvSpPr>
              <a:spLocks/>
            </p:cNvSpPr>
            <p:nvPr/>
          </p:nvSpPr>
          <p:spPr bwMode="auto">
            <a:xfrm>
              <a:off x="4330" y="1798"/>
              <a:ext cx="588" cy="374"/>
            </a:xfrm>
            <a:custGeom>
              <a:avLst/>
              <a:gdLst>
                <a:gd name="T0" fmla="*/ 985 w 1178"/>
                <a:gd name="T1" fmla="*/ 0 h 748"/>
                <a:gd name="T2" fmla="*/ 0 w 1178"/>
                <a:gd name="T3" fmla="*/ 0 h 748"/>
                <a:gd name="T4" fmla="*/ 0 w 1178"/>
                <a:gd name="T5" fmla="*/ 748 h 748"/>
                <a:gd name="T6" fmla="*/ 985 w 1178"/>
                <a:gd name="T7" fmla="*/ 748 h 748"/>
                <a:gd name="T8" fmla="*/ 1178 w 1178"/>
                <a:gd name="T9" fmla="*/ 374 h 748"/>
                <a:gd name="T10" fmla="*/ 985 w 1178"/>
                <a:gd name="T11" fmla="*/ 0 h 748"/>
              </a:gdLst>
              <a:ahLst/>
              <a:cxnLst>
                <a:cxn ang="0">
                  <a:pos x="T0" y="T1"/>
                </a:cxn>
                <a:cxn ang="0">
                  <a:pos x="T2" y="T3"/>
                </a:cxn>
                <a:cxn ang="0">
                  <a:pos x="T4" y="T5"/>
                </a:cxn>
                <a:cxn ang="0">
                  <a:pos x="T6" y="T7"/>
                </a:cxn>
                <a:cxn ang="0">
                  <a:pos x="T8" y="T9"/>
                </a:cxn>
                <a:cxn ang="0">
                  <a:pos x="T10" y="T11"/>
                </a:cxn>
              </a:cxnLst>
              <a:rect l="0" t="0" r="r" b="b"/>
              <a:pathLst>
                <a:path w="1178" h="748">
                  <a:moveTo>
                    <a:pt x="985" y="0"/>
                  </a:moveTo>
                  <a:lnTo>
                    <a:pt x="0" y="0"/>
                  </a:lnTo>
                  <a:lnTo>
                    <a:pt x="0" y="748"/>
                  </a:lnTo>
                  <a:lnTo>
                    <a:pt x="985" y="748"/>
                  </a:lnTo>
                  <a:lnTo>
                    <a:pt x="1178" y="374"/>
                  </a:lnTo>
                  <a:lnTo>
                    <a:pt x="98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11" name="Rectangle 45"/>
            <p:cNvSpPr>
              <a:spLocks noChangeArrowheads="1"/>
            </p:cNvSpPr>
            <p:nvPr/>
          </p:nvSpPr>
          <p:spPr bwMode="auto">
            <a:xfrm>
              <a:off x="4351" y="1814"/>
              <a:ext cx="54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learning of reach,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2" name="Rectangle 46"/>
            <p:cNvSpPr>
              <a:spLocks noChangeArrowheads="1"/>
            </p:cNvSpPr>
            <p:nvPr/>
          </p:nvSpPr>
          <p:spPr bwMode="auto">
            <a:xfrm>
              <a:off x="4457" y="1882"/>
              <a:ext cx="32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grasp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3" name="Rectangle 47"/>
            <p:cNvSpPr>
              <a:spLocks noChangeArrowheads="1"/>
            </p:cNvSpPr>
            <p:nvPr/>
          </p:nvSpPr>
          <p:spPr bwMode="auto">
            <a:xfrm>
              <a:off x="4368" y="1951"/>
              <a:ext cx="50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manipulation for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4" name="Rectangle 48"/>
            <p:cNvSpPr>
              <a:spLocks noChangeArrowheads="1"/>
            </p:cNvSpPr>
            <p:nvPr/>
          </p:nvSpPr>
          <p:spPr bwMode="auto">
            <a:xfrm>
              <a:off x="4397" y="2019"/>
              <a:ext cx="44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simple objects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5" name="Rectangle 49"/>
            <p:cNvSpPr>
              <a:spLocks noChangeArrowheads="1"/>
            </p:cNvSpPr>
            <p:nvPr/>
          </p:nvSpPr>
          <p:spPr bwMode="auto">
            <a:xfrm>
              <a:off x="4512" y="2086"/>
              <a:ext cx="5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6" name="Rectangle 50"/>
            <p:cNvSpPr>
              <a:spLocks noChangeArrowheads="1"/>
            </p:cNvSpPr>
            <p:nvPr/>
          </p:nvSpPr>
          <p:spPr bwMode="auto">
            <a:xfrm>
              <a:off x="4536" y="2086"/>
              <a:ext cx="14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PMd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7" name="Rectangle 51"/>
            <p:cNvSpPr>
              <a:spLocks noChangeArrowheads="1"/>
            </p:cNvSpPr>
            <p:nvPr/>
          </p:nvSpPr>
          <p:spPr bwMode="auto">
            <a:xfrm>
              <a:off x="4653" y="2086"/>
              <a:ext cx="5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18" name="Freeform 52"/>
            <p:cNvSpPr>
              <a:spLocks/>
            </p:cNvSpPr>
            <p:nvPr/>
          </p:nvSpPr>
          <p:spPr bwMode="auto">
            <a:xfrm>
              <a:off x="4330" y="1798"/>
              <a:ext cx="588" cy="374"/>
            </a:xfrm>
            <a:custGeom>
              <a:avLst/>
              <a:gdLst>
                <a:gd name="T0" fmla="*/ 985 w 1178"/>
                <a:gd name="T1" fmla="*/ 0 h 748"/>
                <a:gd name="T2" fmla="*/ 0 w 1178"/>
                <a:gd name="T3" fmla="*/ 0 h 748"/>
                <a:gd name="T4" fmla="*/ 0 w 1178"/>
                <a:gd name="T5" fmla="*/ 748 h 748"/>
                <a:gd name="T6" fmla="*/ 985 w 1178"/>
                <a:gd name="T7" fmla="*/ 748 h 748"/>
                <a:gd name="T8" fmla="*/ 1178 w 1178"/>
                <a:gd name="T9" fmla="*/ 374 h 748"/>
                <a:gd name="T10" fmla="*/ 985 w 1178"/>
                <a:gd name="T11" fmla="*/ 0 h 748"/>
              </a:gdLst>
              <a:ahLst/>
              <a:cxnLst>
                <a:cxn ang="0">
                  <a:pos x="T0" y="T1"/>
                </a:cxn>
                <a:cxn ang="0">
                  <a:pos x="T2" y="T3"/>
                </a:cxn>
                <a:cxn ang="0">
                  <a:pos x="T4" y="T5"/>
                </a:cxn>
                <a:cxn ang="0">
                  <a:pos x="T6" y="T7"/>
                </a:cxn>
                <a:cxn ang="0">
                  <a:pos x="T8" y="T9"/>
                </a:cxn>
                <a:cxn ang="0">
                  <a:pos x="T10" y="T11"/>
                </a:cxn>
              </a:cxnLst>
              <a:rect l="0" t="0" r="r" b="b"/>
              <a:pathLst>
                <a:path w="1178" h="748">
                  <a:moveTo>
                    <a:pt x="985" y="0"/>
                  </a:moveTo>
                  <a:lnTo>
                    <a:pt x="0" y="0"/>
                  </a:lnTo>
                  <a:lnTo>
                    <a:pt x="0" y="748"/>
                  </a:lnTo>
                  <a:lnTo>
                    <a:pt x="985" y="748"/>
                  </a:lnTo>
                  <a:lnTo>
                    <a:pt x="1178" y="374"/>
                  </a:lnTo>
                  <a:lnTo>
                    <a:pt x="98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19" name="Rectangle 53"/>
            <p:cNvSpPr>
              <a:spLocks noChangeArrowheads="1"/>
            </p:cNvSpPr>
            <p:nvPr/>
          </p:nvSpPr>
          <p:spPr bwMode="auto">
            <a:xfrm>
              <a:off x="4351" y="1814"/>
              <a:ext cx="54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learning of reach,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0" name="Rectangle 54"/>
            <p:cNvSpPr>
              <a:spLocks noChangeArrowheads="1"/>
            </p:cNvSpPr>
            <p:nvPr/>
          </p:nvSpPr>
          <p:spPr bwMode="auto">
            <a:xfrm>
              <a:off x="4457" y="1882"/>
              <a:ext cx="32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grasp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1" name="Rectangle 55"/>
            <p:cNvSpPr>
              <a:spLocks noChangeArrowheads="1"/>
            </p:cNvSpPr>
            <p:nvPr/>
          </p:nvSpPr>
          <p:spPr bwMode="auto">
            <a:xfrm>
              <a:off x="4368" y="1951"/>
              <a:ext cx="50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manipulation for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2" name="Rectangle 56"/>
            <p:cNvSpPr>
              <a:spLocks noChangeArrowheads="1"/>
            </p:cNvSpPr>
            <p:nvPr/>
          </p:nvSpPr>
          <p:spPr bwMode="auto">
            <a:xfrm>
              <a:off x="4397" y="2019"/>
              <a:ext cx="449"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simple objects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3" name="Rectangle 57"/>
            <p:cNvSpPr>
              <a:spLocks noChangeArrowheads="1"/>
            </p:cNvSpPr>
            <p:nvPr/>
          </p:nvSpPr>
          <p:spPr bwMode="auto">
            <a:xfrm>
              <a:off x="4512" y="2086"/>
              <a:ext cx="5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4" name="Rectangle 58"/>
            <p:cNvSpPr>
              <a:spLocks noChangeArrowheads="1"/>
            </p:cNvSpPr>
            <p:nvPr/>
          </p:nvSpPr>
          <p:spPr bwMode="auto">
            <a:xfrm>
              <a:off x="4536" y="2086"/>
              <a:ext cx="148"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PMd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5" name="Rectangle 59"/>
            <p:cNvSpPr>
              <a:spLocks noChangeArrowheads="1"/>
            </p:cNvSpPr>
            <p:nvPr/>
          </p:nvSpPr>
          <p:spPr bwMode="auto">
            <a:xfrm>
              <a:off x="4653" y="2086"/>
              <a:ext cx="53"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6" name="Freeform 60"/>
            <p:cNvSpPr>
              <a:spLocks/>
            </p:cNvSpPr>
            <p:nvPr/>
          </p:nvSpPr>
          <p:spPr bwMode="auto">
            <a:xfrm>
              <a:off x="4928" y="1512"/>
              <a:ext cx="826" cy="339"/>
            </a:xfrm>
            <a:custGeom>
              <a:avLst/>
              <a:gdLst>
                <a:gd name="T0" fmla="*/ 1452 w 1653"/>
                <a:gd name="T1" fmla="*/ 0 h 680"/>
                <a:gd name="T2" fmla="*/ 0 w 1653"/>
                <a:gd name="T3" fmla="*/ 0 h 680"/>
                <a:gd name="T4" fmla="*/ 0 w 1653"/>
                <a:gd name="T5" fmla="*/ 680 h 680"/>
                <a:gd name="T6" fmla="*/ 1452 w 1653"/>
                <a:gd name="T7" fmla="*/ 680 h 680"/>
                <a:gd name="T8" fmla="*/ 1653 w 1653"/>
                <a:gd name="T9" fmla="*/ 340 h 680"/>
                <a:gd name="T10" fmla="*/ 1452 w 1653"/>
                <a:gd name="T11" fmla="*/ 0 h 680"/>
              </a:gdLst>
              <a:ahLst/>
              <a:cxnLst>
                <a:cxn ang="0">
                  <a:pos x="T0" y="T1"/>
                </a:cxn>
                <a:cxn ang="0">
                  <a:pos x="T2" y="T3"/>
                </a:cxn>
                <a:cxn ang="0">
                  <a:pos x="T4" y="T5"/>
                </a:cxn>
                <a:cxn ang="0">
                  <a:pos x="T6" y="T7"/>
                </a:cxn>
                <a:cxn ang="0">
                  <a:pos x="T8" y="T9"/>
                </a:cxn>
                <a:cxn ang="0">
                  <a:pos x="T10" y="T11"/>
                </a:cxn>
              </a:cxnLst>
              <a:rect l="0" t="0" r="r" b="b"/>
              <a:pathLst>
                <a:path w="1653" h="680">
                  <a:moveTo>
                    <a:pt x="1452" y="0"/>
                  </a:moveTo>
                  <a:lnTo>
                    <a:pt x="0" y="0"/>
                  </a:lnTo>
                  <a:lnTo>
                    <a:pt x="0" y="680"/>
                  </a:lnTo>
                  <a:lnTo>
                    <a:pt x="1452" y="680"/>
                  </a:lnTo>
                  <a:lnTo>
                    <a:pt x="1653" y="340"/>
                  </a:lnTo>
                  <a:lnTo>
                    <a:pt x="1452" y="0"/>
                  </a:lnTo>
                  <a:close/>
                </a:path>
              </a:pathLst>
            </a:custGeom>
            <a:solidFill>
              <a:srgbClr val="CC0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27" name="Rectangle 61"/>
            <p:cNvSpPr>
              <a:spLocks noChangeArrowheads="1"/>
            </p:cNvSpPr>
            <p:nvPr/>
          </p:nvSpPr>
          <p:spPr bwMode="auto">
            <a:xfrm>
              <a:off x="4983" y="1526"/>
              <a:ext cx="7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learning of reach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8" name="Rectangle 62"/>
            <p:cNvSpPr>
              <a:spLocks noChangeArrowheads="1"/>
            </p:cNvSpPr>
            <p:nvPr/>
          </p:nvSpPr>
          <p:spPr bwMode="auto">
            <a:xfrm>
              <a:off x="4944" y="1599"/>
              <a:ext cx="81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grasp of various objects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29" name="Rectangle 63"/>
            <p:cNvSpPr>
              <a:spLocks noChangeArrowheads="1"/>
            </p:cNvSpPr>
            <p:nvPr/>
          </p:nvSpPr>
          <p:spPr bwMode="auto">
            <a:xfrm>
              <a:off x="5057" y="1672"/>
              <a:ext cx="57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with subsequent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0" name="Rectangle 64"/>
            <p:cNvSpPr>
              <a:spLocks noChangeArrowheads="1"/>
            </p:cNvSpPr>
            <p:nvPr/>
          </p:nvSpPr>
          <p:spPr bwMode="auto">
            <a:xfrm>
              <a:off x="5011" y="1745"/>
              <a:ext cx="48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manipulation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1" name="Rectangle 65"/>
            <p:cNvSpPr>
              <a:spLocks noChangeArrowheads="1"/>
            </p:cNvSpPr>
            <p:nvPr/>
          </p:nvSpPr>
          <p:spPr bwMode="auto">
            <a:xfrm>
              <a:off x="5443" y="1745"/>
              <a:ext cx="16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PMv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2" name="Rectangle 66"/>
            <p:cNvSpPr>
              <a:spLocks noChangeArrowheads="1"/>
            </p:cNvSpPr>
            <p:nvPr/>
          </p:nvSpPr>
          <p:spPr bwMode="auto">
            <a:xfrm>
              <a:off x="5566" y="1745"/>
              <a:ext cx="5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3" name="Freeform 67"/>
            <p:cNvSpPr>
              <a:spLocks/>
            </p:cNvSpPr>
            <p:nvPr/>
          </p:nvSpPr>
          <p:spPr bwMode="auto">
            <a:xfrm>
              <a:off x="4928" y="1512"/>
              <a:ext cx="826" cy="339"/>
            </a:xfrm>
            <a:custGeom>
              <a:avLst/>
              <a:gdLst>
                <a:gd name="T0" fmla="*/ 1452 w 1653"/>
                <a:gd name="T1" fmla="*/ 0 h 680"/>
                <a:gd name="T2" fmla="*/ 0 w 1653"/>
                <a:gd name="T3" fmla="*/ 0 h 680"/>
                <a:gd name="T4" fmla="*/ 0 w 1653"/>
                <a:gd name="T5" fmla="*/ 680 h 680"/>
                <a:gd name="T6" fmla="*/ 1452 w 1653"/>
                <a:gd name="T7" fmla="*/ 680 h 680"/>
                <a:gd name="T8" fmla="*/ 1653 w 1653"/>
                <a:gd name="T9" fmla="*/ 340 h 680"/>
                <a:gd name="T10" fmla="*/ 1452 w 1653"/>
                <a:gd name="T11" fmla="*/ 0 h 680"/>
              </a:gdLst>
              <a:ahLst/>
              <a:cxnLst>
                <a:cxn ang="0">
                  <a:pos x="T0" y="T1"/>
                </a:cxn>
                <a:cxn ang="0">
                  <a:pos x="T2" y="T3"/>
                </a:cxn>
                <a:cxn ang="0">
                  <a:pos x="T4" y="T5"/>
                </a:cxn>
                <a:cxn ang="0">
                  <a:pos x="T6" y="T7"/>
                </a:cxn>
                <a:cxn ang="0">
                  <a:pos x="T8" y="T9"/>
                </a:cxn>
                <a:cxn ang="0">
                  <a:pos x="T10" y="T11"/>
                </a:cxn>
              </a:cxnLst>
              <a:rect l="0" t="0" r="r" b="b"/>
              <a:pathLst>
                <a:path w="1653" h="680">
                  <a:moveTo>
                    <a:pt x="1452" y="0"/>
                  </a:moveTo>
                  <a:lnTo>
                    <a:pt x="0" y="0"/>
                  </a:lnTo>
                  <a:lnTo>
                    <a:pt x="0" y="680"/>
                  </a:lnTo>
                  <a:lnTo>
                    <a:pt x="1452" y="680"/>
                  </a:lnTo>
                  <a:lnTo>
                    <a:pt x="1653" y="340"/>
                  </a:lnTo>
                  <a:lnTo>
                    <a:pt x="1452" y="0"/>
                  </a:lnTo>
                  <a:close/>
                </a:path>
              </a:pathLst>
            </a:custGeom>
            <a:solidFill>
              <a:srgbClr val="CC0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134" name="Rectangle 68"/>
            <p:cNvSpPr>
              <a:spLocks noChangeArrowheads="1"/>
            </p:cNvSpPr>
            <p:nvPr/>
          </p:nvSpPr>
          <p:spPr bwMode="auto">
            <a:xfrm>
              <a:off x="4983" y="1526"/>
              <a:ext cx="7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learning of reach and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5" name="Rectangle 69"/>
            <p:cNvSpPr>
              <a:spLocks noChangeArrowheads="1"/>
            </p:cNvSpPr>
            <p:nvPr/>
          </p:nvSpPr>
          <p:spPr bwMode="auto">
            <a:xfrm>
              <a:off x="4944" y="1599"/>
              <a:ext cx="81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grasp of various objects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6" name="Rectangle 70"/>
            <p:cNvSpPr>
              <a:spLocks noChangeArrowheads="1"/>
            </p:cNvSpPr>
            <p:nvPr/>
          </p:nvSpPr>
          <p:spPr bwMode="auto">
            <a:xfrm>
              <a:off x="5057" y="1672"/>
              <a:ext cx="57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with subsequent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7" name="Rectangle 71"/>
            <p:cNvSpPr>
              <a:spLocks noChangeArrowheads="1"/>
            </p:cNvSpPr>
            <p:nvPr/>
          </p:nvSpPr>
          <p:spPr bwMode="auto">
            <a:xfrm>
              <a:off x="5011" y="1745"/>
              <a:ext cx="48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manipulation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8" name="Rectangle 72"/>
            <p:cNvSpPr>
              <a:spLocks noChangeArrowheads="1"/>
            </p:cNvSpPr>
            <p:nvPr/>
          </p:nvSpPr>
          <p:spPr bwMode="auto">
            <a:xfrm>
              <a:off x="5443" y="1745"/>
              <a:ext cx="16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PMv</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39" name="Rectangle 73"/>
            <p:cNvSpPr>
              <a:spLocks noChangeArrowheads="1"/>
            </p:cNvSpPr>
            <p:nvPr/>
          </p:nvSpPr>
          <p:spPr bwMode="auto">
            <a:xfrm>
              <a:off x="5566" y="1745"/>
              <a:ext cx="5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Tahoma" pitchFamily="34"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3142" name="Rectangle 76"/>
            <p:cNvSpPr>
              <a:spLocks noChangeArrowheads="1"/>
            </p:cNvSpPr>
            <p:nvPr/>
          </p:nvSpPr>
          <p:spPr bwMode="auto">
            <a:xfrm>
              <a:off x="2540" y="1599"/>
              <a:ext cx="108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u="none" strike="noStrike" cap="none" normalizeH="0" baseline="0" dirty="0" smtClean="0">
                  <a:ln>
                    <a:noFill/>
                  </a:ln>
                  <a:solidFill>
                    <a:srgbClr val="000000"/>
                  </a:solidFill>
                  <a:effectLst/>
                  <a:latin typeface="Tahoma" pitchFamily="34" charset="0"/>
                  <a:cs typeface="Arial" pitchFamily="34" charset="0"/>
                </a:rPr>
                <a:t>5 </a:t>
              </a:r>
              <a:r>
                <a:rPr kumimoji="0" lang="en-US" sz="1200" b="0" i="1" u="none" strike="noStrike" cap="none" normalizeH="0" baseline="0" dirty="0" smtClean="0">
                  <a:ln>
                    <a:noFill/>
                  </a:ln>
                  <a:solidFill>
                    <a:srgbClr val="000000"/>
                  </a:solidFill>
                  <a:effectLst/>
                  <a:latin typeface="Tahoma" pitchFamily="34" charset="0"/>
                  <a:cs typeface="Arial" pitchFamily="34" charset="0"/>
                </a:rPr>
                <a:t>primitive learning steps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027" name="Picture 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 y="2894"/>
              <a:ext cx="43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28" name="Picture 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6" y="2233"/>
              <a:ext cx="493"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29" name="Picture 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5" y="1885"/>
              <a:ext cx="643"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0" name="Picture 9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5" y="2523"/>
              <a:ext cx="49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8332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684213" y="404813"/>
            <a:ext cx="7772400" cy="668337"/>
          </a:xfrm>
          <a:effectLst/>
        </p:spPr>
        <p:txBody>
          <a:bodyPr/>
          <a:lstStyle/>
          <a:p>
            <a:r>
              <a:rPr lang="en-US" b="0" dirty="0">
                <a:effectLst>
                  <a:outerShdw blurRad="38100" dist="38100" dir="2700000" algn="tl">
                    <a:srgbClr val="000000">
                      <a:alpha val="43137"/>
                    </a:srgbClr>
                  </a:outerShdw>
                </a:effectLst>
              </a:rPr>
              <a:t>Brain-inspired architectures</a:t>
            </a:r>
          </a:p>
        </p:txBody>
      </p:sp>
      <p:sp>
        <p:nvSpPr>
          <p:cNvPr id="546819" name="Rectangle 3"/>
          <p:cNvSpPr>
            <a:spLocks noGrp="1" noChangeArrowheads="1"/>
          </p:cNvSpPr>
          <p:nvPr>
            <p:ph idx="1"/>
          </p:nvPr>
        </p:nvSpPr>
        <p:spPr>
          <a:xfrm>
            <a:off x="533400" y="1219200"/>
            <a:ext cx="7494984" cy="1143000"/>
          </a:xfrm>
        </p:spPr>
        <p:txBody>
          <a:bodyPr/>
          <a:lstStyle/>
          <a:p>
            <a:pPr marL="0" indent="0">
              <a:buFontTx/>
              <a:buNone/>
            </a:pPr>
            <a:r>
              <a:rPr lang="pl-PL" dirty="0"/>
              <a:t>G. Edelman </a:t>
            </a:r>
            <a:r>
              <a:rPr lang="en-US" dirty="0"/>
              <a:t>(Neurosciences Institute) &amp; collaborators, created a series </a:t>
            </a:r>
            <a:r>
              <a:rPr lang="en-US" dirty="0" smtClean="0"/>
              <a:t/>
            </a:r>
            <a:br>
              <a:rPr lang="en-US" dirty="0" smtClean="0"/>
            </a:br>
            <a:r>
              <a:rPr lang="en-US" dirty="0" smtClean="0"/>
              <a:t>of </a:t>
            </a:r>
            <a:r>
              <a:rPr lang="en-US" dirty="0"/>
              <a:t>Darwin automata, </a:t>
            </a:r>
            <a:r>
              <a:rPr lang="en-US" dirty="0">
                <a:hlinkClick r:id="rId3"/>
              </a:rPr>
              <a:t>brain-based </a:t>
            </a:r>
            <a:r>
              <a:rPr lang="en-US" dirty="0" smtClean="0">
                <a:hlinkClick r:id="rId3"/>
              </a:rPr>
              <a:t>devices</a:t>
            </a:r>
            <a:r>
              <a:rPr lang="en-US" dirty="0" smtClean="0"/>
              <a:t> (BBD): “</a:t>
            </a:r>
            <a:r>
              <a:rPr lang="en-US" dirty="0"/>
              <a:t>physical devices </a:t>
            </a:r>
            <a:r>
              <a:rPr lang="en-US" dirty="0" smtClean="0"/>
              <a:t/>
            </a:r>
            <a:br>
              <a:rPr lang="en-US" dirty="0" smtClean="0"/>
            </a:br>
            <a:r>
              <a:rPr lang="en-US" dirty="0" smtClean="0"/>
              <a:t>whose behavior </a:t>
            </a:r>
            <a:r>
              <a:rPr lang="en-US" dirty="0"/>
              <a:t>is controlled by a simulated nervous system”.</a:t>
            </a:r>
            <a:r>
              <a:rPr lang="pl-PL" dirty="0"/>
              <a:t> </a:t>
            </a:r>
            <a:endParaRPr lang="en-US" dirty="0"/>
          </a:p>
        </p:txBody>
      </p:sp>
      <p:sp>
        <p:nvSpPr>
          <p:cNvPr id="546820" name="Rectangle 4"/>
          <p:cNvSpPr>
            <a:spLocks noChangeArrowheads="1"/>
          </p:cNvSpPr>
          <p:nvPr/>
        </p:nvSpPr>
        <p:spPr bwMode="auto">
          <a:xfrm>
            <a:off x="533400" y="2362200"/>
            <a:ext cx="8229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95300" indent="-495300" algn="l">
              <a:spcBef>
                <a:spcPct val="20000"/>
              </a:spcBef>
              <a:buClrTx/>
              <a:buSzTx/>
              <a:buFontTx/>
              <a:buAutoNum type="romanLcParenBoth"/>
            </a:pPr>
            <a:r>
              <a:rPr lang="en-US" dirty="0" smtClean="0">
                <a:solidFill>
                  <a:srgbClr val="FFFFFF"/>
                </a:solidFill>
                <a:latin typeface="Calibri" pitchFamily="34" charset="0"/>
              </a:rPr>
              <a:t>The device must engage in a behavioral task. </a:t>
            </a:r>
          </a:p>
          <a:p>
            <a:pPr marL="495300" indent="-495300" algn="l">
              <a:spcBef>
                <a:spcPct val="20000"/>
              </a:spcBef>
              <a:buClrTx/>
              <a:buSzTx/>
              <a:buFontTx/>
              <a:buAutoNum type="romanLcParenBoth"/>
            </a:pPr>
            <a:r>
              <a:rPr lang="en-US" dirty="0" smtClean="0">
                <a:solidFill>
                  <a:srgbClr val="FFFFFF"/>
                </a:solidFill>
                <a:latin typeface="Calibri" pitchFamily="34" charset="0"/>
              </a:rPr>
              <a:t>The device’s behavior must be controlled by a simulated </a:t>
            </a:r>
            <a:br>
              <a:rPr lang="en-US" dirty="0" smtClean="0">
                <a:solidFill>
                  <a:srgbClr val="FFFFFF"/>
                </a:solidFill>
                <a:latin typeface="Calibri" pitchFamily="34" charset="0"/>
              </a:rPr>
            </a:br>
            <a:r>
              <a:rPr lang="en-US" dirty="0" smtClean="0">
                <a:solidFill>
                  <a:srgbClr val="FFFFFF"/>
                </a:solidFill>
                <a:latin typeface="Calibri" pitchFamily="34" charset="0"/>
              </a:rPr>
              <a:t>nervous system having a design that reflects the brain’s </a:t>
            </a:r>
            <a:br>
              <a:rPr lang="en-US" dirty="0" smtClean="0">
                <a:solidFill>
                  <a:srgbClr val="FFFFFF"/>
                </a:solidFill>
                <a:latin typeface="Calibri" pitchFamily="34" charset="0"/>
              </a:rPr>
            </a:br>
            <a:r>
              <a:rPr lang="en-US" dirty="0" smtClean="0">
                <a:solidFill>
                  <a:srgbClr val="FFFFFF"/>
                </a:solidFill>
                <a:latin typeface="Calibri" pitchFamily="34" charset="0"/>
              </a:rPr>
              <a:t>architecture and dynamics. </a:t>
            </a:r>
          </a:p>
          <a:p>
            <a:pPr marL="495300" indent="-495300" algn="l">
              <a:spcBef>
                <a:spcPct val="20000"/>
              </a:spcBef>
              <a:buClrTx/>
              <a:buSzTx/>
              <a:buFontTx/>
              <a:buAutoNum type="romanLcParenBoth"/>
            </a:pPr>
            <a:r>
              <a:rPr lang="en-US" dirty="0" smtClean="0">
                <a:solidFill>
                  <a:srgbClr val="FFFFFF"/>
                </a:solidFill>
                <a:latin typeface="Calibri" pitchFamily="34" charset="0"/>
              </a:rPr>
              <a:t>The device’s behavior is modified by a reward or value system </a:t>
            </a:r>
            <a:r>
              <a:rPr lang="en-US" dirty="0" smtClean="0">
                <a:solidFill>
                  <a:srgbClr val="FFFFFF"/>
                </a:solidFill>
                <a:latin typeface="Calibri" pitchFamily="34" charset="0"/>
              </a:rPr>
              <a:t/>
            </a:r>
            <a:br>
              <a:rPr lang="en-US" dirty="0" smtClean="0">
                <a:solidFill>
                  <a:srgbClr val="FFFFFF"/>
                </a:solidFill>
                <a:latin typeface="Calibri" pitchFamily="34" charset="0"/>
              </a:rPr>
            </a:br>
            <a:r>
              <a:rPr lang="en-US" dirty="0" smtClean="0">
                <a:solidFill>
                  <a:srgbClr val="FFFFFF"/>
                </a:solidFill>
                <a:latin typeface="Calibri" pitchFamily="34" charset="0"/>
              </a:rPr>
              <a:t>that </a:t>
            </a:r>
            <a:r>
              <a:rPr lang="en-US" dirty="0" smtClean="0">
                <a:solidFill>
                  <a:srgbClr val="FFFFFF"/>
                </a:solidFill>
                <a:latin typeface="Calibri" pitchFamily="34" charset="0"/>
              </a:rPr>
              <a:t>signals the salience of environmental cues to its nervous system.</a:t>
            </a:r>
          </a:p>
          <a:p>
            <a:pPr marL="495300" indent="-495300" algn="l">
              <a:spcBef>
                <a:spcPct val="20000"/>
              </a:spcBef>
              <a:buClrTx/>
              <a:buSzTx/>
              <a:buFontTx/>
              <a:buAutoNum type="romanLcParenBoth"/>
            </a:pPr>
            <a:r>
              <a:rPr lang="en-US" dirty="0" smtClean="0">
                <a:solidFill>
                  <a:srgbClr val="FFFFFF"/>
                </a:solidFill>
                <a:latin typeface="Calibri" pitchFamily="34" charset="0"/>
              </a:rPr>
              <a:t>The device must be situated in the real world.</a:t>
            </a:r>
          </a:p>
        </p:txBody>
      </p:sp>
      <p:sp>
        <p:nvSpPr>
          <p:cNvPr id="546821" name="Rectangle 5"/>
          <p:cNvSpPr>
            <a:spLocks noChangeArrowheads="1"/>
          </p:cNvSpPr>
          <p:nvPr/>
        </p:nvSpPr>
        <p:spPr bwMode="auto">
          <a:xfrm>
            <a:off x="533400" y="4953000"/>
            <a:ext cx="8229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20000"/>
              </a:spcBef>
              <a:buClrTx/>
              <a:buSzTx/>
            </a:pPr>
            <a:r>
              <a:rPr lang="en-US" dirty="0" smtClean="0">
                <a:solidFill>
                  <a:srgbClr val="FFFFFF"/>
                </a:solidFill>
                <a:latin typeface="Calibri" pitchFamily="34" charset="0"/>
              </a:rPr>
              <a:t>Darwin </a:t>
            </a:r>
            <a:r>
              <a:rPr lang="en-US" dirty="0" smtClean="0">
                <a:solidFill>
                  <a:srgbClr val="FFFFFF"/>
                </a:solidFill>
                <a:latin typeface="Calibri" pitchFamily="34" charset="0"/>
              </a:rPr>
              <a:t>( (1981), Darwin VII (2002) consists </a:t>
            </a:r>
            <a:r>
              <a:rPr lang="en-US" dirty="0" smtClean="0">
                <a:solidFill>
                  <a:srgbClr val="FFFFFF"/>
                </a:solidFill>
                <a:latin typeface="Calibri" pitchFamily="34" charset="0"/>
              </a:rPr>
              <a:t>of: a mobile base equipped with a CCD camera and IR sensor for vision, microphones for hearing, conductivity sensors for taste, and effectors for movement of its base, of its head, and of a gripping manipulator having one degree-of-freedom; 53K mean firing +phase neurons, 1.7 M synapses, 28 brain areas</a:t>
            </a:r>
            <a:r>
              <a:rPr lang="en-US" dirty="0" smtClean="0">
                <a:solidFill>
                  <a:srgbClr val="FFFFFF"/>
                </a:solidFill>
                <a:latin typeface="Calibri" pitchFamily="34" charset="0"/>
              </a:rPr>
              <a:t>. In 2009 Darwin XII for navigation. </a:t>
            </a:r>
            <a:endParaRPr lang="en-US" dirty="0" smtClean="0">
              <a:solidFill>
                <a:srgbClr val="FFFFFF"/>
              </a:solidFill>
              <a:latin typeface="Calibri" pitchFamily="34" charset="0"/>
            </a:endParaRPr>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0" y="1772816"/>
            <a:ext cx="1238250"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2437" y="188640"/>
            <a:ext cx="9048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136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3563938" y="404813"/>
            <a:ext cx="2268537" cy="522287"/>
          </a:xfrm>
        </p:spPr>
        <p:txBody>
          <a:bodyPr/>
          <a:lstStyle/>
          <a:p>
            <a:r>
              <a:rPr lang="en-US" sz="3200" dirty="0">
                <a:effectLst>
                  <a:outerShdw blurRad="38100" dist="38100" dir="2700000" algn="tl">
                    <a:srgbClr val="000000">
                      <a:alpha val="43137"/>
                    </a:srgbClr>
                  </a:outerShdw>
                </a:effectLst>
                <a:latin typeface="Arial Unicode MS" pitchFamily="34" charset="-128"/>
              </a:rPr>
              <a:t>Toru</a:t>
            </a:r>
            <a:r>
              <a:rPr lang="pl-PL" sz="3200" dirty="0">
                <a:effectLst>
                  <a:outerShdw blurRad="38100" dist="38100" dir="2700000" algn="tl">
                    <a:srgbClr val="000000">
                      <a:alpha val="43137"/>
                    </a:srgbClr>
                  </a:outerShdw>
                </a:effectLst>
                <a:latin typeface="Arial Unicode MS" pitchFamily="34" charset="-128"/>
              </a:rPr>
              <a:t>ń</a:t>
            </a:r>
            <a:endParaRPr lang="en-US" sz="2800" dirty="0">
              <a:effectLst>
                <a:outerShdw blurRad="38100" dist="38100" dir="2700000" algn="tl">
                  <a:srgbClr val="000000">
                    <a:alpha val="43137"/>
                  </a:srgbClr>
                </a:outerShdw>
              </a:effectLst>
              <a:latin typeface="Arial Unicode MS" pitchFamily="34" charset="-128"/>
            </a:endParaRPr>
          </a:p>
        </p:txBody>
      </p:sp>
      <p:pic>
        <p:nvPicPr>
          <p:cNvPr id="540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81075"/>
            <a:ext cx="6858000" cy="51435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540677" name="Text Box 5"/>
          <p:cNvSpPr txBox="1">
            <a:spLocks noChangeArrowheads="1"/>
          </p:cNvSpPr>
          <p:nvPr/>
        </p:nvSpPr>
        <p:spPr bwMode="auto">
          <a:xfrm>
            <a:off x="611188" y="6272213"/>
            <a:ext cx="7921625" cy="39687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nchor="b">
            <a:spAutoFit/>
          </a:bodyPr>
          <a:lstStyle/>
          <a:p>
            <a:pPr algn="ctr">
              <a:spcBef>
                <a:spcPct val="50000"/>
              </a:spcBef>
              <a:buClrTx/>
              <a:buSzTx/>
            </a:pPr>
            <a:r>
              <a:rPr lang="en-US" smtClean="0">
                <a:solidFill>
                  <a:srgbClr val="FFFFFF"/>
                </a:solidFill>
                <a:effectLst>
                  <a:outerShdw blurRad="38100" dist="38100" dir="2700000" algn="tl">
                    <a:srgbClr val="000000"/>
                  </a:outerShdw>
                </a:effectLst>
                <a:latin typeface="Arial Unicode MS" pitchFamily="34" charset="-128"/>
              </a:rPr>
              <a:t>Nicolaus Copernicus: born in 1473 in Toru</a:t>
            </a:r>
            <a:r>
              <a:rPr lang="pl-PL" smtClean="0">
                <a:solidFill>
                  <a:srgbClr val="FFFFFF"/>
                </a:solidFill>
                <a:effectLst>
                  <a:outerShdw blurRad="38100" dist="38100" dir="2700000" algn="tl">
                    <a:srgbClr val="000000"/>
                  </a:outerShdw>
                </a:effectLst>
                <a:latin typeface="Arial Unicode MS" pitchFamily="34" charset="-128"/>
              </a:rPr>
              <a:t>ń</a:t>
            </a:r>
          </a:p>
        </p:txBody>
      </p:sp>
    </p:spTree>
    <p:extLst>
      <p:ext uri="{BB962C8B-B14F-4D97-AF65-F5344CB8AC3E}">
        <p14:creationId xmlns:p14="http://schemas.microsoft.com/office/powerpoint/2010/main" val="731602254"/>
      </p:ext>
    </p:extLst>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a:xfrm>
            <a:off x="914400" y="228600"/>
            <a:ext cx="7793038" cy="693738"/>
          </a:xfrm>
          <a:noFill/>
          <a:effectLst/>
          <a:extLst>
            <a:ext uri="{909E8E84-426E-40DD-AFC4-6F175D3DCCD1}">
              <a14:hiddenFill xmlns:a14="http://schemas.microsoft.com/office/drawing/2010/main">
                <a:solidFill>
                  <a:srgbClr val="339966"/>
                </a:solidFill>
              </a14:hiddenFill>
            </a:ext>
          </a:extLst>
        </p:spPr>
        <p:txBody>
          <a:bodyPr/>
          <a:lstStyle/>
          <a:p>
            <a:r>
              <a:rPr lang="en-US" sz="3600" dirty="0">
                <a:effectLst>
                  <a:outerShdw blurRad="38100" dist="38100" dir="2700000" algn="tl">
                    <a:srgbClr val="000000">
                      <a:alpha val="43137"/>
                    </a:srgbClr>
                  </a:outerShdw>
                </a:effectLst>
              </a:rPr>
              <a:t>Cognitive robotics &amp; complex devices</a:t>
            </a:r>
            <a:endParaRPr lang="pl-PL" sz="3600" dirty="0">
              <a:effectLst>
                <a:outerShdw blurRad="38100" dist="38100" dir="2700000" algn="tl">
                  <a:srgbClr val="000000">
                    <a:alpha val="43137"/>
                  </a:srgbClr>
                </a:outerShdw>
              </a:effectLst>
            </a:endParaRPr>
          </a:p>
        </p:txBody>
      </p:sp>
      <p:sp>
        <p:nvSpPr>
          <p:cNvPr id="446467" name="Rectangle 3"/>
          <p:cNvSpPr>
            <a:spLocks noGrp="1" noChangeArrowheads="1"/>
          </p:cNvSpPr>
          <p:nvPr>
            <p:ph idx="1"/>
          </p:nvPr>
        </p:nvSpPr>
        <p:spPr>
          <a:xfrm>
            <a:off x="228600" y="1066800"/>
            <a:ext cx="8736013" cy="533400"/>
          </a:xfrm>
          <a:noFill/>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marL="0" indent="0">
              <a:buFontTx/>
              <a:buNone/>
            </a:pPr>
            <a:r>
              <a:rPr lang="en-US" dirty="0"/>
              <a:t>Robots need artificial minds, cognitive and affective control</a:t>
            </a:r>
            <a:r>
              <a:rPr lang="pl-PL" dirty="0"/>
              <a:t>. </a:t>
            </a:r>
          </a:p>
        </p:txBody>
      </p:sp>
      <p:sp>
        <p:nvSpPr>
          <p:cNvPr id="446468" name="Text Box 4"/>
          <p:cNvSpPr txBox="1">
            <a:spLocks noChangeArrowheads="1"/>
          </p:cNvSpPr>
          <p:nvPr/>
        </p:nvSpPr>
        <p:spPr bwMode="auto">
          <a:xfrm>
            <a:off x="250825" y="1557338"/>
            <a:ext cx="58674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pPr>
            <a:r>
              <a:rPr lang="en-US" dirty="0" smtClean="0">
                <a:solidFill>
                  <a:srgbClr val="FFFFFF"/>
                </a:solidFill>
                <a:latin typeface="Calibri" pitchFamily="34" charset="0"/>
              </a:rPr>
              <a:t>In fact </a:t>
            </a:r>
            <a:r>
              <a:rPr lang="en-US" b="1" dirty="0" smtClean="0">
                <a:solidFill>
                  <a:srgbClr val="FFCC00"/>
                </a:solidFill>
                <a:latin typeface="Calibri" pitchFamily="34" charset="0"/>
              </a:rPr>
              <a:t>all complex devices</a:t>
            </a:r>
            <a:r>
              <a:rPr lang="en-US" dirty="0" smtClean="0">
                <a:solidFill>
                  <a:srgbClr val="FFFFFF"/>
                </a:solidFill>
                <a:latin typeface="Calibri" pitchFamily="34" charset="0"/>
              </a:rPr>
              <a:t> need artificial minds to communicate with us effectively. Smart phones will soon have hundreds of functions, but the complexity of their use should be hidden from us.</a:t>
            </a:r>
          </a:p>
          <a:p>
            <a:pPr algn="l">
              <a:spcBef>
                <a:spcPct val="50000"/>
              </a:spcBef>
              <a:buClrTx/>
              <a:buSzTx/>
            </a:pPr>
            <a:r>
              <a:rPr lang="en-US" dirty="0" smtClean="0">
                <a:solidFill>
                  <a:srgbClr val="FFFFFF"/>
                </a:solidFill>
                <a:latin typeface="Calibri" pitchFamily="34" charset="0"/>
              </a:rPr>
              <a:t>Human-Computer Interaction becomes central engineering problem. </a:t>
            </a:r>
            <a:endParaRPr lang="pl-PL" dirty="0" smtClean="0">
              <a:solidFill>
                <a:srgbClr val="FFFFFF"/>
              </a:solidFill>
              <a:latin typeface="Calibri" pitchFamily="34" charset="0"/>
            </a:endParaRPr>
          </a:p>
        </p:txBody>
      </p:sp>
      <p:pic>
        <p:nvPicPr>
          <p:cNvPr id="446484" name="Picture 20" descr="a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700" y="1700213"/>
            <a:ext cx="2781300" cy="2082800"/>
          </a:xfrm>
          <a:prstGeom prst="rect">
            <a:avLst/>
          </a:prstGeom>
          <a:noFill/>
          <a:extLst>
            <a:ext uri="{909E8E84-426E-40DD-AFC4-6F175D3DCCD1}">
              <a14:hiddenFill xmlns:a14="http://schemas.microsoft.com/office/drawing/2010/main">
                <a:solidFill>
                  <a:srgbClr val="FFFFFF"/>
                </a:solidFill>
              </a14:hiddenFill>
            </a:ext>
          </a:extLst>
        </p:spPr>
      </p:pic>
      <p:pic>
        <p:nvPicPr>
          <p:cNvPr id="446488"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52900"/>
            <a:ext cx="2724150" cy="27051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446489" name="Picture 25" descr="a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0"/>
            <a:ext cx="26035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46490" name="Picture 26" descr="a4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810000"/>
            <a:ext cx="28194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9950"/>
      </p:ext>
    </p:extLst>
  </p:cSld>
  <p:clrMapOvr>
    <a:masterClrMapping/>
  </p:clrMapOvr>
  <p:transition>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914400" y="228600"/>
            <a:ext cx="7793038" cy="693738"/>
          </a:xfrm>
          <a:noFill/>
          <a:effectLst/>
          <a:extLst>
            <a:ext uri="{909E8E84-426E-40DD-AFC4-6F175D3DCCD1}">
              <a14:hiddenFill xmlns:a14="http://schemas.microsoft.com/office/drawing/2010/main">
                <a:solidFill>
                  <a:srgbClr val="339966"/>
                </a:solidFill>
              </a14:hiddenFill>
            </a:ext>
          </a:extLst>
        </p:spPr>
        <p:txBody>
          <a:bodyPr/>
          <a:lstStyle/>
          <a:p>
            <a:r>
              <a:rPr lang="en-US" sz="3600" dirty="0">
                <a:effectLst>
                  <a:outerShdw blurRad="38100" dist="38100" dir="2700000" algn="tl">
                    <a:srgbClr val="000000">
                      <a:alpha val="43137"/>
                    </a:srgbClr>
                  </a:outerShdw>
                </a:effectLst>
              </a:rPr>
              <a:t>Humanoid robotics</a:t>
            </a:r>
            <a:endParaRPr lang="pl-PL" sz="3600" dirty="0">
              <a:effectLst>
                <a:outerShdw blurRad="38100" dist="38100" dir="2700000" algn="tl">
                  <a:srgbClr val="000000">
                    <a:alpha val="43137"/>
                  </a:srgbClr>
                </a:outerShdw>
              </a:effectLst>
            </a:endParaRPr>
          </a:p>
        </p:txBody>
      </p:sp>
      <p:sp>
        <p:nvSpPr>
          <p:cNvPr id="518147" name="Rectangle 3"/>
          <p:cNvSpPr>
            <a:spLocks noGrp="1" noChangeArrowheads="1"/>
          </p:cNvSpPr>
          <p:nvPr>
            <p:ph idx="1"/>
          </p:nvPr>
        </p:nvSpPr>
        <p:spPr>
          <a:xfrm>
            <a:off x="395289" y="1052513"/>
            <a:ext cx="6696992" cy="1152525"/>
          </a:xfrm>
          <a:noFill/>
          <a:extLst>
            <a:ext uri="{909E8E84-426E-40DD-AFC4-6F175D3DCCD1}">
              <a14:hiddenFill xmlns:a14="http://schemas.microsoft.com/office/drawing/2010/main">
                <a:solidFill>
                  <a:srgbClr val="000066"/>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marL="0" indent="0">
              <a:lnSpc>
                <a:spcPct val="90000"/>
              </a:lnSpc>
              <a:buFontTx/>
              <a:buNone/>
            </a:pPr>
            <a:r>
              <a:rPr lang="en-US" dirty="0">
                <a:latin typeface="+mj-lt"/>
              </a:rPr>
              <a:t>Robots need artificial minds, cognitive and affective control</a:t>
            </a:r>
            <a:r>
              <a:rPr lang="pl-PL" dirty="0">
                <a:latin typeface="+mj-lt"/>
              </a:rPr>
              <a:t>. </a:t>
            </a:r>
            <a:r>
              <a:rPr lang="en-US" dirty="0">
                <a:latin typeface="+mj-lt"/>
              </a:rPr>
              <a:t>Toys – </a:t>
            </a:r>
            <a:r>
              <a:rPr lang="en-US" dirty="0">
                <a:solidFill>
                  <a:srgbClr val="FFCC00"/>
                </a:solidFill>
                <a:latin typeface="+mj-lt"/>
              </a:rPr>
              <a:t>AIBO</a:t>
            </a:r>
            <a:r>
              <a:rPr lang="en-US" dirty="0">
                <a:latin typeface="+mj-lt"/>
              </a:rPr>
              <a:t> family is quite advanced, over 100 words, face/voice recognition, 6 weeks to rise, self-charging.</a:t>
            </a:r>
          </a:p>
        </p:txBody>
      </p:sp>
      <p:pic>
        <p:nvPicPr>
          <p:cNvPr id="518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3141663"/>
            <a:ext cx="1074737" cy="11049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pic>
        <p:nvPicPr>
          <p:cNvPr id="518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276475"/>
            <a:ext cx="1646238" cy="22860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
        <p:nvSpPr>
          <p:cNvPr id="518158" name="Rectangle 14"/>
          <p:cNvSpPr>
            <a:spLocks noChangeArrowheads="1"/>
          </p:cNvSpPr>
          <p:nvPr/>
        </p:nvSpPr>
        <p:spPr bwMode="auto">
          <a:xfrm>
            <a:off x="444500" y="4672277"/>
            <a:ext cx="8591550" cy="1872828"/>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lgn="l">
              <a:lnSpc>
                <a:spcPct val="90000"/>
              </a:lnSpc>
              <a:spcBef>
                <a:spcPts val="0"/>
              </a:spcBef>
              <a:spcAft>
                <a:spcPts val="1200"/>
              </a:spcAft>
              <a:buClrTx/>
              <a:buSzTx/>
            </a:pPr>
            <a:r>
              <a:rPr lang="en-US" dirty="0" err="1" smtClean="0">
                <a:solidFill>
                  <a:srgbClr val="FFCC00"/>
                </a:solidFill>
                <a:latin typeface="+mn-lt"/>
                <a:hlinkClick r:id="rId5"/>
              </a:rPr>
              <a:t>Wakamaru</a:t>
            </a:r>
            <a:r>
              <a:rPr lang="en-US" dirty="0" smtClean="0">
                <a:solidFill>
                  <a:srgbClr val="FFFFFF"/>
                </a:solidFill>
                <a:latin typeface="+mn-lt"/>
              </a:rPr>
              <a:t>: recognizes faces, orients itself towards people and greets them, recognizes 10.000 words but does not understand much.  </a:t>
            </a:r>
          </a:p>
          <a:p>
            <a:pPr algn="l">
              <a:lnSpc>
                <a:spcPct val="90000"/>
              </a:lnSpc>
              <a:spcBef>
                <a:spcPts val="0"/>
              </a:spcBef>
              <a:spcAft>
                <a:spcPts val="1200"/>
              </a:spcAft>
              <a:buClrTx/>
              <a:buSzTx/>
            </a:pPr>
            <a:r>
              <a:rPr lang="en-US" dirty="0" err="1" smtClean="0">
                <a:solidFill>
                  <a:srgbClr val="FFCC00"/>
                </a:solidFill>
                <a:latin typeface="+mn-lt"/>
              </a:rPr>
              <a:t>Qrio</a:t>
            </a:r>
            <a:r>
              <a:rPr lang="en-US" dirty="0" smtClean="0">
                <a:solidFill>
                  <a:srgbClr val="FFFFFF"/>
                </a:solidFill>
                <a:latin typeface="+mn-lt"/>
              </a:rPr>
              <a:t>: Predicts its next movement in real time, shifts center of gravity in anticipation, very complex motor control, but little cognitive functions.</a:t>
            </a:r>
          </a:p>
          <a:p>
            <a:pPr algn="l">
              <a:lnSpc>
                <a:spcPct val="90000"/>
              </a:lnSpc>
              <a:spcBef>
                <a:spcPct val="20000"/>
              </a:spcBef>
              <a:buClrTx/>
              <a:buSzTx/>
            </a:pPr>
            <a:r>
              <a:rPr lang="en-US" dirty="0" smtClean="0">
                <a:solidFill>
                  <a:srgbClr val="FFCC00"/>
                </a:solidFill>
                <a:latin typeface="+mn-lt"/>
              </a:rPr>
              <a:t>Artificial minds in robots and complex devices are still a dream … </a:t>
            </a:r>
          </a:p>
        </p:txBody>
      </p:sp>
      <p:sp>
        <p:nvSpPr>
          <p:cNvPr id="518159" name="Rectangle 15"/>
          <p:cNvSpPr>
            <a:spLocks noChangeArrowheads="1"/>
          </p:cNvSpPr>
          <p:nvPr/>
        </p:nvSpPr>
        <p:spPr bwMode="auto">
          <a:xfrm>
            <a:off x="2195513" y="2276475"/>
            <a:ext cx="4537075" cy="107950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lgn="l">
              <a:lnSpc>
                <a:spcPct val="90000"/>
              </a:lnSpc>
              <a:spcBef>
                <a:spcPct val="20000"/>
              </a:spcBef>
              <a:buClrTx/>
              <a:buSzTx/>
            </a:pPr>
            <a:r>
              <a:rPr lang="en-US" dirty="0" smtClean="0">
                <a:solidFill>
                  <a:srgbClr val="FFFFFF"/>
                </a:solidFill>
                <a:latin typeface="+mn-lt"/>
              </a:rPr>
              <a:t>Most advanced humanoid robots:</a:t>
            </a:r>
          </a:p>
          <a:p>
            <a:pPr algn="l">
              <a:lnSpc>
                <a:spcPct val="90000"/>
              </a:lnSpc>
              <a:spcBef>
                <a:spcPct val="20000"/>
              </a:spcBef>
              <a:buClrTx/>
              <a:buSzTx/>
            </a:pPr>
            <a:r>
              <a:rPr lang="en-US" dirty="0" smtClean="0">
                <a:solidFill>
                  <a:srgbClr val="FFFFFF"/>
                </a:solidFill>
                <a:latin typeface="+mn-lt"/>
              </a:rPr>
              <a:t>Sony </a:t>
            </a:r>
            <a:r>
              <a:rPr lang="en-US" dirty="0" err="1" smtClean="0">
                <a:solidFill>
                  <a:srgbClr val="FFCC00"/>
                </a:solidFill>
                <a:latin typeface="+mn-lt"/>
              </a:rPr>
              <a:t>Qrio</a:t>
            </a:r>
            <a:r>
              <a:rPr lang="en-US" i="1" dirty="0" smtClean="0">
                <a:solidFill>
                  <a:srgbClr val="FFFFFF"/>
                </a:solidFill>
                <a:latin typeface="+mn-lt"/>
              </a:rPr>
              <a:t>,</a:t>
            </a:r>
            <a:r>
              <a:rPr lang="en-US" dirty="0" smtClean="0">
                <a:solidFill>
                  <a:srgbClr val="FFFFFF"/>
                </a:solidFill>
                <a:latin typeface="+mn-lt"/>
              </a:rPr>
              <a:t> standing-up, dancing, running, directing orchestra …  </a:t>
            </a:r>
          </a:p>
        </p:txBody>
      </p:sp>
      <p:sp>
        <p:nvSpPr>
          <p:cNvPr id="518160" name="Rectangle 16"/>
          <p:cNvSpPr>
            <a:spLocks noChangeArrowheads="1"/>
          </p:cNvSpPr>
          <p:nvPr/>
        </p:nvSpPr>
        <p:spPr bwMode="auto">
          <a:xfrm>
            <a:off x="2339752" y="3573463"/>
            <a:ext cx="5832698" cy="792162"/>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lgn="l">
              <a:lnSpc>
                <a:spcPct val="90000"/>
              </a:lnSpc>
              <a:spcBef>
                <a:spcPct val="20000"/>
              </a:spcBef>
              <a:buClrTx/>
              <a:buSzTx/>
            </a:pPr>
            <a:r>
              <a:rPr lang="en-US" dirty="0" err="1" smtClean="0">
                <a:solidFill>
                  <a:srgbClr val="FFFFFF"/>
                </a:solidFill>
                <a:latin typeface="+mn-lt"/>
                <a:hlinkClick r:id="rId6"/>
              </a:rPr>
              <a:t>Mistsubishi</a:t>
            </a:r>
            <a:r>
              <a:rPr lang="en-US" dirty="0" smtClean="0">
                <a:solidFill>
                  <a:srgbClr val="FFFFFF"/>
                </a:solidFill>
                <a:latin typeface="+mn-lt"/>
                <a:hlinkClick r:id="rId6"/>
              </a:rPr>
              <a:t>-heavy </a:t>
            </a:r>
            <a:r>
              <a:rPr lang="en-US" dirty="0" err="1" smtClean="0">
                <a:solidFill>
                  <a:srgbClr val="FFCC00"/>
                </a:solidFill>
                <a:latin typeface="+mn-lt"/>
                <a:hlinkClick r:id="rId6"/>
              </a:rPr>
              <a:t>Wakamaru</a:t>
            </a:r>
            <a:r>
              <a:rPr lang="en-US" dirty="0" smtClean="0">
                <a:solidFill>
                  <a:srgbClr val="FFFFFF"/>
                </a:solidFill>
                <a:latin typeface="+mn-lt"/>
              </a:rPr>
              <a:t>, first commercially </a:t>
            </a:r>
            <a:br>
              <a:rPr lang="en-US" dirty="0" smtClean="0">
                <a:solidFill>
                  <a:srgbClr val="FFFFFF"/>
                </a:solidFill>
                <a:latin typeface="+mn-lt"/>
              </a:rPr>
            </a:br>
            <a:r>
              <a:rPr lang="en-US" dirty="0" smtClean="0">
                <a:solidFill>
                  <a:srgbClr val="FFFFFF"/>
                </a:solidFill>
                <a:latin typeface="+mn-lt"/>
              </a:rPr>
              <a:t>sold “communication” household robot (Sept 2005)!</a:t>
            </a:r>
          </a:p>
        </p:txBody>
      </p:sp>
      <p:sp>
        <p:nvSpPr>
          <p:cNvPr id="518161" name="Rectangle 17"/>
          <p:cNvSpPr>
            <a:spLocks noChangeArrowheads="1"/>
          </p:cNvSpPr>
          <p:nvPr/>
        </p:nvSpPr>
        <p:spPr bwMode="auto">
          <a:xfrm>
            <a:off x="7235825" y="2349500"/>
            <a:ext cx="1908175" cy="64770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lstStyle/>
          <a:p>
            <a:pPr algn="l">
              <a:lnSpc>
                <a:spcPct val="90000"/>
              </a:lnSpc>
              <a:spcBef>
                <a:spcPct val="20000"/>
              </a:spcBef>
              <a:buClrTx/>
              <a:buSzTx/>
            </a:pPr>
            <a:r>
              <a:rPr lang="en-US" smtClean="0">
                <a:solidFill>
                  <a:srgbClr val="FFFFFF"/>
                </a:solidFill>
                <a:latin typeface="Arial Unicode MS" pitchFamily="34" charset="-128"/>
              </a:rPr>
              <a:t>Honda </a:t>
            </a:r>
            <a:r>
              <a:rPr lang="en-US" i="1" smtClean="0">
                <a:solidFill>
                  <a:srgbClr val="FFFFFF"/>
                </a:solidFill>
                <a:latin typeface="Arial Unicode MS" pitchFamily="34" charset="-128"/>
              </a:rPr>
              <a:t>P3 </a:t>
            </a:r>
            <a:r>
              <a:rPr lang="en-US" smtClean="0">
                <a:solidFill>
                  <a:srgbClr val="FFFFFF"/>
                </a:solidFill>
                <a:latin typeface="Arial Unicode MS" pitchFamily="34" charset="-128"/>
              </a:rPr>
              <a:t>  Honda </a:t>
            </a:r>
            <a:r>
              <a:rPr lang="en-US" i="1" smtClean="0">
                <a:solidFill>
                  <a:srgbClr val="FFFFFF"/>
                </a:solidFill>
                <a:latin typeface="Arial Unicode MS" pitchFamily="34" charset="-128"/>
              </a:rPr>
              <a:t>Asimo </a:t>
            </a:r>
            <a:endParaRPr lang="en-US" smtClean="0">
              <a:solidFill>
                <a:srgbClr val="FFFFFF"/>
              </a:solidFill>
              <a:latin typeface="Arial Unicode MS" pitchFamily="34" charset="-128"/>
            </a:endParaRPr>
          </a:p>
        </p:txBody>
      </p:sp>
      <p:pic>
        <p:nvPicPr>
          <p:cNvPr id="389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1050" y="116632"/>
            <a:ext cx="1905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537993"/>
      </p:ext>
    </p:extLst>
  </p:cSld>
  <p:clrMapOvr>
    <a:masterClrMapping/>
  </p:clrMapOvr>
  <p:transition>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effectLst/>
          <a:extLst>
            <a:ext uri="{909E8E84-426E-40DD-AFC4-6F175D3DCCD1}">
              <a14:hiddenFill xmlns:a14="http://schemas.microsoft.com/office/drawing/2010/main">
                <a:solidFill>
                  <a:srgbClr val="006600"/>
                </a:solidFill>
              </a14:hiddenFill>
            </a:ext>
          </a:extLst>
        </p:spPr>
        <p:txBody>
          <a:bodyPr/>
          <a:lstStyle/>
          <a:p>
            <a:pPr eaLnBrk="1" hangingPunct="1">
              <a:defRPr/>
            </a:pPr>
            <a:r>
              <a:rPr lang="en-US" b="0" dirty="0" smtClean="0">
                <a:effectLst>
                  <a:outerShdw blurRad="38100" dist="38100" dir="2700000" algn="tl">
                    <a:srgbClr val="000000">
                      <a:alpha val="43137"/>
                    </a:srgbClr>
                  </a:outerShdw>
                </a:effectLst>
              </a:rPr>
              <a:t>Conscious machines?</a:t>
            </a:r>
          </a:p>
        </p:txBody>
      </p:sp>
      <p:sp>
        <p:nvSpPr>
          <p:cNvPr id="153603" name="Rectangle 3"/>
          <p:cNvSpPr>
            <a:spLocks noGrp="1" noChangeArrowheads="1"/>
          </p:cNvSpPr>
          <p:nvPr>
            <p:ph idx="1"/>
          </p:nvPr>
        </p:nvSpPr>
        <p:spPr>
          <a:xfrm>
            <a:off x="683568" y="1248115"/>
            <a:ext cx="8003232" cy="991581"/>
          </a:xfrm>
          <a:extLst>
            <a:ext uri="{909E8E84-426E-40DD-AFC4-6F175D3DCCD1}">
              <a14:hiddenFill xmlns:a14="http://schemas.microsoft.com/office/drawing/2010/main">
                <a:solidFill>
                  <a:srgbClr val="006600"/>
                </a:solidFill>
              </a14:hiddenFill>
            </a:ext>
            <a:ext uri="{AF507438-7753-43E0-B8FC-AC1667EBCBE1}">
              <a14:hiddenEffects xmlns:a14="http://schemas.microsoft.com/office/drawing/2010/main">
                <a:effectLst>
                  <a:outerShdw dist="89803" dir="2700000" algn="ctr" rotWithShape="0">
                    <a:schemeClr val="bg2"/>
                  </a:outerShdw>
                </a:effectLst>
              </a14:hiddenEffects>
            </a:ext>
          </a:extLst>
        </p:spPr>
        <p:txBody>
          <a:bodyPr/>
          <a:lstStyle/>
          <a:p>
            <a:pPr marL="0" indent="0" eaLnBrk="1" hangingPunct="1">
              <a:lnSpc>
                <a:spcPct val="90000"/>
              </a:lnSpc>
              <a:buFont typeface="Wingdings" pitchFamily="2" charset="2"/>
              <a:buNone/>
              <a:defRPr/>
            </a:pPr>
            <a:r>
              <a:rPr lang="en-US" sz="2000" dirty="0" smtClean="0">
                <a:cs typeface="Calibri" pitchFamily="34" charset="0"/>
              </a:rPr>
              <a:t>Haikonen has done some simulations based on a rather straightforward design, with neural models feeding the sensory information (with WTA associative memory) into the associative “working memory” circuits. </a:t>
            </a:r>
          </a:p>
        </p:txBody>
      </p:sp>
      <p:pic>
        <p:nvPicPr>
          <p:cNvPr id="220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15989"/>
            <a:ext cx="5186363" cy="3821113"/>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pic>
        <p:nvPicPr>
          <p:cNvPr id="2201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6091" y="2200000"/>
            <a:ext cx="1738313" cy="2284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bwMode="auto">
          <a:xfrm>
            <a:off x="547688" y="6107113"/>
            <a:ext cx="8367712" cy="607218"/>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1600">
                <a:solidFill>
                  <a:schemeClr val="tx1"/>
                </a:solidFill>
                <a:effectLst>
                  <a:outerShdw blurRad="38100" dist="38100" dir="2700000" algn="tl">
                    <a:srgbClr val="000000"/>
                  </a:outerShdw>
                </a:effectLst>
                <a:latin typeface="+mn-lt"/>
              </a:defRPr>
            </a:lvl9pPr>
          </a:lstStyle>
          <a:p>
            <a:pPr marL="0" indent="0" eaLnBrk="1" hangingPunct="1">
              <a:lnSpc>
                <a:spcPct val="90000"/>
              </a:lnSpc>
              <a:buNone/>
              <a:defRPr/>
            </a:pPr>
            <a:r>
              <a:rPr lang="en-US" sz="2000" dirty="0" smtClean="0">
                <a:solidFill>
                  <a:srgbClr val="F8F8F8"/>
                </a:solidFill>
                <a:effectLst/>
                <a:latin typeface="Calibri" pitchFamily="34" charset="0"/>
                <a:cs typeface="Calibri" pitchFamily="34" charset="0"/>
              </a:rPr>
              <a:t>An </a:t>
            </a:r>
            <a:r>
              <a:rPr lang="en-US" sz="2000" dirty="0">
                <a:solidFill>
                  <a:srgbClr val="F8F8F8"/>
                </a:solidFill>
                <a:effectLst/>
                <a:latin typeface="Calibri" pitchFamily="34" charset="0"/>
                <a:cs typeface="Calibri" pitchFamily="34" charset="0"/>
              </a:rPr>
              <a:t>associative neural processing based brain inspired computational platform,  FP7 ICT Call 6 Proposal, FET Proactive. Coordinated by VTT (Finland</a:t>
            </a:r>
            <a:r>
              <a:rPr lang="en-US" sz="2000" dirty="0" smtClean="0">
                <a:solidFill>
                  <a:srgbClr val="F8F8F8"/>
                </a:solidFill>
                <a:effectLst/>
                <a:latin typeface="Calibri" pitchFamily="34" charset="0"/>
                <a:cs typeface="Calibri" pitchFamily="34" charset="0"/>
              </a:rPr>
              <a:t>)+7 partners</a:t>
            </a:r>
          </a:p>
        </p:txBody>
      </p:sp>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904126"/>
            <a:ext cx="18288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664785"/>
      </p:ext>
    </p:extLst>
  </p:cSld>
  <p:clrMapOvr>
    <a:masterClrMapping/>
  </p:clrMapOvr>
  <p:transition>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p:cNvSpPr>
            <a:spLocks noChangeArrowheads="1"/>
          </p:cNvSpPr>
          <p:nvPr/>
        </p:nvSpPr>
        <p:spPr bwMode="auto">
          <a:xfrm>
            <a:off x="647700" y="177424"/>
            <a:ext cx="7772400" cy="908720"/>
          </a:xfrm>
          <a:prstGeom prst="rect">
            <a:avLst/>
          </a:prstGeom>
          <a:noFill/>
          <a:ln w="9525">
            <a:noFill/>
            <a:miter lim="800000"/>
            <a:headEnd/>
            <a:tailEnd/>
          </a:ln>
          <a:effectLst/>
        </p:spPr>
        <p:txBody>
          <a:bodyPr lIns="91425" tIns="45713" rIns="91425" bIns="45713" anchor="ctr"/>
          <a:lstStyle/>
          <a:p>
            <a:pPr algn="ctr">
              <a:defRPr/>
            </a:pP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The Great </a:t>
            </a: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Artificial Brain </a:t>
            </a: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Race</a:t>
            </a:r>
            <a:endParaRPr lang="en-US" altLang="zh-CN" sz="3600" dirty="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endParaRPr>
          </a:p>
        </p:txBody>
      </p:sp>
      <p:sp>
        <p:nvSpPr>
          <p:cNvPr id="45060" name="Text Box 7"/>
          <p:cNvSpPr txBox="1">
            <a:spLocks noChangeArrowheads="1"/>
          </p:cNvSpPr>
          <p:nvPr/>
        </p:nvSpPr>
        <p:spPr bwMode="auto">
          <a:xfrm>
            <a:off x="729849" y="1127088"/>
            <a:ext cx="794660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i="1">
                <a:solidFill>
                  <a:schemeClr val="tx1"/>
                </a:solidFill>
                <a:latin typeface="Arial" pitchFamily="34" charset="0"/>
              </a:defRPr>
            </a:lvl1pPr>
            <a:lvl2pPr>
              <a:defRPr sz="2400" i="1">
                <a:solidFill>
                  <a:schemeClr val="tx1"/>
                </a:solidFill>
                <a:latin typeface="Arial" pitchFamily="34" charset="0"/>
              </a:defRPr>
            </a:lvl2pPr>
            <a:lvl3pPr marL="1143000" indent="-228600">
              <a:defRPr sz="2400" i="1">
                <a:solidFill>
                  <a:schemeClr val="tx1"/>
                </a:solidFill>
                <a:latin typeface="Arial" pitchFamily="34" charset="0"/>
              </a:defRPr>
            </a:lvl3pPr>
            <a:lvl4pPr marL="1600200" indent="-228600">
              <a:defRPr sz="2400" i="1">
                <a:solidFill>
                  <a:schemeClr val="tx1"/>
                </a:solidFill>
                <a:latin typeface="Arial" pitchFamily="34" charset="0"/>
              </a:defRPr>
            </a:lvl4pPr>
            <a:lvl5pPr marL="2057400" indent="-228600">
              <a:defRPr sz="2400" i="1">
                <a:solidFill>
                  <a:schemeClr val="tx1"/>
                </a:solidFill>
                <a:latin typeface="Arial" pitchFamily="34" charset="0"/>
              </a:defRPr>
            </a:lvl5pPr>
            <a:lvl6pPr marL="2514600" indent="-228600" eaLnBrk="0" fontAlgn="base" hangingPunct="0">
              <a:spcBef>
                <a:spcPct val="0"/>
              </a:spcBef>
              <a:spcAft>
                <a:spcPct val="0"/>
              </a:spcAft>
              <a:defRPr sz="2400" i="1">
                <a:solidFill>
                  <a:schemeClr val="tx1"/>
                </a:solidFill>
                <a:latin typeface="Arial" pitchFamily="34" charset="0"/>
              </a:defRPr>
            </a:lvl6pPr>
            <a:lvl7pPr marL="2971800" indent="-228600" eaLnBrk="0" fontAlgn="base" hangingPunct="0">
              <a:spcBef>
                <a:spcPct val="0"/>
              </a:spcBef>
              <a:spcAft>
                <a:spcPct val="0"/>
              </a:spcAft>
              <a:defRPr sz="2400" i="1">
                <a:solidFill>
                  <a:schemeClr val="tx1"/>
                </a:solidFill>
                <a:latin typeface="Arial" pitchFamily="34" charset="0"/>
              </a:defRPr>
            </a:lvl7pPr>
            <a:lvl8pPr marL="3429000" indent="-228600" eaLnBrk="0" fontAlgn="base" hangingPunct="0">
              <a:spcBef>
                <a:spcPct val="0"/>
              </a:spcBef>
              <a:spcAft>
                <a:spcPct val="0"/>
              </a:spcAft>
              <a:defRPr sz="2400" i="1">
                <a:solidFill>
                  <a:schemeClr val="tx1"/>
                </a:solidFill>
                <a:latin typeface="Arial" pitchFamily="34" charset="0"/>
              </a:defRPr>
            </a:lvl8pPr>
            <a:lvl9pPr marL="3886200" indent="-228600" eaLnBrk="0" fontAlgn="base" hangingPunct="0">
              <a:spcBef>
                <a:spcPct val="0"/>
              </a:spcBef>
              <a:spcAft>
                <a:spcPct val="0"/>
              </a:spcAft>
              <a:defRPr sz="2400" i="1">
                <a:solidFill>
                  <a:schemeClr val="tx1"/>
                </a:solidFill>
                <a:latin typeface="Arial" pitchFamily="34" charset="0"/>
              </a:defRPr>
            </a:lvl9pPr>
          </a:lstStyle>
          <a:p>
            <a:pPr algn="l">
              <a:spcAft>
                <a:spcPts val="1200"/>
              </a:spcAft>
            </a:pPr>
            <a:r>
              <a:rPr lang="en-US" sz="2000" b="1" i="0" dirty="0" smtClean="0">
                <a:solidFill>
                  <a:schemeClr val="bg1"/>
                </a:solidFill>
                <a:latin typeface="+mn-lt"/>
                <a:hlinkClick r:id="rId3"/>
              </a:rPr>
              <a:t>BLUE</a:t>
            </a:r>
            <a:r>
              <a:rPr lang="en-US" sz="2000" b="1" i="0" dirty="0">
                <a:solidFill>
                  <a:schemeClr val="bg1"/>
                </a:solidFill>
                <a:latin typeface="+mn-lt"/>
                <a:hlinkClick r:id="rId3"/>
              </a:rPr>
              <a:t> </a:t>
            </a:r>
            <a:r>
              <a:rPr lang="en-US" sz="2000" b="1" i="0" dirty="0" smtClean="0">
                <a:solidFill>
                  <a:schemeClr val="bg1"/>
                </a:solidFill>
                <a:latin typeface="+mn-lt"/>
                <a:hlinkClick r:id="rId3"/>
              </a:rPr>
              <a:t>BRAIN</a:t>
            </a:r>
            <a:r>
              <a:rPr lang="en-US" sz="2000" i="0" dirty="0" smtClean="0">
                <a:solidFill>
                  <a:schemeClr val="bg1"/>
                </a:solidFill>
                <a:latin typeface="+mn-lt"/>
              </a:rPr>
              <a:t>, </a:t>
            </a:r>
            <a:r>
              <a:rPr lang="en-US" sz="2000" i="0" dirty="0" smtClean="0">
                <a:solidFill>
                  <a:schemeClr val="bg1"/>
                </a:solidFill>
                <a:latin typeface="+mn-lt"/>
                <a:hlinkClick r:id="rId4"/>
              </a:rPr>
              <a:t>HBP</a:t>
            </a:r>
            <a:r>
              <a:rPr lang="en-US" sz="2000" b="1" i="0" dirty="0" smtClean="0">
                <a:solidFill>
                  <a:schemeClr val="bg1"/>
                </a:solidFill>
                <a:latin typeface="+mn-lt"/>
              </a:rPr>
              <a:t>:</a:t>
            </a:r>
            <a:r>
              <a:rPr lang="en-US" sz="2000" i="0" dirty="0" smtClean="0">
                <a:solidFill>
                  <a:schemeClr val="bg1"/>
                </a:solidFill>
                <a:latin typeface="+mn-lt"/>
              </a:rPr>
              <a:t>  </a:t>
            </a:r>
            <a:r>
              <a:rPr lang="en-US" sz="2000" i="0" dirty="0" err="1" smtClean="0">
                <a:solidFill>
                  <a:schemeClr val="bg1"/>
                </a:solidFill>
                <a:latin typeface="+mn-lt"/>
              </a:rPr>
              <a:t>École</a:t>
            </a:r>
            <a:r>
              <a:rPr lang="en-US" sz="2000" i="0" dirty="0" smtClean="0">
                <a:solidFill>
                  <a:schemeClr val="bg1"/>
                </a:solidFill>
                <a:latin typeface="+mn-lt"/>
              </a:rPr>
              <a:t> </a:t>
            </a:r>
            <a:r>
              <a:rPr lang="en-US" sz="2000" i="0" dirty="0" err="1">
                <a:solidFill>
                  <a:schemeClr val="bg1"/>
                </a:solidFill>
                <a:latin typeface="+mn-lt"/>
              </a:rPr>
              <a:t>Polytechnique</a:t>
            </a:r>
            <a:r>
              <a:rPr lang="en-US" sz="2000" i="0" dirty="0">
                <a:solidFill>
                  <a:schemeClr val="bg1"/>
                </a:solidFill>
                <a:latin typeface="+mn-lt"/>
              </a:rPr>
              <a:t> </a:t>
            </a:r>
            <a:r>
              <a:rPr lang="en-US" sz="2000" i="0" dirty="0" err="1">
                <a:solidFill>
                  <a:schemeClr val="bg1"/>
                </a:solidFill>
                <a:latin typeface="+mn-lt"/>
              </a:rPr>
              <a:t>Fédérale</a:t>
            </a:r>
            <a:r>
              <a:rPr lang="en-US" sz="2000" i="0" dirty="0">
                <a:solidFill>
                  <a:schemeClr val="bg1"/>
                </a:solidFill>
                <a:latin typeface="+mn-lt"/>
              </a:rPr>
              <a:t> de Lausanne, in Switzerland, use an IBM </a:t>
            </a:r>
            <a:r>
              <a:rPr lang="en-US" sz="2000" i="0" dirty="0" smtClean="0">
                <a:solidFill>
                  <a:schemeClr val="bg1"/>
                </a:solidFill>
                <a:latin typeface="+mn-lt"/>
              </a:rPr>
              <a:t>supercomputer to simulate </a:t>
            </a:r>
            <a:r>
              <a:rPr lang="en-US" sz="2000" i="0" dirty="0" err="1" smtClean="0">
                <a:solidFill>
                  <a:schemeClr val="bg1"/>
                </a:solidFill>
                <a:latin typeface="+mn-lt"/>
              </a:rPr>
              <a:t>minicolumn</a:t>
            </a:r>
            <a:r>
              <a:rPr lang="en-US" sz="2000" i="0" dirty="0" smtClean="0">
                <a:solidFill>
                  <a:schemeClr val="bg1"/>
                </a:solidFill>
                <a:latin typeface="+mn-lt"/>
              </a:rPr>
              <a:t>.</a:t>
            </a:r>
          </a:p>
          <a:p>
            <a:pPr algn="l">
              <a:spcAft>
                <a:spcPts val="1200"/>
              </a:spcAft>
            </a:pPr>
            <a:r>
              <a:rPr lang="en-US" sz="2000" b="1" i="0" dirty="0" smtClean="0">
                <a:solidFill>
                  <a:schemeClr val="bg1"/>
                </a:solidFill>
                <a:latin typeface="+mn-lt"/>
                <a:hlinkClick r:id="rId5"/>
              </a:rPr>
              <a:t>C2</a:t>
            </a:r>
            <a:r>
              <a:rPr lang="en-US" sz="2000" b="1" i="0" dirty="0">
                <a:solidFill>
                  <a:schemeClr val="bg1"/>
                </a:solidFill>
                <a:latin typeface="+mn-lt"/>
              </a:rPr>
              <a:t>:</a:t>
            </a:r>
            <a:r>
              <a:rPr lang="en-US" sz="2000" i="0" dirty="0">
                <a:solidFill>
                  <a:schemeClr val="bg1"/>
                </a:solidFill>
                <a:latin typeface="+mn-lt"/>
              </a:rPr>
              <a:t> </a:t>
            </a:r>
            <a:r>
              <a:rPr lang="en-US" sz="2000" i="0" dirty="0" smtClean="0">
                <a:solidFill>
                  <a:schemeClr val="bg1"/>
                </a:solidFill>
                <a:latin typeface="+mn-lt"/>
              </a:rPr>
              <a:t>2009 </a:t>
            </a:r>
            <a:r>
              <a:rPr lang="en-US" sz="2000" i="0" dirty="0">
                <a:solidFill>
                  <a:schemeClr val="bg1"/>
                </a:solidFill>
                <a:latin typeface="+mn-lt"/>
              </a:rPr>
              <a:t>IBM </a:t>
            </a:r>
            <a:r>
              <a:rPr lang="en-US" sz="2000" i="0" dirty="0" err="1" smtClean="0">
                <a:solidFill>
                  <a:schemeClr val="bg1"/>
                </a:solidFill>
                <a:latin typeface="+mn-lt"/>
              </a:rPr>
              <a:t>Almaden</a:t>
            </a:r>
            <a:r>
              <a:rPr lang="en-US" sz="2000" i="0" dirty="0" smtClean="0">
                <a:solidFill>
                  <a:schemeClr val="bg1"/>
                </a:solidFill>
                <a:latin typeface="+mn-lt"/>
              </a:rPr>
              <a:t> built </a:t>
            </a:r>
            <a:r>
              <a:rPr lang="en-US" sz="2000" i="0" dirty="0">
                <a:solidFill>
                  <a:schemeClr val="bg1"/>
                </a:solidFill>
                <a:latin typeface="+mn-lt"/>
              </a:rPr>
              <a:t>a cortical simulator on Dawn, a Blue Gene/P supercomputer at Lawrence Livermore National </a:t>
            </a:r>
            <a:r>
              <a:rPr lang="en-US" sz="2000" i="0" dirty="0" smtClean="0">
                <a:solidFill>
                  <a:schemeClr val="bg1"/>
                </a:solidFill>
                <a:latin typeface="+mn-lt"/>
              </a:rPr>
              <a:t>Lab. C2 </a:t>
            </a:r>
            <a:r>
              <a:rPr lang="en-US" sz="2000" i="0" dirty="0">
                <a:solidFill>
                  <a:schemeClr val="bg1"/>
                </a:solidFill>
                <a:latin typeface="+mn-lt"/>
              </a:rPr>
              <a:t>simulator re-creates </a:t>
            </a:r>
            <a:r>
              <a:rPr lang="en-US" sz="2000" i="0" dirty="0" smtClean="0">
                <a:solidFill>
                  <a:schemeClr val="bg1"/>
                </a:solidFill>
                <a:latin typeface="+mn-lt"/>
              </a:rPr>
              <a:t>10</a:t>
            </a:r>
            <a:r>
              <a:rPr lang="en-US" sz="2000" i="0" baseline="30000" dirty="0" smtClean="0">
                <a:solidFill>
                  <a:schemeClr val="bg1"/>
                </a:solidFill>
                <a:latin typeface="+mn-lt"/>
              </a:rPr>
              <a:t>9</a:t>
            </a:r>
            <a:r>
              <a:rPr lang="en-US" sz="2000" i="0" dirty="0" smtClean="0">
                <a:solidFill>
                  <a:schemeClr val="bg1"/>
                </a:solidFill>
                <a:latin typeface="+mn-lt"/>
              </a:rPr>
              <a:t> neurons </a:t>
            </a:r>
            <a:r>
              <a:rPr lang="en-US" sz="2000" i="0" dirty="0">
                <a:solidFill>
                  <a:schemeClr val="bg1"/>
                </a:solidFill>
                <a:latin typeface="+mn-lt"/>
              </a:rPr>
              <a:t>connected by </a:t>
            </a:r>
            <a:r>
              <a:rPr lang="en-US" sz="2000" i="0" dirty="0" smtClean="0">
                <a:solidFill>
                  <a:schemeClr val="bg1"/>
                </a:solidFill>
                <a:latin typeface="+mn-lt"/>
              </a:rPr>
              <a:t>10</a:t>
            </a:r>
            <a:r>
              <a:rPr lang="en-US" sz="2000" i="0" baseline="30000" dirty="0" smtClean="0">
                <a:solidFill>
                  <a:schemeClr val="bg1"/>
                </a:solidFill>
                <a:latin typeface="+mn-lt"/>
              </a:rPr>
              <a:t>13</a:t>
            </a:r>
            <a:r>
              <a:rPr lang="en-US" sz="2000" i="0" dirty="0" smtClean="0">
                <a:solidFill>
                  <a:schemeClr val="bg1"/>
                </a:solidFill>
                <a:latin typeface="+mn-lt"/>
              </a:rPr>
              <a:t> synapses</a:t>
            </a:r>
            <a:r>
              <a:rPr lang="en-US" sz="2000" i="0" dirty="0">
                <a:solidFill>
                  <a:schemeClr val="bg1"/>
                </a:solidFill>
                <a:latin typeface="+mn-lt"/>
              </a:rPr>
              <a:t>, </a:t>
            </a:r>
            <a:r>
              <a:rPr lang="en-US" sz="2000" i="0" dirty="0" smtClean="0">
                <a:solidFill>
                  <a:schemeClr val="bg1"/>
                </a:solidFill>
                <a:latin typeface="+mn-lt"/>
              </a:rPr>
              <a:t>small mammal brain.</a:t>
            </a:r>
          </a:p>
          <a:p>
            <a:pPr algn="l">
              <a:spcAft>
                <a:spcPts val="1200"/>
              </a:spcAft>
            </a:pPr>
            <a:r>
              <a:rPr lang="en-US" sz="2000" b="1" i="0" dirty="0" smtClean="0">
                <a:solidFill>
                  <a:schemeClr val="bg1"/>
                </a:solidFill>
                <a:latin typeface="+mn-lt"/>
                <a:hlinkClick r:id="rId6"/>
              </a:rPr>
              <a:t>NEUROGRID</a:t>
            </a:r>
            <a:r>
              <a:rPr lang="en-US" sz="2000" b="1" i="0" dirty="0">
                <a:solidFill>
                  <a:schemeClr val="bg1"/>
                </a:solidFill>
                <a:latin typeface="+mn-lt"/>
              </a:rPr>
              <a:t>:</a:t>
            </a:r>
            <a:r>
              <a:rPr lang="en-US" sz="2000" i="0" dirty="0">
                <a:solidFill>
                  <a:schemeClr val="bg1"/>
                </a:solidFill>
                <a:latin typeface="+mn-lt"/>
              </a:rPr>
              <a:t> Stanford (</a:t>
            </a:r>
            <a:r>
              <a:rPr lang="en-US" sz="2000" i="0" dirty="0" smtClean="0">
                <a:solidFill>
                  <a:schemeClr val="bg1"/>
                </a:solidFill>
                <a:latin typeface="+mn-lt"/>
              </a:rPr>
              <a:t>K. </a:t>
            </a:r>
            <a:r>
              <a:rPr lang="en-US" sz="2000" i="0" dirty="0" err="1" smtClean="0">
                <a:solidFill>
                  <a:schemeClr val="bg1"/>
                </a:solidFill>
                <a:latin typeface="+mn-lt"/>
              </a:rPr>
              <a:t>Boahen</a:t>
            </a:r>
            <a:r>
              <a:rPr lang="en-US" sz="2000" i="0" dirty="0" smtClean="0">
                <a:solidFill>
                  <a:schemeClr val="bg1"/>
                </a:solidFill>
                <a:latin typeface="+mn-lt"/>
              </a:rPr>
              <a:t>), developing chip for ~ 10</a:t>
            </a:r>
            <a:r>
              <a:rPr lang="en-US" sz="2000" i="0" baseline="30000" dirty="0" smtClean="0">
                <a:solidFill>
                  <a:schemeClr val="bg1"/>
                </a:solidFill>
                <a:latin typeface="+mn-lt"/>
              </a:rPr>
              <a:t>6</a:t>
            </a:r>
            <a:r>
              <a:rPr lang="en-US" sz="2000" i="0" dirty="0" smtClean="0">
                <a:solidFill>
                  <a:schemeClr val="bg1"/>
                </a:solidFill>
                <a:latin typeface="+mn-lt"/>
              </a:rPr>
              <a:t>  neurons </a:t>
            </a:r>
            <a:r>
              <a:rPr lang="en-US" sz="2000" i="0" dirty="0">
                <a:solidFill>
                  <a:schemeClr val="bg1"/>
                </a:solidFill>
                <a:latin typeface="+mn-lt"/>
              </a:rPr>
              <a:t>and </a:t>
            </a:r>
            <a:r>
              <a:rPr lang="en-US" sz="2000" i="0" dirty="0" smtClean="0">
                <a:solidFill>
                  <a:schemeClr val="bg1"/>
                </a:solidFill>
                <a:latin typeface="+mn-lt"/>
              </a:rPr>
              <a:t>~ 10</a:t>
            </a:r>
            <a:r>
              <a:rPr lang="en-US" sz="2000" i="0" baseline="30000" dirty="0" smtClean="0">
                <a:solidFill>
                  <a:schemeClr val="bg1"/>
                </a:solidFill>
                <a:latin typeface="+mn-lt"/>
              </a:rPr>
              <a:t>10</a:t>
            </a:r>
            <a:r>
              <a:rPr lang="en-US" sz="2000" i="0" dirty="0" smtClean="0">
                <a:solidFill>
                  <a:schemeClr val="bg1"/>
                </a:solidFill>
                <a:latin typeface="+mn-lt"/>
              </a:rPr>
              <a:t> synapses, aiming at artificial </a:t>
            </a:r>
            <a:r>
              <a:rPr lang="en-US" sz="2000" i="0" dirty="0">
                <a:solidFill>
                  <a:schemeClr val="bg1"/>
                </a:solidFill>
                <a:latin typeface="+mn-lt"/>
              </a:rPr>
              <a:t>retinas </a:t>
            </a:r>
            <a:r>
              <a:rPr lang="en-US" sz="2000" i="0" dirty="0" smtClean="0">
                <a:solidFill>
                  <a:schemeClr val="bg1"/>
                </a:solidFill>
                <a:latin typeface="+mn-lt"/>
              </a:rPr>
              <a:t>for </a:t>
            </a:r>
            <a:r>
              <a:rPr lang="en-US" sz="2000" i="0" dirty="0">
                <a:solidFill>
                  <a:schemeClr val="bg1"/>
                </a:solidFill>
                <a:latin typeface="+mn-lt"/>
              </a:rPr>
              <a:t>the </a:t>
            </a:r>
            <a:r>
              <a:rPr lang="en-US" sz="2000" i="0" dirty="0" smtClean="0">
                <a:solidFill>
                  <a:schemeClr val="bg1"/>
                </a:solidFill>
                <a:latin typeface="+mn-lt"/>
              </a:rPr>
              <a:t>blind.</a:t>
            </a:r>
          </a:p>
          <a:p>
            <a:pPr algn="l">
              <a:spcAft>
                <a:spcPts val="1200"/>
              </a:spcAft>
            </a:pPr>
            <a:r>
              <a:rPr lang="en-US" sz="2000" i="0" dirty="0" smtClean="0">
                <a:solidFill>
                  <a:schemeClr val="bg1"/>
                </a:solidFill>
                <a:latin typeface="+mn-lt"/>
                <a:hlinkClick r:id="rId7"/>
              </a:rPr>
              <a:t>I</a:t>
            </a:r>
            <a:r>
              <a:rPr lang="en-US" sz="2000" b="1" i="0" dirty="0" smtClean="0">
                <a:solidFill>
                  <a:schemeClr val="bg1"/>
                </a:solidFill>
                <a:latin typeface="+mn-lt"/>
                <a:hlinkClick r:id="rId7"/>
              </a:rPr>
              <a:t>FAT </a:t>
            </a:r>
            <a:r>
              <a:rPr lang="en-US" sz="2000" b="1" i="0" dirty="0">
                <a:solidFill>
                  <a:schemeClr val="bg1"/>
                </a:solidFill>
                <a:latin typeface="+mn-lt"/>
                <a:hlinkClick r:id="rId7"/>
              </a:rPr>
              <a:t>4G</a:t>
            </a:r>
            <a:r>
              <a:rPr lang="en-US" sz="2000" b="1" i="0" dirty="0">
                <a:solidFill>
                  <a:schemeClr val="bg1"/>
                </a:solidFill>
                <a:latin typeface="+mn-lt"/>
              </a:rPr>
              <a:t>:</a:t>
            </a:r>
            <a:r>
              <a:rPr lang="en-US" sz="2000" i="0" dirty="0">
                <a:solidFill>
                  <a:schemeClr val="bg1"/>
                </a:solidFill>
                <a:latin typeface="+mn-lt"/>
              </a:rPr>
              <a:t> </a:t>
            </a:r>
            <a:r>
              <a:rPr lang="en-US" sz="2000" i="0" dirty="0" smtClean="0">
                <a:solidFill>
                  <a:schemeClr val="bg1"/>
                </a:solidFill>
                <a:latin typeface="+mn-lt"/>
              </a:rPr>
              <a:t>Johns </a:t>
            </a:r>
            <a:r>
              <a:rPr lang="en-US" sz="2000" i="0" dirty="0">
                <a:solidFill>
                  <a:schemeClr val="bg1"/>
                </a:solidFill>
                <a:latin typeface="+mn-lt"/>
              </a:rPr>
              <a:t>Hopkins </a:t>
            </a:r>
            <a:r>
              <a:rPr lang="en-US" sz="2000" i="0" dirty="0" err="1" smtClean="0">
                <a:solidFill>
                  <a:schemeClr val="bg1"/>
                </a:solidFill>
                <a:latin typeface="+mn-lt"/>
              </a:rPr>
              <a:t>Uni</a:t>
            </a:r>
            <a:r>
              <a:rPr lang="en-US" sz="2000" i="0" dirty="0" smtClean="0">
                <a:solidFill>
                  <a:schemeClr val="bg1"/>
                </a:solidFill>
                <a:latin typeface="+mn-lt"/>
              </a:rPr>
              <a:t> (</a:t>
            </a:r>
            <a:r>
              <a:rPr lang="en-US" sz="2000" i="0" dirty="0" err="1" smtClean="0">
                <a:solidFill>
                  <a:schemeClr val="bg1"/>
                </a:solidFill>
                <a:latin typeface="+mn-lt"/>
              </a:rPr>
              <a:t>R.Etienne</a:t>
            </a:r>
            <a:r>
              <a:rPr lang="en-US" sz="2000" i="0" dirty="0" smtClean="0">
                <a:solidFill>
                  <a:schemeClr val="bg1"/>
                </a:solidFill>
                <a:latin typeface="+mn-lt"/>
              </a:rPr>
              <a:t>-Cummings</a:t>
            </a:r>
            <a:r>
              <a:rPr lang="en-US" sz="2000" i="0" dirty="0">
                <a:solidFill>
                  <a:schemeClr val="bg1"/>
                </a:solidFill>
                <a:latin typeface="+mn-lt"/>
              </a:rPr>
              <a:t>) Integrate and Fire Array </a:t>
            </a:r>
            <a:r>
              <a:rPr lang="en-US" sz="2000" i="0" dirty="0" smtClean="0">
                <a:solidFill>
                  <a:schemeClr val="bg1"/>
                </a:solidFill>
                <a:latin typeface="+mn-lt"/>
              </a:rPr>
              <a:t>Transceiver, over 60K neurons </a:t>
            </a:r>
            <a:r>
              <a:rPr lang="en-US" sz="2000" i="0" dirty="0">
                <a:solidFill>
                  <a:schemeClr val="bg1"/>
                </a:solidFill>
                <a:latin typeface="+mn-lt"/>
              </a:rPr>
              <a:t>with </a:t>
            </a:r>
            <a:r>
              <a:rPr lang="en-US" sz="2000" i="0" dirty="0" smtClean="0">
                <a:solidFill>
                  <a:schemeClr val="bg1"/>
                </a:solidFill>
                <a:latin typeface="+mn-lt"/>
              </a:rPr>
              <a:t>120M connections, visual </a:t>
            </a:r>
            <a:r>
              <a:rPr lang="en-US" sz="2000" i="0" dirty="0">
                <a:solidFill>
                  <a:schemeClr val="bg1"/>
                </a:solidFill>
                <a:latin typeface="+mn-lt"/>
              </a:rPr>
              <a:t>cortex </a:t>
            </a:r>
            <a:r>
              <a:rPr lang="en-US" sz="2000" i="0" dirty="0" smtClean="0">
                <a:solidFill>
                  <a:schemeClr val="bg1"/>
                </a:solidFill>
                <a:latin typeface="+mn-lt"/>
              </a:rPr>
              <a:t>model.</a:t>
            </a:r>
          </a:p>
          <a:p>
            <a:pPr algn="l">
              <a:spcAft>
                <a:spcPts val="1200"/>
              </a:spcAft>
            </a:pPr>
            <a:r>
              <a:rPr lang="en-US" sz="2000" b="1" i="0" dirty="0" smtClean="0">
                <a:solidFill>
                  <a:srgbClr val="FFC000"/>
                </a:solidFill>
                <a:latin typeface="+mn-lt"/>
                <a:hlinkClick r:id="rId8"/>
              </a:rPr>
              <a:t>Brain Corporation</a:t>
            </a:r>
            <a:r>
              <a:rPr lang="en-US" sz="2000" i="0" dirty="0" smtClean="0">
                <a:solidFill>
                  <a:schemeClr val="bg1"/>
                </a:solidFill>
                <a:latin typeface="+mn-lt"/>
              </a:rPr>
              <a:t>: San Diego (E. </a:t>
            </a:r>
            <a:r>
              <a:rPr lang="en-US" sz="2000" i="0" dirty="0" err="1" smtClean="0">
                <a:solidFill>
                  <a:schemeClr val="bg1"/>
                </a:solidFill>
                <a:latin typeface="+mn-lt"/>
              </a:rPr>
              <a:t>Izhakievich</a:t>
            </a:r>
            <a:r>
              <a:rPr lang="en-US" sz="2000" i="0" dirty="0" smtClean="0">
                <a:solidFill>
                  <a:schemeClr val="bg1"/>
                </a:solidFill>
                <a:latin typeface="+mn-lt"/>
              </a:rPr>
              <a:t>), neuromorphic vision. </a:t>
            </a:r>
          </a:p>
          <a:p>
            <a:pPr algn="l">
              <a:spcAft>
                <a:spcPts val="1200"/>
              </a:spcAft>
            </a:pPr>
            <a:r>
              <a:rPr lang="en-US" sz="2000" b="1" i="0" dirty="0" smtClean="0">
                <a:solidFill>
                  <a:schemeClr val="bg1"/>
                </a:solidFill>
                <a:latin typeface="+mn-lt"/>
                <a:hlinkClick r:id="rId9"/>
              </a:rPr>
              <a:t>BRAINSCALES</a:t>
            </a:r>
            <a:r>
              <a:rPr lang="en-US" sz="2000" b="1" i="0" dirty="0">
                <a:solidFill>
                  <a:schemeClr val="bg1"/>
                </a:solidFill>
                <a:latin typeface="+mn-lt"/>
              </a:rPr>
              <a:t>:</a:t>
            </a:r>
            <a:r>
              <a:rPr lang="en-US" sz="2000" i="0" dirty="0">
                <a:solidFill>
                  <a:schemeClr val="bg1"/>
                </a:solidFill>
                <a:latin typeface="+mn-lt"/>
              </a:rPr>
              <a:t> </a:t>
            </a:r>
            <a:r>
              <a:rPr lang="en-US" sz="2000" i="0" dirty="0" smtClean="0">
                <a:solidFill>
                  <a:schemeClr val="bg1"/>
                </a:solidFill>
                <a:latin typeface="+mn-lt"/>
              </a:rPr>
              <a:t>EU neuromorphic </a:t>
            </a:r>
            <a:r>
              <a:rPr lang="en-US" sz="2000" i="0" dirty="0">
                <a:solidFill>
                  <a:schemeClr val="bg1"/>
                </a:solidFill>
                <a:latin typeface="+mn-lt"/>
              </a:rPr>
              <a:t>chip </a:t>
            </a:r>
            <a:r>
              <a:rPr lang="en-US" sz="2000" i="0" dirty="0" smtClean="0">
                <a:solidFill>
                  <a:schemeClr val="bg1"/>
                </a:solidFill>
                <a:latin typeface="+mn-lt"/>
              </a:rPr>
              <a:t>project, FACETS, Fast </a:t>
            </a:r>
            <a:r>
              <a:rPr lang="en-US" sz="2000" i="0" dirty="0">
                <a:solidFill>
                  <a:schemeClr val="bg1"/>
                </a:solidFill>
                <a:latin typeface="+mn-lt"/>
              </a:rPr>
              <a:t>Analog Computing with Emergent Transient </a:t>
            </a:r>
            <a:r>
              <a:rPr lang="en-US" sz="2000" i="0" dirty="0" smtClean="0">
                <a:solidFill>
                  <a:schemeClr val="bg1"/>
                </a:solidFill>
                <a:latin typeface="+mn-lt"/>
              </a:rPr>
              <a:t>States, now </a:t>
            </a:r>
            <a:r>
              <a:rPr lang="en-US" sz="2000" i="0" dirty="0" err="1" smtClean="0">
                <a:solidFill>
                  <a:schemeClr val="bg1"/>
                </a:solidFill>
                <a:latin typeface="+mn-lt"/>
              </a:rPr>
              <a:t>BrainScaleS</a:t>
            </a:r>
            <a:r>
              <a:rPr lang="en-US" sz="2000" i="0" dirty="0" smtClean="0">
                <a:solidFill>
                  <a:schemeClr val="bg1"/>
                </a:solidFill>
                <a:latin typeface="+mn-lt"/>
              </a:rPr>
              <a:t>, complex </a:t>
            </a:r>
            <a:r>
              <a:rPr lang="en-US" sz="2000" i="0" dirty="0">
                <a:solidFill>
                  <a:schemeClr val="bg1"/>
                </a:solidFill>
                <a:latin typeface="+mn-lt"/>
              </a:rPr>
              <a:t>neuron model </a:t>
            </a:r>
            <a:r>
              <a:rPr lang="en-US" sz="2000" i="0" dirty="0" smtClean="0">
                <a:solidFill>
                  <a:schemeClr val="bg1"/>
                </a:solidFill>
                <a:latin typeface="+mn-lt"/>
              </a:rPr>
              <a:t>~16K synaptic inputs/neuron</a:t>
            </a:r>
            <a:r>
              <a:rPr lang="en-US" sz="2000" i="0" dirty="0">
                <a:solidFill>
                  <a:schemeClr val="bg1"/>
                </a:solidFill>
                <a:latin typeface="+mn-lt"/>
              </a:rPr>
              <a:t>, </a:t>
            </a:r>
            <a:r>
              <a:rPr lang="en-US" sz="2000" i="0" dirty="0" smtClean="0">
                <a:solidFill>
                  <a:schemeClr val="bg1"/>
                </a:solidFill>
                <a:latin typeface="+mn-lt"/>
              </a:rPr>
              <a:t>integrated </a:t>
            </a:r>
            <a:r>
              <a:rPr lang="en-US" sz="2000" i="0" dirty="0">
                <a:solidFill>
                  <a:schemeClr val="bg1"/>
                </a:solidFill>
                <a:latin typeface="+mn-lt"/>
              </a:rPr>
              <a:t>closed loop network-of-networks mimicking a distributed hierarchy of sensory, decision and motor cortical areas, linking perception to </a:t>
            </a:r>
            <a:r>
              <a:rPr lang="en-US" sz="2000" i="0" dirty="0" smtClean="0">
                <a:solidFill>
                  <a:schemeClr val="bg1"/>
                </a:solidFill>
                <a:latin typeface="+mn-lt"/>
              </a:rPr>
              <a:t>action. </a:t>
            </a:r>
          </a:p>
        </p:txBody>
      </p:sp>
      <p:pic>
        <p:nvPicPr>
          <p:cNvPr id="36866" name="Picture 2" descr="D:\Archive-media\Grafika-Neurobiologia\Glowy+Mozgi\Moving\anim-neuron-Si.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9525" y="159650"/>
            <a:ext cx="1514475" cy="113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454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p:cNvSpPr>
            <a:spLocks noChangeArrowheads="1"/>
          </p:cNvSpPr>
          <p:nvPr/>
        </p:nvSpPr>
        <p:spPr bwMode="auto">
          <a:xfrm>
            <a:off x="647700" y="177424"/>
            <a:ext cx="7772400" cy="908720"/>
          </a:xfrm>
          <a:prstGeom prst="rect">
            <a:avLst/>
          </a:prstGeom>
          <a:noFill/>
          <a:ln w="9525">
            <a:noFill/>
            <a:miter lim="800000"/>
            <a:headEnd/>
            <a:tailEnd/>
          </a:ln>
          <a:effectLst/>
        </p:spPr>
        <p:txBody>
          <a:bodyPr lIns="91425" tIns="45713" rIns="91425" bIns="45713" anchor="ctr"/>
          <a:lstStyle/>
          <a:p>
            <a:pPr algn="ctr">
              <a:defRPr/>
            </a:pPr>
            <a:r>
              <a:rPr lang="en-US" altLang="zh-CN" sz="3600" dirty="0" smtClean="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rPr>
              <a:t>The Great AI Race</a:t>
            </a:r>
            <a:endParaRPr lang="en-US" altLang="zh-CN" sz="3600" dirty="0">
              <a:solidFill>
                <a:srgbClr val="FFC000"/>
              </a:solidFill>
              <a:effectLst>
                <a:outerShdw blurRad="38100" dist="38100" dir="2700000" algn="tl">
                  <a:srgbClr val="000000">
                    <a:alpha val="43137"/>
                  </a:srgbClr>
                </a:outerShdw>
              </a:effectLst>
              <a:latin typeface="+mj-lt"/>
              <a:ea typeface="SimSun" pitchFamily="2" charset="-122"/>
              <a:cs typeface="Times New Roman" pitchFamily="18" charset="0"/>
            </a:endParaRPr>
          </a:p>
        </p:txBody>
      </p:sp>
      <p:sp>
        <p:nvSpPr>
          <p:cNvPr id="45060" name="Text Box 7"/>
          <p:cNvSpPr txBox="1">
            <a:spLocks noChangeArrowheads="1"/>
          </p:cNvSpPr>
          <p:nvPr/>
        </p:nvSpPr>
        <p:spPr bwMode="auto">
          <a:xfrm>
            <a:off x="729848" y="1127088"/>
            <a:ext cx="809062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i="1">
                <a:solidFill>
                  <a:schemeClr val="tx1"/>
                </a:solidFill>
                <a:latin typeface="Arial" pitchFamily="34" charset="0"/>
              </a:defRPr>
            </a:lvl1pPr>
            <a:lvl2pPr>
              <a:defRPr sz="2400" i="1">
                <a:solidFill>
                  <a:schemeClr val="tx1"/>
                </a:solidFill>
                <a:latin typeface="Arial" pitchFamily="34" charset="0"/>
              </a:defRPr>
            </a:lvl2pPr>
            <a:lvl3pPr marL="1143000" indent="-228600">
              <a:defRPr sz="2400" i="1">
                <a:solidFill>
                  <a:schemeClr val="tx1"/>
                </a:solidFill>
                <a:latin typeface="Arial" pitchFamily="34" charset="0"/>
              </a:defRPr>
            </a:lvl3pPr>
            <a:lvl4pPr marL="1600200" indent="-228600">
              <a:defRPr sz="2400" i="1">
                <a:solidFill>
                  <a:schemeClr val="tx1"/>
                </a:solidFill>
                <a:latin typeface="Arial" pitchFamily="34" charset="0"/>
              </a:defRPr>
            </a:lvl4pPr>
            <a:lvl5pPr marL="2057400" indent="-228600">
              <a:defRPr sz="2400" i="1">
                <a:solidFill>
                  <a:schemeClr val="tx1"/>
                </a:solidFill>
                <a:latin typeface="Arial" pitchFamily="34" charset="0"/>
              </a:defRPr>
            </a:lvl5pPr>
            <a:lvl6pPr marL="2514600" indent="-228600" eaLnBrk="0" fontAlgn="base" hangingPunct="0">
              <a:spcBef>
                <a:spcPct val="0"/>
              </a:spcBef>
              <a:spcAft>
                <a:spcPct val="0"/>
              </a:spcAft>
              <a:defRPr sz="2400" i="1">
                <a:solidFill>
                  <a:schemeClr val="tx1"/>
                </a:solidFill>
                <a:latin typeface="Arial" pitchFamily="34" charset="0"/>
              </a:defRPr>
            </a:lvl6pPr>
            <a:lvl7pPr marL="2971800" indent="-228600" eaLnBrk="0" fontAlgn="base" hangingPunct="0">
              <a:spcBef>
                <a:spcPct val="0"/>
              </a:spcBef>
              <a:spcAft>
                <a:spcPct val="0"/>
              </a:spcAft>
              <a:defRPr sz="2400" i="1">
                <a:solidFill>
                  <a:schemeClr val="tx1"/>
                </a:solidFill>
                <a:latin typeface="Arial" pitchFamily="34" charset="0"/>
              </a:defRPr>
            </a:lvl7pPr>
            <a:lvl8pPr marL="3429000" indent="-228600" eaLnBrk="0" fontAlgn="base" hangingPunct="0">
              <a:spcBef>
                <a:spcPct val="0"/>
              </a:spcBef>
              <a:spcAft>
                <a:spcPct val="0"/>
              </a:spcAft>
              <a:defRPr sz="2400" i="1">
                <a:solidFill>
                  <a:schemeClr val="tx1"/>
                </a:solidFill>
                <a:latin typeface="Arial" pitchFamily="34" charset="0"/>
              </a:defRPr>
            </a:lvl8pPr>
            <a:lvl9pPr marL="3886200" indent="-228600" eaLnBrk="0" fontAlgn="base" hangingPunct="0">
              <a:spcBef>
                <a:spcPct val="0"/>
              </a:spcBef>
              <a:spcAft>
                <a:spcPct val="0"/>
              </a:spcAft>
              <a:defRPr sz="2400" i="1">
                <a:solidFill>
                  <a:schemeClr val="tx1"/>
                </a:solidFill>
                <a:latin typeface="Arial" pitchFamily="34" charset="0"/>
              </a:defRPr>
            </a:lvl9pPr>
          </a:lstStyle>
          <a:p>
            <a:pPr algn="l">
              <a:spcAft>
                <a:spcPts val="1200"/>
              </a:spcAft>
            </a:pPr>
            <a:r>
              <a:rPr lang="en-US" sz="2000" i="0" dirty="0" smtClean="0">
                <a:solidFill>
                  <a:schemeClr val="bg1"/>
                </a:solidFill>
                <a:latin typeface="+mn-lt"/>
              </a:rPr>
              <a:t>1995: Chinook wins with world champion in </a:t>
            </a:r>
            <a:r>
              <a:rPr lang="en-US" sz="2000" i="0" dirty="0" smtClean="0">
                <a:solidFill>
                  <a:schemeClr val="bg1"/>
                </a:solidFill>
                <a:latin typeface="+mn-lt"/>
              </a:rPr>
              <a:t>checkers,</a:t>
            </a:r>
            <a:r>
              <a:rPr lang="en-US" sz="2000" i="0" dirty="0" smtClean="0">
                <a:solidFill>
                  <a:schemeClr val="bg1"/>
                </a:solidFill>
                <a:latin typeface="+mn-lt"/>
              </a:rPr>
              <a:t/>
            </a:r>
            <a:br>
              <a:rPr lang="en-US" sz="2000" i="0" dirty="0" smtClean="0">
                <a:solidFill>
                  <a:schemeClr val="bg1"/>
                </a:solidFill>
                <a:latin typeface="+mn-lt"/>
              </a:rPr>
            </a:br>
            <a:r>
              <a:rPr lang="en-US" sz="2000" i="0" dirty="0" smtClean="0">
                <a:solidFill>
                  <a:schemeClr val="bg1"/>
                </a:solidFill>
                <a:latin typeface="+mn-lt"/>
              </a:rPr>
              <a:t>and in </a:t>
            </a:r>
            <a:r>
              <a:rPr lang="en-US" sz="2000" i="0" dirty="0" smtClean="0">
                <a:solidFill>
                  <a:schemeClr val="bg1"/>
                </a:solidFill>
                <a:latin typeface="+mn-lt"/>
              </a:rPr>
              <a:t>2007 checkers declared as provably solved. </a:t>
            </a:r>
          </a:p>
          <a:p>
            <a:pPr algn="l">
              <a:spcAft>
                <a:spcPts val="1200"/>
              </a:spcAft>
            </a:pPr>
            <a:r>
              <a:rPr lang="pl-PL" sz="2000" i="0" dirty="0" smtClean="0">
                <a:solidFill>
                  <a:schemeClr val="bg1"/>
                </a:solidFill>
                <a:latin typeface="+mn-lt"/>
              </a:rPr>
              <a:t>1995</a:t>
            </a:r>
            <a:r>
              <a:rPr lang="en-US" sz="2000" i="0" dirty="0" smtClean="0">
                <a:solidFill>
                  <a:schemeClr val="bg1"/>
                </a:solidFill>
                <a:latin typeface="+mn-lt"/>
              </a:rPr>
              <a:t>:</a:t>
            </a:r>
            <a:r>
              <a:rPr lang="pl-PL" sz="2000" i="0" dirty="0" smtClean="0">
                <a:solidFill>
                  <a:schemeClr val="bg1"/>
                </a:solidFill>
                <a:latin typeface="+mn-lt"/>
              </a:rPr>
              <a:t> </a:t>
            </a:r>
            <a:r>
              <a:rPr lang="pl-PL" sz="2000" i="0" dirty="0" err="1">
                <a:solidFill>
                  <a:schemeClr val="bg1"/>
                </a:solidFill>
                <a:latin typeface="+mn-lt"/>
              </a:rPr>
              <a:t>Logistello</a:t>
            </a:r>
            <a:r>
              <a:rPr lang="pl-PL" sz="2000" i="0" dirty="0">
                <a:solidFill>
                  <a:schemeClr val="bg1"/>
                </a:solidFill>
                <a:latin typeface="+mn-lt"/>
              </a:rPr>
              <a:t> </a:t>
            </a:r>
            <a:r>
              <a:rPr lang="en-US" sz="2000" i="0" dirty="0" smtClean="0">
                <a:solidFill>
                  <a:schemeClr val="bg1"/>
                </a:solidFill>
                <a:latin typeface="+mn-lt"/>
              </a:rPr>
              <a:t>wins with Othello world champion </a:t>
            </a:r>
            <a:r>
              <a:rPr lang="pl-PL" sz="2000" i="0" dirty="0" smtClean="0">
                <a:solidFill>
                  <a:schemeClr val="bg1"/>
                </a:solidFill>
                <a:latin typeface="+mn-lt"/>
              </a:rPr>
              <a:t>6 </a:t>
            </a:r>
            <a:r>
              <a:rPr lang="en-US" sz="2000" i="0" dirty="0" smtClean="0">
                <a:solidFill>
                  <a:schemeClr val="bg1"/>
                </a:solidFill>
                <a:latin typeface="+mn-lt"/>
              </a:rPr>
              <a:t>t</a:t>
            </a:r>
            <a:r>
              <a:rPr lang="pl-PL" sz="2000" i="0" dirty="0" smtClean="0">
                <a:solidFill>
                  <a:schemeClr val="bg1"/>
                </a:solidFill>
                <a:latin typeface="+mn-lt"/>
              </a:rPr>
              <a:t>o </a:t>
            </a:r>
            <a:r>
              <a:rPr lang="pl-PL" sz="2000" i="0" dirty="0">
                <a:solidFill>
                  <a:schemeClr val="bg1"/>
                </a:solidFill>
                <a:latin typeface="+mn-lt"/>
              </a:rPr>
              <a:t>0!</a:t>
            </a:r>
            <a:endParaRPr lang="en-US" sz="2000" i="0" dirty="0" smtClean="0">
              <a:solidFill>
                <a:schemeClr val="bg1"/>
              </a:solidFill>
              <a:latin typeface="+mn-lt"/>
            </a:endParaRPr>
          </a:p>
          <a:p>
            <a:pPr algn="l">
              <a:spcAft>
                <a:spcPts val="1200"/>
              </a:spcAft>
            </a:pPr>
            <a:r>
              <a:rPr lang="en-US" sz="2000" i="0" dirty="0" smtClean="0">
                <a:solidFill>
                  <a:schemeClr val="bg1"/>
                </a:solidFill>
                <a:latin typeface="+mn-lt"/>
              </a:rPr>
              <a:t>1997: Deep Blue wins with Kasparov in chess.</a:t>
            </a:r>
          </a:p>
          <a:p>
            <a:pPr algn="l">
              <a:spcAft>
                <a:spcPts val="1200"/>
              </a:spcAft>
            </a:pPr>
            <a:r>
              <a:rPr lang="en-US" sz="2000" i="0" dirty="0" smtClean="0">
                <a:solidFill>
                  <a:schemeClr val="bg1"/>
                </a:solidFill>
                <a:latin typeface="+mn-lt"/>
              </a:rPr>
              <a:t>Many other games have been won. Go is still a challenge: best programs achieve 4-5 </a:t>
            </a:r>
            <a:r>
              <a:rPr lang="en-US" sz="2000" i="0" dirty="0" err="1" smtClean="0">
                <a:solidFill>
                  <a:schemeClr val="bg1"/>
                </a:solidFill>
                <a:latin typeface="+mn-lt"/>
              </a:rPr>
              <a:t>dan</a:t>
            </a:r>
            <a:r>
              <a:rPr lang="en-US" sz="2000" i="0" dirty="0" smtClean="0">
                <a:solidFill>
                  <a:schemeClr val="bg1"/>
                </a:solidFill>
                <a:latin typeface="+mn-lt"/>
              </a:rPr>
              <a:t>, and need 7 stones handicap to win. </a:t>
            </a:r>
          </a:p>
          <a:p>
            <a:pPr algn="l">
              <a:spcAft>
                <a:spcPts val="1200"/>
              </a:spcAft>
            </a:pPr>
            <a:r>
              <a:rPr lang="en-US" sz="2000" i="0" dirty="0" smtClean="0">
                <a:solidFill>
                  <a:schemeClr val="bg1"/>
                </a:solidFill>
                <a:latin typeface="+mn-lt"/>
              </a:rPr>
              <a:t>2011: IBM Watson won in </a:t>
            </a:r>
            <a:r>
              <a:rPr lang="pl-PL" sz="2000" i="0" dirty="0" err="1" smtClean="0">
                <a:solidFill>
                  <a:schemeClr val="bg1"/>
                </a:solidFill>
                <a:latin typeface="+mn-lt"/>
              </a:rPr>
              <a:t>Jeopardy</a:t>
            </a:r>
            <a:r>
              <a:rPr lang="pl-PL" sz="2000" i="0" dirty="0" smtClean="0">
                <a:solidFill>
                  <a:schemeClr val="bg1"/>
                </a:solidFill>
                <a:latin typeface="+mn-lt"/>
              </a:rPr>
              <a:t> 77</a:t>
            </a:r>
            <a:r>
              <a:rPr lang="en-US" sz="2000" i="0" dirty="0" smtClean="0">
                <a:solidFill>
                  <a:schemeClr val="bg1"/>
                </a:solidFill>
                <a:latin typeface="+mn-lt"/>
              </a:rPr>
              <a:t>K</a:t>
            </a:r>
            <a:r>
              <a:rPr lang="pl-PL" sz="2000" i="0" dirty="0" smtClean="0">
                <a:solidFill>
                  <a:schemeClr val="bg1"/>
                </a:solidFill>
                <a:latin typeface="+mn-lt"/>
              </a:rPr>
              <a:t>$, </a:t>
            </a:r>
            <a:r>
              <a:rPr lang="en-US" sz="2000" i="0" dirty="0" smtClean="0">
                <a:solidFill>
                  <a:schemeClr val="bg1"/>
                </a:solidFill>
                <a:latin typeface="+mn-lt"/>
              </a:rPr>
              <a:t>top human </a:t>
            </a:r>
            <a:r>
              <a:rPr lang="pl-PL" sz="2000" i="0" dirty="0" smtClean="0">
                <a:solidFill>
                  <a:schemeClr val="bg1"/>
                </a:solidFill>
                <a:latin typeface="+mn-lt"/>
              </a:rPr>
              <a:t>e</a:t>
            </a:r>
            <a:r>
              <a:rPr lang="en-US" sz="2000" i="0" dirty="0" smtClean="0">
                <a:solidFill>
                  <a:schemeClr val="bg1"/>
                </a:solidFill>
                <a:latin typeface="+mn-lt"/>
              </a:rPr>
              <a:t>x</a:t>
            </a:r>
            <a:r>
              <a:rPr lang="pl-PL" sz="2000" i="0" dirty="0" smtClean="0">
                <a:solidFill>
                  <a:schemeClr val="bg1"/>
                </a:solidFill>
                <a:latin typeface="+mn-lt"/>
              </a:rPr>
              <a:t>per</a:t>
            </a:r>
            <a:r>
              <a:rPr lang="en-US" sz="2000" i="0" dirty="0" smtClean="0">
                <a:solidFill>
                  <a:schemeClr val="bg1"/>
                </a:solidFill>
                <a:latin typeface="+mn-lt"/>
              </a:rPr>
              <a:t>t  </a:t>
            </a:r>
            <a:r>
              <a:rPr lang="pl-PL" sz="2000" i="0" dirty="0" err="1" smtClean="0">
                <a:solidFill>
                  <a:schemeClr val="bg1"/>
                </a:solidFill>
                <a:latin typeface="+mn-lt"/>
              </a:rPr>
              <a:t>Ken</a:t>
            </a:r>
            <a:r>
              <a:rPr lang="pl-PL" sz="2000" i="0" dirty="0" smtClean="0">
                <a:solidFill>
                  <a:schemeClr val="bg1"/>
                </a:solidFill>
                <a:latin typeface="+mn-lt"/>
              </a:rPr>
              <a:t> 24</a:t>
            </a:r>
            <a:r>
              <a:rPr lang="en-US" sz="2000" i="0" dirty="0" smtClean="0">
                <a:solidFill>
                  <a:schemeClr val="bg1"/>
                </a:solidFill>
                <a:latin typeface="+mn-lt"/>
              </a:rPr>
              <a:t>K</a:t>
            </a:r>
            <a:r>
              <a:rPr lang="pl-PL" sz="2000" i="0" dirty="0" smtClean="0">
                <a:solidFill>
                  <a:schemeClr val="bg1"/>
                </a:solidFill>
                <a:latin typeface="+mn-lt"/>
              </a:rPr>
              <a:t>$, </a:t>
            </a:r>
            <a:r>
              <a:rPr lang="pl-PL" sz="2000" i="0" dirty="0" err="1">
                <a:solidFill>
                  <a:schemeClr val="bg1"/>
                </a:solidFill>
                <a:latin typeface="+mn-lt"/>
              </a:rPr>
              <a:t>Brad</a:t>
            </a:r>
            <a:r>
              <a:rPr lang="pl-PL" sz="2000" i="0" dirty="0">
                <a:solidFill>
                  <a:schemeClr val="bg1"/>
                </a:solidFill>
                <a:latin typeface="+mn-lt"/>
              </a:rPr>
              <a:t> </a:t>
            </a:r>
            <a:r>
              <a:rPr lang="pl-PL" sz="2000" i="0" dirty="0" smtClean="0">
                <a:solidFill>
                  <a:schemeClr val="bg1"/>
                </a:solidFill>
                <a:latin typeface="+mn-lt"/>
              </a:rPr>
              <a:t>2</a:t>
            </a:r>
            <a:r>
              <a:rPr lang="en-US" sz="2000" i="0" dirty="0" smtClean="0">
                <a:solidFill>
                  <a:schemeClr val="bg1"/>
                </a:solidFill>
                <a:latin typeface="+mn-lt"/>
              </a:rPr>
              <a:t>2K</a:t>
            </a:r>
            <a:r>
              <a:rPr lang="pl-PL" sz="2000" i="0" dirty="0" smtClean="0">
                <a:solidFill>
                  <a:schemeClr val="bg1"/>
                </a:solidFill>
                <a:latin typeface="+mn-lt"/>
              </a:rPr>
              <a:t>$. </a:t>
            </a:r>
            <a:r>
              <a:rPr lang="en-US" sz="2000" i="0" dirty="0" smtClean="0">
                <a:solidFill>
                  <a:schemeClr val="bg1"/>
                </a:solidFill>
                <a:latin typeface="+mn-lt"/>
              </a:rPr>
              <a:t>Answers were </a:t>
            </a:r>
            <a:r>
              <a:rPr lang="pl-PL" sz="2000" i="0" dirty="0" smtClean="0">
                <a:solidFill>
                  <a:schemeClr val="bg1"/>
                </a:solidFill>
                <a:latin typeface="+mn-lt"/>
              </a:rPr>
              <a:t>85-95%</a:t>
            </a:r>
            <a:r>
              <a:rPr lang="en-US" sz="2000" i="0" dirty="0" smtClean="0">
                <a:solidFill>
                  <a:schemeClr val="bg1"/>
                </a:solidFill>
                <a:latin typeface="+mn-lt"/>
              </a:rPr>
              <a:t> correct, questions are non-trivial for humans and need extensive knowledge, understanding speech and text, reasoning using 100 NLP algorithms, machine learning techniques and lots of computing power:  </a:t>
            </a:r>
            <a:r>
              <a:rPr lang="pl-PL" sz="2000" i="0" dirty="0" smtClean="0">
                <a:solidFill>
                  <a:schemeClr val="bg1"/>
                </a:solidFill>
                <a:latin typeface="+mn-lt"/>
              </a:rPr>
              <a:t>IBM </a:t>
            </a:r>
            <a:r>
              <a:rPr lang="pl-PL" sz="2000" i="0" dirty="0">
                <a:solidFill>
                  <a:schemeClr val="bg1"/>
                </a:solidFill>
                <a:latin typeface="+mn-lt"/>
              </a:rPr>
              <a:t>- Blue </a:t>
            </a:r>
            <a:r>
              <a:rPr lang="pl-PL" sz="2000" i="0" dirty="0" err="1">
                <a:solidFill>
                  <a:schemeClr val="bg1"/>
                </a:solidFill>
                <a:latin typeface="+mn-lt"/>
              </a:rPr>
              <a:t>Gene</a:t>
            </a:r>
            <a:r>
              <a:rPr lang="pl-PL" sz="2000" i="0" dirty="0">
                <a:solidFill>
                  <a:schemeClr val="bg1"/>
                </a:solidFill>
                <a:latin typeface="+mn-lt"/>
              </a:rPr>
              <a:t>/P, </a:t>
            </a:r>
            <a:r>
              <a:rPr lang="pl-PL" sz="2000" i="0" dirty="0" smtClean="0">
                <a:solidFill>
                  <a:schemeClr val="bg1"/>
                </a:solidFill>
                <a:latin typeface="+mn-lt"/>
              </a:rPr>
              <a:t>15 </a:t>
            </a:r>
            <a:r>
              <a:rPr lang="pl-PL" sz="2000" i="0" dirty="0">
                <a:solidFill>
                  <a:schemeClr val="bg1"/>
                </a:solidFill>
                <a:latin typeface="+mn-lt"/>
              </a:rPr>
              <a:t>TB RAM, 2,880 </a:t>
            </a:r>
            <a:r>
              <a:rPr lang="en-US" sz="2000" i="0" dirty="0" smtClean="0">
                <a:solidFill>
                  <a:schemeClr val="bg1"/>
                </a:solidFill>
                <a:latin typeface="+mn-lt"/>
              </a:rPr>
              <a:t>cores</a:t>
            </a:r>
            <a:r>
              <a:rPr lang="pl-PL" sz="2000" i="0" dirty="0" smtClean="0">
                <a:solidFill>
                  <a:schemeClr val="bg1"/>
                </a:solidFill>
                <a:latin typeface="+mn-lt"/>
              </a:rPr>
              <a:t>, </a:t>
            </a:r>
            <a:r>
              <a:rPr lang="pl-PL" sz="2000" i="0" dirty="0">
                <a:solidFill>
                  <a:schemeClr val="bg1"/>
                </a:solidFill>
                <a:latin typeface="+mn-lt"/>
              </a:rPr>
              <a:t>80 </a:t>
            </a:r>
            <a:r>
              <a:rPr lang="pl-PL" sz="2000" i="0" dirty="0" err="1">
                <a:solidFill>
                  <a:schemeClr val="bg1"/>
                </a:solidFill>
                <a:latin typeface="+mn-lt"/>
              </a:rPr>
              <a:t>Tflop</a:t>
            </a:r>
            <a:r>
              <a:rPr lang="pl-PL" sz="2000" i="0" dirty="0">
                <a:solidFill>
                  <a:schemeClr val="bg1"/>
                </a:solidFill>
                <a:latin typeface="+mn-lt"/>
              </a:rPr>
              <a:t>. </a:t>
            </a:r>
            <a:endParaRPr lang="en-US" sz="2000" i="0" dirty="0" smtClean="0">
              <a:solidFill>
                <a:schemeClr val="bg1"/>
              </a:solidFill>
              <a:latin typeface="+mn-lt"/>
            </a:endParaRPr>
          </a:p>
          <a:p>
            <a:pPr algn="l">
              <a:spcAft>
                <a:spcPts val="1200"/>
              </a:spcAft>
            </a:pPr>
            <a:r>
              <a:rPr lang="en-US" sz="2000" i="0" dirty="0" smtClean="0">
                <a:solidFill>
                  <a:schemeClr val="bg1"/>
                </a:solidFill>
                <a:latin typeface="+mn-lt"/>
              </a:rPr>
              <a:t>2011, June: Nevada legalized driverless cars (Google cars)! </a:t>
            </a:r>
          </a:p>
          <a:p>
            <a:pPr algn="l">
              <a:spcAft>
                <a:spcPts val="1200"/>
              </a:spcAft>
            </a:pPr>
            <a:r>
              <a:rPr lang="en-US" sz="2000" i="0" dirty="0" smtClean="0">
                <a:solidFill>
                  <a:schemeClr val="bg1"/>
                </a:solidFill>
                <a:latin typeface="+mn-lt"/>
              </a:rPr>
              <a:t>2011: </a:t>
            </a:r>
            <a:r>
              <a:rPr lang="en-US" sz="2000" i="0" dirty="0" smtClean="0">
                <a:solidFill>
                  <a:srgbClr val="FFC000"/>
                </a:solidFill>
                <a:latin typeface="+mn-lt"/>
              </a:rPr>
              <a:t>IEEE CIS Task Force “Towards Human-like Intelligence</a:t>
            </a:r>
            <a:r>
              <a:rPr lang="en-US" sz="2000" i="0" dirty="0" smtClean="0">
                <a:solidFill>
                  <a:srgbClr val="FFC000"/>
                </a:solidFill>
                <a:latin typeface="+mn-lt"/>
              </a:rPr>
              <a:t>”</a:t>
            </a:r>
            <a:r>
              <a:rPr lang="en-US" sz="2000" i="0" dirty="0" smtClean="0">
                <a:solidFill>
                  <a:srgbClr val="F8F8F8"/>
                </a:solidFill>
                <a:latin typeface="+mn-lt"/>
              </a:rPr>
              <a:t>, new group </a:t>
            </a:r>
            <a:r>
              <a:rPr lang="en-US" sz="2000" i="0" dirty="0" smtClean="0">
                <a:solidFill>
                  <a:schemeClr val="bg1"/>
                </a:solidFill>
                <a:latin typeface="+mn-lt"/>
              </a:rPr>
              <a:t>run </a:t>
            </a:r>
            <a:r>
              <a:rPr lang="en-US" sz="2000" i="0" dirty="0" smtClean="0">
                <a:solidFill>
                  <a:schemeClr val="bg1"/>
                </a:solidFill>
                <a:latin typeface="+mn-lt"/>
              </a:rPr>
              <a:t>by Jacek Mandziuk &amp; </a:t>
            </a:r>
            <a:r>
              <a:rPr lang="en-US" sz="2000" i="0" dirty="0" err="1" smtClean="0">
                <a:solidFill>
                  <a:schemeClr val="bg1"/>
                </a:solidFill>
                <a:latin typeface="+mn-lt"/>
              </a:rPr>
              <a:t>Wlodek</a:t>
            </a:r>
            <a:r>
              <a:rPr lang="en-US" sz="2000" i="0" dirty="0" smtClean="0">
                <a:solidFill>
                  <a:schemeClr val="bg1"/>
                </a:solidFill>
                <a:latin typeface="+mn-lt"/>
              </a:rPr>
              <a:t> </a:t>
            </a:r>
            <a:r>
              <a:rPr lang="en-US" sz="2000" i="0" dirty="0">
                <a:solidFill>
                  <a:schemeClr val="bg1"/>
                </a:solidFill>
                <a:latin typeface="+mn-lt"/>
              </a:rPr>
              <a:t>Duch, </a:t>
            </a:r>
            <a:r>
              <a:rPr lang="en-US" sz="2000" i="0">
                <a:solidFill>
                  <a:schemeClr val="bg1"/>
                </a:solidFill>
                <a:latin typeface="+mn-lt"/>
              </a:rPr>
              <a:t>just </a:t>
            </a:r>
            <a:r>
              <a:rPr lang="en-US" sz="2000" i="0" smtClean="0">
                <a:solidFill>
                  <a:schemeClr val="bg1"/>
                </a:solidFill>
                <a:latin typeface="+mn-lt"/>
              </a:rPr>
              <a:t>approved, </a:t>
            </a:r>
            <a:r>
              <a:rPr lang="en-US" sz="2000" i="0" dirty="0" smtClean="0">
                <a:solidFill>
                  <a:schemeClr val="bg1"/>
                </a:solidFill>
                <a:latin typeface="+mn-lt"/>
              </a:rPr>
              <a:t>has already 70 </a:t>
            </a:r>
            <a:r>
              <a:rPr lang="en-US" sz="2000" i="0" dirty="0" smtClean="0">
                <a:solidFill>
                  <a:schemeClr val="bg1"/>
                </a:solidFill>
                <a:latin typeface="+mn-lt"/>
              </a:rPr>
              <a:t>members, please join </a:t>
            </a:r>
            <a:r>
              <a:rPr lang="en-US" sz="2000" i="0" smtClean="0">
                <a:solidFill>
                  <a:schemeClr val="bg1"/>
                </a:solidFill>
                <a:latin typeface="+mn-lt"/>
              </a:rPr>
              <a:t>us! </a:t>
            </a:r>
            <a:endParaRPr lang="en-US" sz="2000" i="0" dirty="0" smtClean="0">
              <a:solidFill>
                <a:schemeClr val="bg1"/>
              </a:solidFill>
              <a:latin typeface="+mn-lt"/>
            </a:endParaRPr>
          </a:p>
        </p:txBody>
      </p:sp>
      <p:pic>
        <p:nvPicPr>
          <p:cNvPr id="5" name="Picture 5" descr="http://t2.gstatic.com/images?q=tbn:ANd9GcT8B_YN8_p_wO49uZ1NpNMud_9as96HVkUclIpsjqkDW0C177Jz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0"/>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112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Brains and Singapore</a:t>
            </a:r>
          </a:p>
        </p:txBody>
      </p:sp>
      <p:sp>
        <p:nvSpPr>
          <p:cNvPr id="5123" name="Rectangle 3"/>
          <p:cNvSpPr>
            <a:spLocks noGrp="1" noChangeArrowheads="1"/>
          </p:cNvSpPr>
          <p:nvPr>
            <p:ph idx="1"/>
          </p:nvPr>
        </p:nvSpPr>
        <p:spPr>
          <a:xfrm>
            <a:off x="642938" y="1124745"/>
            <a:ext cx="8177534" cy="1728191"/>
          </a:xfrm>
        </p:spPr>
        <p:txBody>
          <a:bodyPr/>
          <a:lstStyle/>
          <a:p>
            <a:pPr eaLnBrk="1" hangingPunct="1"/>
            <a:r>
              <a:rPr lang="en-US" sz="2000" dirty="0" smtClean="0"/>
              <a:t>No  center of competence related to various brain-related </a:t>
            </a:r>
            <a:br>
              <a:rPr lang="en-US" sz="2000" dirty="0" smtClean="0"/>
            </a:br>
            <a:r>
              <a:rPr lang="en-US" sz="2000" dirty="0" smtClean="0"/>
              <a:t>and brain-inspired technologies. </a:t>
            </a:r>
          </a:p>
          <a:p>
            <a:r>
              <a:rPr lang="en-US" sz="2000" dirty="0" smtClean="0"/>
              <a:t>NNI, </a:t>
            </a:r>
            <a:r>
              <a:rPr lang="en-US" sz="2000" dirty="0"/>
              <a:t>The National Neuroscience Institute (NNI</a:t>
            </a:r>
            <a:r>
              <a:rPr lang="en-US" sz="2000" dirty="0" smtClean="0"/>
              <a:t>), created in 1999 is involved only in clinical neuroscience, training neurologists, conducting </a:t>
            </a:r>
            <a:r>
              <a:rPr lang="en-US" sz="2000" dirty="0"/>
              <a:t>basic and clinical neuroscience </a:t>
            </a:r>
            <a:r>
              <a:rPr lang="en-US" sz="2000" dirty="0" smtClean="0"/>
              <a:t>research.</a:t>
            </a:r>
            <a:endParaRPr lang="en-US" sz="2000" dirty="0"/>
          </a:p>
        </p:txBody>
      </p:sp>
      <p:sp>
        <p:nvSpPr>
          <p:cNvPr id="487430" name="Rectangle 6"/>
          <p:cNvSpPr>
            <a:spLocks noChangeArrowheads="1"/>
          </p:cNvSpPr>
          <p:nvPr/>
        </p:nvSpPr>
        <p:spPr bwMode="auto">
          <a:xfrm>
            <a:off x="642938" y="2856704"/>
            <a:ext cx="8072437" cy="3816424"/>
          </a:xfrm>
          <a:prstGeom prst="rect">
            <a:avLst/>
          </a:prstGeom>
          <a:noFill/>
          <a:ln w="9525">
            <a:noFill/>
            <a:miter lim="800000"/>
            <a:headEnd/>
            <a:tailEnd/>
          </a:ln>
          <a:effectLst/>
        </p:spPr>
        <p:txBody>
          <a:bodyPr lIns="92075" tIns="46038" rIns="92075" bIns="46038"/>
          <a:lstStyle/>
          <a:p>
            <a:pPr algn="l">
              <a:spcBef>
                <a:spcPct val="20000"/>
              </a:spcBef>
              <a:buClr>
                <a:schemeClr val="bg1"/>
              </a:buClr>
              <a:buSzPct val="100000"/>
              <a:defRPr/>
            </a:pPr>
            <a:r>
              <a:rPr lang="en-US" dirty="0" smtClean="0">
                <a:solidFill>
                  <a:schemeClr val="bg1"/>
                </a:solidFill>
                <a:latin typeface="Calibri" pitchFamily="34" charset="0"/>
              </a:rPr>
              <a:t>Need for a comprehensive program to build competence in this area. </a:t>
            </a:r>
            <a:br>
              <a:rPr lang="en-US" dirty="0" smtClean="0">
                <a:solidFill>
                  <a:schemeClr val="bg1"/>
                </a:solidFill>
                <a:latin typeface="Calibri" pitchFamily="34" charset="0"/>
              </a:rPr>
            </a:br>
            <a:r>
              <a:rPr lang="en-US" dirty="0" smtClean="0">
                <a:solidFill>
                  <a:schemeClr val="bg1"/>
                </a:solidFill>
                <a:latin typeface="Calibri" pitchFamily="34" charset="0"/>
              </a:rPr>
              <a:t>High complexity and risk, rocket science, but imagine consequences …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Understanding the brain</a:t>
            </a:r>
            <a:r>
              <a:rPr lang="en-US" dirty="0" smtClean="0">
                <a:solidFill>
                  <a:schemeClr val="bg1"/>
                </a:solidFill>
                <a:latin typeface="Calibri" pitchFamily="34" charset="0"/>
              </a:rPr>
              <a:t>: research on creativity and imagery, understanding trust and deception, understanding ourselves.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Protecting &amp; Maintaining</a:t>
            </a:r>
            <a:r>
              <a:rPr lang="en-US" dirty="0" smtClean="0">
                <a:solidFill>
                  <a:schemeClr val="bg1"/>
                </a:solidFill>
                <a:latin typeface="Calibri" pitchFamily="34" charset="0"/>
              </a:rPr>
              <a:t>: infant development, aging assistive technologies, neuroplasticity, neurorehabilitation …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Building</a:t>
            </a:r>
            <a:r>
              <a:rPr lang="en-US" dirty="0" smtClean="0">
                <a:solidFill>
                  <a:schemeClr val="bg1"/>
                </a:solidFill>
                <a:latin typeface="Calibri" pitchFamily="34" charset="0"/>
              </a:rPr>
              <a:t>: Artificial Brains, HBP, </a:t>
            </a:r>
            <a:r>
              <a:rPr lang="en-US" dirty="0" err="1" smtClean="0">
                <a:solidFill>
                  <a:schemeClr val="bg1"/>
                </a:solidFill>
                <a:latin typeface="Calibri" pitchFamily="34" charset="0"/>
              </a:rPr>
              <a:t>Neurorobotics</a:t>
            </a:r>
            <a:r>
              <a:rPr lang="en-US" dirty="0" smtClean="0">
                <a:solidFill>
                  <a:schemeClr val="bg1"/>
                </a:solidFill>
                <a:latin typeface="Calibri" pitchFamily="34" charset="0"/>
              </a:rPr>
              <a:t>, robot companions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Interacting Brains</a:t>
            </a:r>
            <a:r>
              <a:rPr lang="en-US" dirty="0" smtClean="0">
                <a:solidFill>
                  <a:schemeClr val="bg1"/>
                </a:solidFill>
                <a:latin typeface="Calibri" pitchFamily="34" charset="0"/>
              </a:rPr>
              <a:t>: BCI, social aspects, affective computing, </a:t>
            </a:r>
            <a:r>
              <a:rPr lang="en-US" dirty="0" err="1" smtClean="0">
                <a:solidFill>
                  <a:schemeClr val="bg1"/>
                </a:solidFill>
                <a:latin typeface="Calibri" pitchFamily="34" charset="0"/>
              </a:rPr>
              <a:t>ICTFutur</a:t>
            </a:r>
            <a:r>
              <a:rPr lang="en-US" dirty="0" smtClean="0">
                <a:solidFill>
                  <a:schemeClr val="bg1"/>
                </a:solidFill>
                <a:latin typeface="Calibri" pitchFamily="34" charset="0"/>
              </a:rPr>
              <a:t> </a:t>
            </a:r>
            <a:endParaRPr lang="en-US" dirty="0">
              <a:solidFill>
                <a:schemeClr val="bg1"/>
              </a:solidFill>
              <a:latin typeface="Calibri" pitchFamily="34" charset="0"/>
            </a:endParaRP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Focus on applications</a:t>
            </a:r>
            <a:r>
              <a:rPr lang="en-US" dirty="0" smtClean="0">
                <a:solidFill>
                  <a:schemeClr val="bg1"/>
                </a:solidFill>
                <a:latin typeface="Calibri" pitchFamily="34" charset="0"/>
              </a:rPr>
              <a:t>: medical, cognitive and autonomous robotics …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Integrate efforts</a:t>
            </a:r>
            <a:r>
              <a:rPr lang="en-US" dirty="0" smtClean="0">
                <a:solidFill>
                  <a:schemeClr val="bg1"/>
                </a:solidFill>
                <a:latin typeface="Calibri" pitchFamily="34" charset="0"/>
              </a:rPr>
              <a:t>: </a:t>
            </a:r>
            <a:r>
              <a:rPr lang="en-US" dirty="0" err="1" smtClean="0">
                <a:solidFill>
                  <a:schemeClr val="bg1"/>
                </a:solidFill>
                <a:latin typeface="Calibri" pitchFamily="34" charset="0"/>
              </a:rPr>
              <a:t>CoE</a:t>
            </a:r>
            <a:r>
              <a:rPr lang="en-US" dirty="0" smtClean="0">
                <a:solidFill>
                  <a:schemeClr val="bg1"/>
                </a:solidFill>
                <a:latin typeface="Calibri" pitchFamily="34" charset="0"/>
              </a:rPr>
              <a:t> + HSS + ADM + SPMS + SBS + NIE + </a:t>
            </a:r>
          </a:p>
          <a:p>
            <a:pPr marL="355600" indent="-355600" algn="l">
              <a:spcBef>
                <a:spcPct val="20000"/>
              </a:spcBef>
              <a:buClr>
                <a:schemeClr val="bg1"/>
              </a:buClr>
              <a:buSzPct val="100000"/>
              <a:buFontTx/>
              <a:buChar char="•"/>
              <a:defRPr/>
            </a:pPr>
            <a:r>
              <a:rPr lang="en-US" dirty="0" smtClean="0">
                <a:solidFill>
                  <a:srgbClr val="FFC000"/>
                </a:solidFill>
                <a:latin typeface="Calibri" pitchFamily="34" charset="0"/>
              </a:rPr>
              <a:t>Collaborate</a:t>
            </a:r>
            <a:r>
              <a:rPr lang="en-US" dirty="0" smtClean="0">
                <a:solidFill>
                  <a:schemeClr val="bg1"/>
                </a:solidFill>
                <a:latin typeface="Calibri" pitchFamily="34" charset="0"/>
              </a:rPr>
              <a:t>: EU/USA/Japan large scale programs. </a:t>
            </a:r>
            <a:endParaRPr lang="pl-PL" dirty="0">
              <a:solidFill>
                <a:schemeClr val="bg1"/>
              </a:solidFill>
              <a:latin typeface="Calibri" pitchFamily="34" charset="0"/>
            </a:endParaRP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564904"/>
            <a:ext cx="8953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660" y="0"/>
            <a:ext cx="19050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sz="3600" dirty="0" smtClean="0">
                <a:effectLst>
                  <a:outerShdw blurRad="38100" dist="38100" dir="2700000" algn="tl">
                    <a:srgbClr val="000000">
                      <a:alpha val="43137"/>
                    </a:srgbClr>
                  </a:outerShdw>
                </a:effectLst>
              </a:rPr>
              <a:t>Talks and workshops</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8"/>
            <a:ext cx="8229600" cy="5168045"/>
          </a:xfrm>
        </p:spPr>
        <p:txBody>
          <a:bodyPr/>
          <a:lstStyle/>
          <a:p>
            <a:pPr lvl="0"/>
            <a:r>
              <a:rPr lang="en-US" dirty="0" smtClean="0"/>
              <a:t>2005: </a:t>
            </a:r>
            <a:r>
              <a:rPr lang="en-US" dirty="0"/>
              <a:t>First Workshop on Cognitive Systems in Singapore, organized </a:t>
            </a:r>
            <a:r>
              <a:rPr lang="en-US" dirty="0" smtClean="0"/>
              <a:t/>
            </a:r>
            <a:br>
              <a:rPr lang="en-US" dirty="0" smtClean="0"/>
            </a:br>
            <a:r>
              <a:rPr lang="en-US" dirty="0" smtClean="0"/>
              <a:t>by the Center </a:t>
            </a:r>
            <a:r>
              <a:rPr lang="en-US" dirty="0"/>
              <a:t>of Computational Intelligence (C2I), with over 100 </a:t>
            </a:r>
            <a:r>
              <a:rPr lang="en-US" dirty="0" smtClean="0"/>
              <a:t>people.</a:t>
            </a:r>
            <a:endParaRPr lang="en-US" dirty="0"/>
          </a:p>
          <a:p>
            <a:pPr lvl="0"/>
            <a:r>
              <a:rPr lang="en-US" dirty="0" smtClean="0"/>
              <a:t>2005: SERC Cognitive Science Symposium “Building Tomorrow's Cognitive Systems”, plenary lecture “Cognitive informatics: HITs, DREAMs &amp; Perfect Babies”, followed by discussions on the future thematic CS program. </a:t>
            </a:r>
          </a:p>
          <a:p>
            <a:pPr lvl="0"/>
            <a:r>
              <a:rPr lang="en-US" dirty="0" smtClean="0"/>
              <a:t>2005: A-Star TSPRP </a:t>
            </a:r>
            <a:r>
              <a:rPr lang="en-US" dirty="0"/>
              <a:t>Workshop on Cognitive </a:t>
            </a:r>
            <a:r>
              <a:rPr lang="en-US" dirty="0" smtClean="0"/>
              <a:t>Systems: </a:t>
            </a:r>
            <a:r>
              <a:rPr lang="en-US" dirty="0"/>
              <a:t>Infant Development and Care (</a:t>
            </a:r>
            <a:r>
              <a:rPr lang="en-US" dirty="0" err="1"/>
              <a:t>IDoCare</a:t>
            </a:r>
            <a:r>
              <a:rPr lang="en-US" dirty="0"/>
              <a:t>): For happy and healthy </a:t>
            </a:r>
            <a:r>
              <a:rPr lang="en-US" dirty="0" smtClean="0"/>
              <a:t>babies; Neurocognitive </a:t>
            </a:r>
            <a:r>
              <a:rPr lang="en-US" dirty="0"/>
              <a:t>Computational Framework for </a:t>
            </a:r>
            <a:r>
              <a:rPr lang="en-US" dirty="0" smtClean="0"/>
              <a:t>Emotions; Brain-inspired </a:t>
            </a:r>
            <a:r>
              <a:rPr lang="en-US" dirty="0"/>
              <a:t>Visual </a:t>
            </a:r>
            <a:r>
              <a:rPr lang="en-US" dirty="0" smtClean="0"/>
              <a:t>Perception; </a:t>
            </a:r>
            <a:endParaRPr lang="en-US" dirty="0"/>
          </a:p>
          <a:p>
            <a:pPr lvl="0"/>
            <a:r>
              <a:rPr lang="en-US" dirty="0" smtClean="0"/>
              <a:t>2006: National </a:t>
            </a:r>
            <a:r>
              <a:rPr lang="en-US" dirty="0"/>
              <a:t>Institute of Education (NIE), organization of workshop on infant development (with Suzan Wright, </a:t>
            </a:r>
            <a:r>
              <a:rPr lang="en-US" dirty="0" smtClean="0"/>
              <a:t>Early childhood development).</a:t>
            </a:r>
          </a:p>
          <a:p>
            <a:pPr lvl="0"/>
            <a:r>
              <a:rPr lang="en-US" dirty="0" smtClean="0"/>
              <a:t>Many talks, from 2003: Avatars, </a:t>
            </a:r>
            <a:r>
              <a:rPr lang="en-US" dirty="0" err="1" smtClean="0"/>
              <a:t>lingubots</a:t>
            </a:r>
            <a:r>
              <a:rPr lang="en-US" dirty="0" smtClean="0"/>
              <a:t> &amp; machine consciousness; </a:t>
            </a:r>
            <a:br>
              <a:rPr lang="en-US" dirty="0" smtClean="0"/>
            </a:br>
            <a:r>
              <a:rPr lang="en-US" dirty="0" smtClean="0"/>
              <a:t>Humanized </a:t>
            </a:r>
            <a:r>
              <a:rPr lang="en-US" dirty="0" err="1" smtClean="0"/>
              <a:t>InTerfaces</a:t>
            </a:r>
            <a:r>
              <a:rPr lang="en-US" dirty="0" smtClean="0"/>
              <a:t>, word games and cognitive robotics; </a:t>
            </a:r>
            <a:br>
              <a:rPr lang="en-US" dirty="0" smtClean="0"/>
            </a:br>
            <a:r>
              <a:rPr lang="en-US" dirty="0" err="1" smtClean="0"/>
              <a:t>IDoCare</a:t>
            </a:r>
            <a:r>
              <a:rPr lang="en-US" dirty="0" smtClean="0"/>
              <a:t>: Infant Development and Care for development of perfect babies!” Home 2015, SHSS, NIE; Cognitive Informatics(DSTA);  </a:t>
            </a:r>
            <a:br>
              <a:rPr lang="en-US" dirty="0" smtClean="0"/>
            </a:br>
            <a:r>
              <a:rPr lang="en-US" dirty="0" smtClean="0"/>
              <a:t>Creativity, Intuition, Emotions and Perceptual Learning (SHSS); </a:t>
            </a:r>
            <a:br>
              <a:rPr lang="en-US" dirty="0" smtClean="0"/>
            </a:br>
            <a:r>
              <a:rPr lang="en-US" dirty="0" smtClean="0"/>
              <a:t>A </a:t>
            </a:r>
            <a:r>
              <a:rPr lang="en-US" dirty="0" err="1" smtClean="0"/>
              <a:t>Neuro</a:t>
            </a:r>
            <a:r>
              <a:rPr lang="en-US" dirty="0" smtClean="0"/>
              <a:t>-Cognitive Computational Framework for Emotion.  </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5" y="44355"/>
            <a:ext cx="11525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030480"/>
      </p:ext>
    </p:extLst>
  </p:cSld>
  <p:clrMapOvr>
    <a:masterClrMapping/>
  </p:clrMapOvr>
  <p:transition>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sz="3600" dirty="0" smtClean="0">
                <a:effectLst>
                  <a:outerShdw blurRad="38100" dist="38100" dir="2700000" algn="tl">
                    <a:srgbClr val="000000">
                      <a:alpha val="43137"/>
                    </a:srgbClr>
                  </a:outerShdw>
                </a:effectLst>
              </a:rPr>
              <a:t>Engineering vision</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357298"/>
            <a:ext cx="8229600" cy="5168045"/>
          </a:xfrm>
        </p:spPr>
        <p:txBody>
          <a:bodyPr/>
          <a:lstStyle/>
          <a:p>
            <a:pPr eaLnBrk="1" hangingPunct="1">
              <a:spcBef>
                <a:spcPct val="50000"/>
              </a:spcBef>
              <a:buClrTx/>
              <a:buSzTx/>
            </a:pPr>
            <a:r>
              <a:rPr lang="en-US" dirty="0">
                <a:solidFill>
                  <a:srgbClr val="FFFFFF"/>
                </a:solidFill>
              </a:rPr>
              <a:t>1.  </a:t>
            </a:r>
            <a:r>
              <a:rPr lang="en-US" dirty="0">
                <a:solidFill>
                  <a:srgbClr val="FFCC00"/>
                </a:solidFill>
              </a:rPr>
              <a:t>What would be the biggest engineering achievement? </a:t>
            </a:r>
            <a:br>
              <a:rPr lang="en-US" dirty="0">
                <a:solidFill>
                  <a:srgbClr val="FFCC00"/>
                </a:solidFill>
              </a:rPr>
            </a:br>
            <a:r>
              <a:rPr lang="en-US" dirty="0">
                <a:solidFill>
                  <a:srgbClr val="FFFFFF"/>
                </a:solidFill>
              </a:rPr>
              <a:t>To see results of your research used by almost everyone on Earth.</a:t>
            </a:r>
          </a:p>
          <a:p>
            <a:pPr eaLnBrk="1" hangingPunct="1">
              <a:spcBef>
                <a:spcPct val="50000"/>
              </a:spcBef>
              <a:buClrTx/>
              <a:buSzTx/>
            </a:pPr>
            <a:r>
              <a:rPr lang="en-US" dirty="0">
                <a:solidFill>
                  <a:srgbClr val="FFFFFF"/>
                </a:solidFill>
              </a:rPr>
              <a:t>2.  </a:t>
            </a:r>
            <a:r>
              <a:rPr lang="en-US" dirty="0">
                <a:solidFill>
                  <a:srgbClr val="FFCC00"/>
                </a:solidFill>
              </a:rPr>
              <a:t>What is it that everyone is using? </a:t>
            </a:r>
            <a:br>
              <a:rPr lang="en-US" dirty="0">
                <a:solidFill>
                  <a:srgbClr val="FFCC00"/>
                </a:solidFill>
              </a:rPr>
            </a:br>
            <a:r>
              <a:rPr lang="en-US" dirty="0">
                <a:solidFill>
                  <a:srgbClr val="FFFFFF"/>
                </a:solidFill>
              </a:rPr>
              <a:t>Portable phones and pilots to control TVs and other devices, getting smarter but also more complex and difficult to use every year.</a:t>
            </a:r>
          </a:p>
          <a:p>
            <a:pPr eaLnBrk="1" hangingPunct="1">
              <a:spcBef>
                <a:spcPct val="50000"/>
              </a:spcBef>
              <a:buClrTx/>
              <a:buSzTx/>
            </a:pPr>
            <a:r>
              <a:rPr lang="en-US" dirty="0">
                <a:solidFill>
                  <a:srgbClr val="FFFFFF"/>
                </a:solidFill>
              </a:rPr>
              <a:t>3.  </a:t>
            </a:r>
            <a:r>
              <a:rPr lang="en-US" dirty="0">
                <a:solidFill>
                  <a:srgbClr val="FFCC00"/>
                </a:solidFill>
              </a:rPr>
              <a:t>What is the stumbling block in developing the new generation of even more useful smart phones that can do all we ask for? </a:t>
            </a:r>
            <a:br>
              <a:rPr lang="en-US" dirty="0">
                <a:solidFill>
                  <a:srgbClr val="FFCC00"/>
                </a:solidFill>
              </a:rPr>
            </a:br>
            <a:r>
              <a:rPr lang="en-US" dirty="0">
                <a:solidFill>
                  <a:srgbClr val="FFFFFF"/>
                </a:solidFill>
              </a:rPr>
              <a:t>Their complexity, the difficulty to use all their functions fully, the need for tedious programming, in short human-machine communication. </a:t>
            </a:r>
          </a:p>
          <a:p>
            <a:pPr eaLnBrk="1" hangingPunct="1">
              <a:spcBef>
                <a:spcPct val="50000"/>
              </a:spcBef>
              <a:buClrTx/>
              <a:buSzTx/>
            </a:pPr>
            <a:r>
              <a:rPr lang="en-US" dirty="0">
                <a:solidFill>
                  <a:srgbClr val="FFFFFF"/>
                </a:solidFill>
              </a:rPr>
              <a:t>4.  </a:t>
            </a:r>
            <a:r>
              <a:rPr lang="en-US" dirty="0">
                <a:solidFill>
                  <a:srgbClr val="FFCC00"/>
                </a:solidFill>
              </a:rPr>
              <a:t>What is the solution? </a:t>
            </a:r>
            <a:br>
              <a:rPr lang="en-US" dirty="0">
                <a:solidFill>
                  <a:srgbClr val="FFCC00"/>
                </a:solidFill>
              </a:rPr>
            </a:br>
            <a:r>
              <a:rPr lang="en-US" dirty="0">
                <a:solidFill>
                  <a:srgbClr val="FFFFFF"/>
                </a:solidFill>
              </a:rPr>
              <a:t>Humanized </a:t>
            </a:r>
            <a:r>
              <a:rPr lang="en-US" dirty="0" err="1">
                <a:solidFill>
                  <a:srgbClr val="FFFFFF"/>
                </a:solidFill>
              </a:rPr>
              <a:t>InTerfaces</a:t>
            </a:r>
            <a:r>
              <a:rPr lang="en-US" dirty="0">
                <a:solidFill>
                  <a:srgbClr val="FFFFFF"/>
                </a:solidFill>
              </a:rPr>
              <a:t> (HITs) that would communicate with us in a natural way, ask minimum number of questions if the commands are ambiguous and do what we ask for: control household devices, help us to remember, communicate, access information and services, advice, educate, play word games ... </a:t>
            </a:r>
            <a:r>
              <a:rPr lang="en-US" dirty="0" smtClean="0">
                <a:solidFill>
                  <a:srgbClr val="FFFFFF"/>
                </a:solidFill>
              </a:rPr>
              <a:t>be your guardian angel … </a:t>
            </a:r>
            <a:endParaRPr lang="en-US" dirty="0">
              <a:solidFill>
                <a:srgbClr val="FFFFFF"/>
              </a:solidFill>
            </a:endParaRPr>
          </a:p>
          <a:p>
            <a:pPr marL="0" indent="0">
              <a:buNone/>
            </a:pPr>
            <a:endParaRPr lang="en-US" dirty="0"/>
          </a:p>
        </p:txBody>
      </p:sp>
      <p:pic>
        <p:nvPicPr>
          <p:cNvPr id="5437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260350"/>
            <a:ext cx="1235075" cy="15240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1209797026"/>
      </p:ext>
    </p:extLst>
  </p:cSld>
  <p:clrMapOvr>
    <a:masterClrMapping/>
  </p:clrMapOvr>
  <p:transition>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sz="3600" dirty="0" smtClean="0">
                <a:effectLst>
                  <a:outerShdw blurRad="38100" dist="38100" dir="2700000" algn="tl">
                    <a:srgbClr val="000000">
                      <a:alpha val="43137"/>
                    </a:srgbClr>
                  </a:outerShdw>
                </a:effectLst>
              </a:rPr>
              <a:t>Past NTU projects I</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234466"/>
            <a:ext cx="8229600" cy="5168045"/>
          </a:xfrm>
        </p:spPr>
        <p:txBody>
          <a:bodyPr/>
          <a:lstStyle/>
          <a:p>
            <a:pPr lvl="0">
              <a:spcBef>
                <a:spcPts val="0"/>
              </a:spcBef>
              <a:spcAft>
                <a:spcPts val="1200"/>
              </a:spcAft>
            </a:pPr>
            <a:r>
              <a:rPr lang="en-US" dirty="0" smtClean="0"/>
              <a:t>2003: </a:t>
            </a:r>
            <a:r>
              <a:rPr lang="en-US" dirty="0"/>
              <a:t>The </a:t>
            </a:r>
            <a:r>
              <a:rPr lang="en-US" dirty="0" err="1"/>
              <a:t>HumanIzed</a:t>
            </a:r>
            <a:r>
              <a:rPr lang="en-US" dirty="0"/>
              <a:t> Interfaces (HIT) </a:t>
            </a:r>
            <a:r>
              <a:rPr lang="en-US" dirty="0" smtClean="0"/>
              <a:t>SCE flagship project, </a:t>
            </a:r>
            <a:br>
              <a:rPr lang="en-US" dirty="0" smtClean="0"/>
            </a:br>
            <a:r>
              <a:rPr lang="en-US" dirty="0" smtClean="0"/>
              <a:t>integration </a:t>
            </a:r>
            <a:r>
              <a:rPr lang="en-US" dirty="0"/>
              <a:t>of natural perception and cognitive/affective architectures for agent-based interfaces in computers and portable devices, with applications in education, word games, assistive technologies. </a:t>
            </a:r>
          </a:p>
          <a:p>
            <a:pPr lvl="0">
              <a:spcBef>
                <a:spcPts val="0"/>
              </a:spcBef>
              <a:spcAft>
                <a:spcPts val="1200"/>
              </a:spcAft>
            </a:pPr>
            <a:r>
              <a:rPr lang="en-US" dirty="0" smtClean="0"/>
              <a:t>2005: </a:t>
            </a:r>
            <a:r>
              <a:rPr lang="en-US" dirty="0"/>
              <a:t>Brain-Inspired Model of Skill Learning: from Conscious Cognition to Subconscious </a:t>
            </a:r>
            <a:r>
              <a:rPr lang="en-US" dirty="0" smtClean="0"/>
              <a:t>Action (ARF), model of the </a:t>
            </a:r>
            <a:r>
              <a:rPr lang="en-US" dirty="0"/>
              <a:t>process of gaining expertise. </a:t>
            </a:r>
          </a:p>
          <a:p>
            <a:pPr lvl="0">
              <a:spcBef>
                <a:spcPts val="0"/>
              </a:spcBef>
              <a:spcAft>
                <a:spcPts val="1200"/>
              </a:spcAft>
            </a:pPr>
            <a:r>
              <a:rPr lang="en-US" dirty="0" smtClean="0"/>
              <a:t>2005: </a:t>
            </a:r>
            <a:r>
              <a:rPr lang="en-US" dirty="0"/>
              <a:t>Brain-Inspired Car </a:t>
            </a:r>
            <a:r>
              <a:rPr lang="en-US" dirty="0" smtClean="0"/>
              <a:t>Driving (ARF). </a:t>
            </a:r>
            <a:endParaRPr lang="en-US" dirty="0"/>
          </a:p>
          <a:p>
            <a:pPr lvl="0">
              <a:spcBef>
                <a:spcPts val="0"/>
              </a:spcBef>
              <a:spcAft>
                <a:spcPts val="1200"/>
              </a:spcAft>
            </a:pPr>
            <a:r>
              <a:rPr lang="en-US" dirty="0" smtClean="0"/>
              <a:t>2005: </a:t>
            </a:r>
            <a:r>
              <a:rPr lang="en-US" dirty="0"/>
              <a:t>Speech and emotion-reaction </a:t>
            </a:r>
            <a:r>
              <a:rPr lang="en-US" dirty="0" smtClean="0"/>
              <a:t>modeling, analysis </a:t>
            </a:r>
            <a:r>
              <a:rPr lang="en-US" dirty="0"/>
              <a:t>of emotions during car driving using different sources of </a:t>
            </a:r>
            <a:r>
              <a:rPr lang="en-US" dirty="0" smtClean="0"/>
              <a:t>information. </a:t>
            </a:r>
            <a:endParaRPr lang="en-US" dirty="0"/>
          </a:p>
          <a:p>
            <a:pPr lvl="0">
              <a:spcBef>
                <a:spcPts val="0"/>
              </a:spcBef>
              <a:spcAft>
                <a:spcPts val="1200"/>
              </a:spcAft>
            </a:pPr>
            <a:r>
              <a:rPr lang="en-US" dirty="0" smtClean="0"/>
              <a:t>2005: </a:t>
            </a:r>
            <a:r>
              <a:rPr lang="en-US" dirty="0" err="1"/>
              <a:t>Emovere</a:t>
            </a:r>
            <a:r>
              <a:rPr lang="en-US" dirty="0"/>
              <a:t>, A </a:t>
            </a:r>
            <a:r>
              <a:rPr lang="en-US" dirty="0" err="1"/>
              <a:t>Neuro</a:t>
            </a:r>
            <a:r>
              <a:rPr lang="en-US" dirty="0"/>
              <a:t>-Cognitive Computational Framework for Research on </a:t>
            </a:r>
            <a:r>
              <a:rPr lang="en-US" dirty="0" smtClean="0"/>
              <a:t>Emotions, affective interactions (ARC).</a:t>
            </a:r>
          </a:p>
          <a:p>
            <a:pPr>
              <a:spcBef>
                <a:spcPts val="0"/>
              </a:spcBef>
              <a:spcAft>
                <a:spcPts val="1200"/>
              </a:spcAft>
            </a:pPr>
            <a:r>
              <a:rPr lang="en-US" dirty="0"/>
              <a:t>2005: </a:t>
            </a:r>
            <a:r>
              <a:rPr lang="en-US" dirty="0" err="1"/>
              <a:t>IDoCare</a:t>
            </a:r>
            <a:r>
              <a:rPr lang="en-US" dirty="0"/>
              <a:t>: Infant Development and Care Maximizing a child’s potential” project was written for the Home 2015 Health Care SHARE initiative and has been a subject of collaboration with NIE</a:t>
            </a:r>
            <a:r>
              <a:rPr lang="en-US" dirty="0" smtClean="0"/>
              <a:t>.</a:t>
            </a:r>
            <a:endParaRPr lang="en-US" dirty="0"/>
          </a:p>
        </p:txBody>
      </p:sp>
      <p:pic>
        <p:nvPicPr>
          <p:cNvPr id="5437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405" y="12648"/>
            <a:ext cx="1235075" cy="15240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3781679262"/>
      </p:ext>
    </p:extLst>
  </p:cSld>
  <p:clrMapOvr>
    <a:masterClrMapping/>
  </p:clrMapOvr>
  <p:transition>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p:txBody>
          <a:bodyPr/>
          <a:lstStyle/>
          <a:p>
            <a:r>
              <a:rPr lang="en-US" sz="3600" dirty="0" smtClean="0">
                <a:effectLst>
                  <a:outerShdw blurRad="38100" dist="38100" dir="2700000" algn="tl">
                    <a:srgbClr val="000000">
                      <a:alpha val="43137"/>
                    </a:srgbClr>
                  </a:outerShdw>
                </a:effectLst>
              </a:rPr>
              <a:t>Past NTU projects II</a:t>
            </a:r>
            <a:endParaRPr lang="pl-PL" sz="3600"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a:xfrm>
            <a:off x="457200" y="1234466"/>
            <a:ext cx="8229600" cy="5168045"/>
          </a:xfrm>
        </p:spPr>
        <p:txBody>
          <a:bodyPr/>
          <a:lstStyle/>
          <a:p>
            <a:pPr lvl="0">
              <a:spcBef>
                <a:spcPts val="0"/>
              </a:spcBef>
              <a:spcAft>
                <a:spcPts val="1200"/>
              </a:spcAft>
            </a:pPr>
            <a:r>
              <a:rPr lang="en-US" dirty="0" smtClean="0"/>
              <a:t>2006</a:t>
            </a:r>
            <a:r>
              <a:rPr lang="en-US" dirty="0"/>
              <a:t>: </a:t>
            </a:r>
            <a:r>
              <a:rPr lang="en-US" dirty="0" err="1"/>
              <a:t>Neurotherapy</a:t>
            </a:r>
            <a:r>
              <a:rPr lang="en-US" dirty="0"/>
              <a:t> for Traumatized Children in the Disaster Areas; </a:t>
            </a:r>
            <a:r>
              <a:rPr lang="en-US" dirty="0" err="1"/>
              <a:t>Neuro</a:t>
            </a:r>
            <a:r>
              <a:rPr lang="en-US" dirty="0"/>
              <a:t>-Cognitive Feedback to aid Mental Diagnosis and Treatment for Post-Traumatic Stress Disorder (PTSD), games controlled by EEG for depressed/traumatized children. </a:t>
            </a:r>
          </a:p>
          <a:p>
            <a:pPr lvl="0">
              <a:spcBef>
                <a:spcPts val="0"/>
              </a:spcBef>
              <a:spcAft>
                <a:spcPts val="1200"/>
              </a:spcAft>
            </a:pPr>
            <a:r>
              <a:rPr lang="en-US" dirty="0" smtClean="0"/>
              <a:t>2006: </a:t>
            </a:r>
            <a:r>
              <a:rPr lang="en-US" dirty="0"/>
              <a:t>Developmental Robot-Embedded Artificial Mind (DREAM), cognitive architecture controlling a robotic talking head. </a:t>
            </a:r>
          </a:p>
          <a:p>
            <a:pPr lvl="0">
              <a:spcBef>
                <a:spcPts val="0"/>
              </a:spcBef>
              <a:spcAft>
                <a:spcPts val="1200"/>
              </a:spcAft>
            </a:pPr>
            <a:r>
              <a:rPr lang="en-US" dirty="0" smtClean="0"/>
              <a:t>2007: </a:t>
            </a:r>
            <a:r>
              <a:rPr lang="en-US" dirty="0"/>
              <a:t>Affective </a:t>
            </a:r>
            <a:r>
              <a:rPr lang="en-US" dirty="0" err="1"/>
              <a:t>Neuro</a:t>
            </a:r>
            <a:r>
              <a:rPr lang="en-US" dirty="0"/>
              <a:t>-Cognitive Learning Framework for Understanding Human Emotions. HFE pilot </a:t>
            </a:r>
            <a:r>
              <a:rPr lang="en-US" dirty="0" smtClean="0"/>
              <a:t>project </a:t>
            </a:r>
            <a:endParaRPr lang="en-US" dirty="0"/>
          </a:p>
          <a:p>
            <a:pPr lvl="0">
              <a:spcBef>
                <a:spcPts val="0"/>
              </a:spcBef>
              <a:spcAft>
                <a:spcPts val="1200"/>
              </a:spcAft>
            </a:pPr>
            <a:r>
              <a:rPr lang="en-US" dirty="0" smtClean="0"/>
              <a:t>2007: </a:t>
            </a:r>
            <a:r>
              <a:rPr lang="en-US" dirty="0"/>
              <a:t>Driver Profiling and Behavior Understanding: from Conscious Learning to Subconscious Actions, CRP </a:t>
            </a:r>
            <a:r>
              <a:rPr lang="en-US" dirty="0" smtClean="0"/>
              <a:t>proposal</a:t>
            </a:r>
            <a:endParaRPr lang="en-US" dirty="0"/>
          </a:p>
          <a:p>
            <a:pPr lvl="0">
              <a:spcBef>
                <a:spcPts val="0"/>
              </a:spcBef>
              <a:spcAft>
                <a:spcPts val="1200"/>
              </a:spcAft>
            </a:pPr>
            <a:r>
              <a:rPr lang="en-US" dirty="0" smtClean="0"/>
              <a:t>2007: </a:t>
            </a:r>
            <a:r>
              <a:rPr lang="en-US" dirty="0"/>
              <a:t>Research Center of Excellence (RCE) for Neurocognitive Informatics, a 10-year project with large budget, under the direction of W. </a:t>
            </a:r>
            <a:r>
              <a:rPr lang="en-US" dirty="0" smtClean="0"/>
              <a:t>Duch, C.T</a:t>
            </a:r>
            <a:r>
              <a:rPr lang="en-US" dirty="0"/>
              <a:t>. Lin (NCTU, Taiwan), A. </a:t>
            </a:r>
            <a:r>
              <a:rPr lang="en-US" dirty="0" err="1"/>
              <a:t>Ortony</a:t>
            </a:r>
            <a:r>
              <a:rPr lang="en-US" dirty="0"/>
              <a:t> (NWU, USA) and A. Cichocki (BSI RIKEN, Japan), submitted to NRF. Evaluation was very positive but did not meet government expectation </a:t>
            </a:r>
            <a:r>
              <a:rPr lang="en-US" dirty="0" smtClean="0"/>
              <a:t>“someone </a:t>
            </a:r>
            <a:r>
              <a:rPr lang="en-US" dirty="0"/>
              <a:t>from MIT </a:t>
            </a:r>
            <a:r>
              <a:rPr lang="en-US" dirty="0" smtClean="0"/>
              <a:t>should run such center”.</a:t>
            </a:r>
            <a:endParaRPr lang="en-US" dirty="0"/>
          </a:p>
        </p:txBody>
      </p:sp>
      <p:pic>
        <p:nvPicPr>
          <p:cNvPr id="5437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405" y="12648"/>
            <a:ext cx="1235075" cy="15240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3186999800"/>
      </p:ext>
    </p:extLst>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3563938" y="404813"/>
            <a:ext cx="2268537" cy="522287"/>
          </a:xfrm>
        </p:spPr>
        <p:txBody>
          <a:bodyPr/>
          <a:lstStyle/>
          <a:p>
            <a:r>
              <a:rPr lang="en-US" sz="3200" dirty="0">
                <a:effectLst>
                  <a:outerShdw blurRad="38100" dist="38100" dir="2700000" algn="tl">
                    <a:srgbClr val="000000">
                      <a:alpha val="43137"/>
                    </a:srgbClr>
                  </a:outerShdw>
                </a:effectLst>
                <a:latin typeface="Arial Unicode MS" pitchFamily="34" charset="-128"/>
              </a:rPr>
              <a:t>Toru</a:t>
            </a:r>
            <a:r>
              <a:rPr lang="pl-PL" sz="3200" dirty="0">
                <a:effectLst>
                  <a:outerShdw blurRad="38100" dist="38100" dir="2700000" algn="tl">
                    <a:srgbClr val="000000">
                      <a:alpha val="43137"/>
                    </a:srgbClr>
                  </a:outerShdw>
                </a:effectLst>
                <a:latin typeface="Arial Unicode MS" pitchFamily="34" charset="-128"/>
              </a:rPr>
              <a:t>ń</a:t>
            </a:r>
            <a:endParaRPr lang="en-US" sz="2800" dirty="0">
              <a:effectLst>
                <a:outerShdw blurRad="38100" dist="38100" dir="2700000" algn="tl">
                  <a:srgbClr val="000000">
                    <a:alpha val="43137"/>
                  </a:srgbClr>
                </a:outerShdw>
              </a:effectLst>
              <a:latin typeface="Arial Unicode MS" pitchFamily="34" charset="-128"/>
            </a:endParaRPr>
          </a:p>
        </p:txBody>
      </p:sp>
      <p:pic>
        <p:nvPicPr>
          <p:cNvPr id="539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84313"/>
            <a:ext cx="6827837" cy="45339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877011745"/>
      </p:ext>
    </p:extLst>
  </p:cSld>
  <p:clrMapOvr>
    <a:masterClrMapping/>
  </p:clrMapOvr>
  <p:transition>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619250" y="260350"/>
            <a:ext cx="6186488" cy="769938"/>
          </a:xfrm>
        </p:spPr>
        <p:txBody>
          <a:bodyPr/>
          <a:lstStyle/>
          <a:p>
            <a:pPr eaLnBrk="1" hangingPunct="1">
              <a:defRPr/>
            </a:pPr>
            <a:r>
              <a:rPr lang="en-US" sz="3600" dirty="0" smtClean="0">
                <a:effectLst>
                  <a:outerShdw blurRad="38100" dist="38100" dir="2700000" algn="tl">
                    <a:srgbClr val="000000">
                      <a:alpha val="43137"/>
                    </a:srgbClr>
                  </a:outerShdw>
                </a:effectLst>
                <a:latin typeface="+mj-lt"/>
              </a:rPr>
              <a:t>Cognitive Architectures</a:t>
            </a:r>
          </a:p>
        </p:txBody>
      </p:sp>
      <p:sp>
        <p:nvSpPr>
          <p:cNvPr id="212995" name="Rectangle 3"/>
          <p:cNvSpPr>
            <a:spLocks noGrp="1" noChangeArrowheads="1"/>
          </p:cNvSpPr>
          <p:nvPr>
            <p:ph idx="1"/>
          </p:nvPr>
        </p:nvSpPr>
        <p:spPr>
          <a:xfrm>
            <a:off x="381000" y="1143000"/>
            <a:ext cx="8548688" cy="5572125"/>
          </a:xfrm>
          <a:noFill/>
        </p:spPr>
        <p:txBody>
          <a:bodyPr/>
          <a:lstStyle/>
          <a:p>
            <a:pPr eaLnBrk="1" hangingPunct="1"/>
            <a:r>
              <a:rPr lang="en-US" dirty="0" smtClean="0">
                <a:cs typeface="Calibri" pitchFamily="34" charset="0"/>
              </a:rPr>
              <a:t>CA are frequently created to model human performance in </a:t>
            </a:r>
            <a:br>
              <a:rPr lang="en-US" dirty="0" smtClean="0">
                <a:cs typeface="Calibri" pitchFamily="34" charset="0"/>
              </a:rPr>
            </a:br>
            <a:r>
              <a:rPr lang="en-US" dirty="0" smtClean="0">
                <a:cs typeface="Calibri" pitchFamily="34" charset="0"/>
              </a:rPr>
              <a:t>multimodal multiple task situations, rather than control cognitive systems.</a:t>
            </a:r>
          </a:p>
          <a:p>
            <a:pPr eaLnBrk="1" hangingPunct="1"/>
            <a:r>
              <a:rPr lang="en-US" dirty="0" err="1" smtClean="0"/>
              <a:t>Hui</a:t>
            </a:r>
            <a:r>
              <a:rPr lang="en-US" dirty="0" smtClean="0"/>
              <a:t>-Qing Chong, Ah-Hwee Tan, Gee-</a:t>
            </a:r>
            <a:r>
              <a:rPr lang="en-US" dirty="0" err="1" smtClean="0"/>
              <a:t>Wah</a:t>
            </a:r>
            <a:r>
              <a:rPr lang="en-US" dirty="0" smtClean="0"/>
              <a:t> Ng, Integrated cognitive </a:t>
            </a:r>
            <a:r>
              <a:rPr lang="en-US" dirty="0" err="1" smtClean="0"/>
              <a:t>architectu</a:t>
            </a:r>
            <a:r>
              <a:rPr lang="en-US" dirty="0" smtClean="0"/>
              <a:t>-res: a survey. </a:t>
            </a:r>
            <a:r>
              <a:rPr lang="en-US" dirty="0" err="1" smtClean="0"/>
              <a:t>Artifficial</a:t>
            </a:r>
            <a:r>
              <a:rPr lang="en-US" dirty="0" smtClean="0"/>
              <a:t> Intelligence Reviews 28:103–130, 2007; Duch </a:t>
            </a:r>
            <a:r>
              <a:rPr lang="en-US" dirty="0"/>
              <a:t>W, Oentaryo R.J, Pasquier M, </a:t>
            </a:r>
            <a:r>
              <a:rPr lang="en-US" i="1" dirty="0">
                <a:hlinkClick r:id="rId3"/>
              </a:rPr>
              <a:t>Cognitive architectures: where do we go from here</a:t>
            </a:r>
            <a:r>
              <a:rPr lang="en-US" i="1" dirty="0" smtClean="0">
                <a:hlinkClick r:id="rId3"/>
              </a:rPr>
              <a:t>?</a:t>
            </a:r>
            <a:r>
              <a:rPr lang="en-US" i="1" dirty="0" smtClean="0"/>
              <a:t> </a:t>
            </a:r>
            <a:r>
              <a:rPr lang="en-US" dirty="0" smtClean="0"/>
              <a:t>Frontiers </a:t>
            </a:r>
            <a:r>
              <a:rPr lang="en-US" dirty="0"/>
              <a:t>in Artificial Intelligence and </a:t>
            </a:r>
            <a:r>
              <a:rPr lang="en-US" dirty="0" smtClean="0"/>
              <a:t>Applications 171, 122-136</a:t>
            </a:r>
            <a:r>
              <a:rPr lang="en-US" dirty="0"/>
              <a:t>, </a:t>
            </a:r>
            <a:r>
              <a:rPr lang="en-US" dirty="0" smtClean="0"/>
              <a:t>2008.  </a:t>
            </a:r>
          </a:p>
        </p:txBody>
      </p:sp>
      <p:pic>
        <p:nvPicPr>
          <p:cNvPr id="21299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214688"/>
            <a:ext cx="6972300" cy="3500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29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0" y="10308"/>
            <a:ext cx="952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955488"/>
      </p:ext>
    </p:extLst>
  </p:cSld>
  <p:clrMapOvr>
    <a:masterClrMapping/>
  </p:clrMapOvr>
  <p:transition>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1619250" y="260350"/>
            <a:ext cx="6186488" cy="769938"/>
          </a:xfrm>
        </p:spPr>
        <p:txBody>
          <a:bodyPr/>
          <a:lstStyle/>
          <a:p>
            <a:pPr eaLnBrk="1" hangingPunct="1">
              <a:defRPr/>
            </a:pPr>
            <a:r>
              <a:rPr lang="en-US" dirty="0" err="1" smtClean="0">
                <a:effectLst>
                  <a:outerShdw blurRad="38100" dist="38100" dir="2700000" algn="tl">
                    <a:srgbClr val="000000">
                      <a:alpha val="43137"/>
                    </a:srgbClr>
                  </a:outerShdw>
                </a:effectLst>
                <a:latin typeface="+mj-lt"/>
              </a:rPr>
              <a:t>BICA</a:t>
            </a:r>
            <a:r>
              <a:rPr lang="en-US" dirty="0" smtClean="0">
                <a:effectLst>
                  <a:outerShdw blurRad="38100" dist="38100" dir="2700000" algn="tl">
                    <a:srgbClr val="000000">
                      <a:alpha val="43137"/>
                    </a:srgbClr>
                  </a:outerShdw>
                </a:effectLst>
                <a:latin typeface="+mj-lt"/>
              </a:rPr>
              <a:t> as approximation</a:t>
            </a:r>
          </a:p>
        </p:txBody>
      </p:sp>
      <p:sp>
        <p:nvSpPr>
          <p:cNvPr id="241667" name="Rectangle 3"/>
          <p:cNvSpPr>
            <a:spLocks noGrp="1" noChangeArrowheads="1"/>
          </p:cNvSpPr>
          <p:nvPr>
            <p:ph idx="1"/>
          </p:nvPr>
        </p:nvSpPr>
        <p:spPr>
          <a:xfrm>
            <a:off x="381000" y="1143000"/>
            <a:ext cx="8548688" cy="5572125"/>
          </a:xfrm>
          <a:noFill/>
        </p:spPr>
        <p:txBody>
          <a:bodyPr/>
          <a:lstStyle/>
          <a:p>
            <a:pPr eaLnBrk="1" hangingPunct="1">
              <a:spcBef>
                <a:spcPts val="600"/>
              </a:spcBef>
            </a:pPr>
            <a:r>
              <a:rPr lang="en-US" dirty="0" smtClean="0">
                <a:cs typeface="Calibri" pitchFamily="34" charset="0"/>
              </a:rPr>
              <a:t>Significant progress has been made in drawing inspirations from neuroscience in analysis of perception, less in higher cognition.</a:t>
            </a:r>
          </a:p>
          <a:p>
            <a:pPr eaLnBrk="1" hangingPunct="1">
              <a:spcBef>
                <a:spcPts val="600"/>
              </a:spcBef>
            </a:pPr>
            <a:r>
              <a:rPr lang="en-US" dirty="0" smtClean="0">
                <a:cs typeface="Calibri" pitchFamily="34" charset="0"/>
              </a:rPr>
              <a:t>For example, neurocognitive approach to linguistics has been used only to analyze linguistic phenomena, but has no influence on NLP.  </a:t>
            </a:r>
          </a:p>
          <a:p>
            <a:pPr eaLnBrk="1" hangingPunct="1">
              <a:spcBef>
                <a:spcPts val="600"/>
              </a:spcBef>
            </a:pPr>
            <a:r>
              <a:rPr lang="en-US" dirty="0" smtClean="0">
                <a:cs typeface="Calibri" pitchFamily="34" charset="0"/>
              </a:rPr>
              <a:t>“</a:t>
            </a:r>
            <a:r>
              <a:rPr lang="en-US" dirty="0" smtClean="0">
                <a:solidFill>
                  <a:srgbClr val="FFCC00"/>
                </a:solidFill>
                <a:cs typeface="Calibri" pitchFamily="34" charset="0"/>
              </a:rPr>
              <a:t>Brain pattern calculus</a:t>
            </a:r>
            <a:r>
              <a:rPr lang="en-US" dirty="0" smtClean="0">
                <a:cs typeface="Calibri" pitchFamily="34" charset="0"/>
              </a:rPr>
              <a:t>” to approximate spreading neural activation in higher cognitive functions is urgently needed! How to do it? </a:t>
            </a:r>
            <a:br>
              <a:rPr lang="en-US" dirty="0" smtClean="0">
                <a:cs typeface="Calibri" pitchFamily="34" charset="0"/>
              </a:rPr>
            </a:br>
            <a:r>
              <a:rPr lang="en-US" dirty="0" smtClean="0">
                <a:cs typeface="Calibri" pitchFamily="34" charset="0"/>
              </a:rPr>
              <a:t>Neural template matching? Network-constrained quasi-stationary waves describing global brain states </a:t>
            </a:r>
            <a:r>
              <a:rPr lang="en-US" dirty="0" smtClean="0">
                <a:solidFill>
                  <a:srgbClr val="FFC000"/>
                </a:solidFill>
                <a:cs typeface="Calibri" pitchFamily="34" charset="0"/>
                <a:sym typeface="Symbol" pitchFamily="18" charset="2"/>
              </a:rPr>
              <a:t></a:t>
            </a:r>
            <a:r>
              <a:rPr lang="en-US" dirty="0" smtClean="0">
                <a:solidFill>
                  <a:srgbClr val="FFC000"/>
                </a:solidFill>
                <a:cs typeface="Calibri" pitchFamily="34" charset="0"/>
              </a:rPr>
              <a:t>(</a:t>
            </a:r>
            <a:r>
              <a:rPr lang="en-US" i="1" dirty="0" err="1" smtClean="0">
                <a:solidFill>
                  <a:srgbClr val="FFC000"/>
                </a:solidFill>
                <a:cs typeface="Calibri" pitchFamily="34" charset="0"/>
              </a:rPr>
              <a:t>w</a:t>
            </a:r>
            <a:r>
              <a:rPr lang="en-US" dirty="0" err="1" smtClean="0">
                <a:solidFill>
                  <a:srgbClr val="FFC000"/>
                </a:solidFill>
                <a:cs typeface="Calibri" pitchFamily="34" charset="0"/>
              </a:rPr>
              <a:t>,</a:t>
            </a:r>
            <a:r>
              <a:rPr lang="en-US" i="1" dirty="0" err="1" smtClean="0">
                <a:solidFill>
                  <a:srgbClr val="FFC000"/>
                </a:solidFill>
                <a:cs typeface="Calibri" pitchFamily="34" charset="0"/>
              </a:rPr>
              <a:t>Cont</a:t>
            </a:r>
            <a:r>
              <a:rPr lang="en-US" dirty="0" smtClean="0">
                <a:solidFill>
                  <a:srgbClr val="FFC000"/>
                </a:solidFill>
                <a:cs typeface="Calibri" pitchFamily="34" charset="0"/>
              </a:rPr>
              <a:t>)</a:t>
            </a:r>
            <a:r>
              <a:rPr lang="en-US" dirty="0" smtClean="0">
                <a:cs typeface="Calibri" pitchFamily="34" charset="0"/>
              </a:rPr>
              <a:t>? </a:t>
            </a:r>
          </a:p>
          <a:p>
            <a:pPr eaLnBrk="1" hangingPunct="1">
              <a:spcBef>
                <a:spcPts val="600"/>
              </a:spcBef>
            </a:pPr>
            <a:r>
              <a:rPr lang="en-US" dirty="0" smtClean="0">
                <a:cs typeface="Calibri" pitchFamily="34" charset="0"/>
              </a:rPr>
              <a:t>Practical algorithms to discover “pathways of the brain” has been introduced recently (Duch et al, in print) to approximate symbolic knowledge &amp; associations stored in human brain.</a:t>
            </a:r>
          </a:p>
          <a:p>
            <a:pPr eaLnBrk="1" hangingPunct="1">
              <a:spcBef>
                <a:spcPts val="600"/>
              </a:spcBef>
            </a:pPr>
            <a:r>
              <a:rPr lang="en-US" dirty="0" smtClean="0">
                <a:cs typeface="Calibri" pitchFamily="34" charset="0"/>
              </a:rPr>
              <a:t>Efforts to build concept descriptions from electronic dictionaries, ontologies, encyclopedias, results of collaborative projects and active searches in unstructured sources are under way. </a:t>
            </a:r>
          </a:p>
          <a:p>
            <a:pPr eaLnBrk="1" hangingPunct="1">
              <a:spcBef>
                <a:spcPts val="600"/>
              </a:spcBef>
            </a:pPr>
            <a:r>
              <a:rPr lang="en-US" dirty="0" smtClean="0">
                <a:cs typeface="Calibri" pitchFamily="34" charset="0"/>
              </a:rPr>
              <a:t>Architecture that uses large semantic memory to control an avatar playing word games has been demonstrated. </a:t>
            </a:r>
          </a:p>
        </p:txBody>
      </p:sp>
      <p:pic>
        <p:nvPicPr>
          <p:cNvPr id="2416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9075" y="0"/>
            <a:ext cx="13049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994417"/>
      </p:ext>
    </p:extLst>
  </p:cSld>
  <p:clrMapOvr>
    <a:masterClrMapping/>
  </p:clrMapOvr>
  <p:transition>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dirty="0" smtClean="0">
                <a:effectLst>
                  <a:outerShdw blurRad="38100" dist="38100" dir="2700000" algn="tl">
                    <a:srgbClr val="000000">
                      <a:alpha val="43137"/>
                    </a:srgbClr>
                  </a:outerShdw>
                </a:effectLst>
              </a:rPr>
              <a:t>Recent initiatives</a:t>
            </a:r>
            <a:endParaRPr lang="en-US" dirty="0">
              <a:effectLst>
                <a:outerShdw blurRad="38100" dist="38100" dir="2700000" algn="tl">
                  <a:srgbClr val="000000">
                    <a:alpha val="43137"/>
                  </a:srgbClr>
                </a:outerShdw>
              </a:effectLst>
            </a:endParaRPr>
          </a:p>
        </p:txBody>
      </p:sp>
      <p:sp>
        <p:nvSpPr>
          <p:cNvPr id="556035" name="Rectangle 3"/>
          <p:cNvSpPr>
            <a:spLocks noGrp="1" noChangeArrowheads="1"/>
          </p:cNvSpPr>
          <p:nvPr>
            <p:ph idx="1"/>
          </p:nvPr>
        </p:nvSpPr>
        <p:spPr>
          <a:xfrm>
            <a:off x="457200" y="1357298"/>
            <a:ext cx="8229600" cy="5024030"/>
          </a:xfrm>
        </p:spPr>
        <p:txBody>
          <a:bodyPr/>
          <a:lstStyle/>
          <a:p>
            <a:pPr marL="0" indent="0">
              <a:buNone/>
            </a:pPr>
            <a:r>
              <a:rPr lang="en-US" dirty="0" smtClean="0"/>
              <a:t>Latest (2010 &amp; 2011):</a:t>
            </a:r>
          </a:p>
          <a:p>
            <a:r>
              <a:rPr lang="en-US" dirty="0">
                <a:solidFill>
                  <a:srgbClr val="FFC000"/>
                </a:solidFill>
              </a:rPr>
              <a:t>The Mind and Brain Model</a:t>
            </a:r>
            <a:r>
              <a:rPr lang="en-US" dirty="0"/>
              <a:t> </a:t>
            </a:r>
            <a:r>
              <a:rPr lang="en-US" dirty="0" smtClean="0"/>
              <a:t>Project (FP7 Flagship), lost </a:t>
            </a:r>
            <a:br>
              <a:rPr lang="en-US" dirty="0" smtClean="0"/>
            </a:br>
            <a:r>
              <a:rPr lang="en-US" dirty="0" smtClean="0"/>
              <a:t>with the HBP project … (many partners/societies).</a:t>
            </a:r>
          </a:p>
          <a:p>
            <a:pPr lvl="0"/>
            <a:r>
              <a:rPr lang="en-US" dirty="0" smtClean="0">
                <a:solidFill>
                  <a:srgbClr val="FFC000"/>
                </a:solidFill>
              </a:rPr>
              <a:t>From </a:t>
            </a:r>
            <a:r>
              <a:rPr lang="en-US" dirty="0">
                <a:solidFill>
                  <a:srgbClr val="FFC000"/>
                </a:solidFill>
              </a:rPr>
              <a:t>Autism to ADHD</a:t>
            </a:r>
            <a:r>
              <a:rPr lang="en-US" dirty="0"/>
              <a:t>: comprehensive approach; </a:t>
            </a:r>
            <a:r>
              <a:rPr lang="en-US" dirty="0" smtClean="0"/>
              <a:t>engaging experts in genetic</a:t>
            </a:r>
            <a:r>
              <a:rPr lang="en-US" dirty="0"/>
              <a:t>, molecular, neural, simulations, behavioral </a:t>
            </a:r>
            <a:r>
              <a:rPr lang="en-US" dirty="0" smtClean="0"/>
              <a:t>&amp; </a:t>
            </a:r>
            <a:r>
              <a:rPr lang="en-US" dirty="0"/>
              <a:t>medical </a:t>
            </a:r>
            <a:r>
              <a:rPr lang="en-US" dirty="0" smtClean="0"/>
              <a:t>fields. </a:t>
            </a:r>
            <a:endParaRPr lang="en-US" dirty="0"/>
          </a:p>
          <a:p>
            <a:pPr lvl="0"/>
            <a:r>
              <a:rPr lang="en-US" dirty="0" smtClean="0"/>
              <a:t>First </a:t>
            </a:r>
            <a:r>
              <a:rPr lang="en-US" dirty="0"/>
              <a:t>CHIST-ERA Conference,  “Consciousness and Creativity in Brain-Inspired Cognitive Architectures:  Self-Awareness and Self-Consciousness” European Coordinated Research on Long-term Challenges in Information and Communication Sciences and Technologies. </a:t>
            </a:r>
          </a:p>
          <a:p>
            <a:r>
              <a:rPr lang="en-US" dirty="0" smtClean="0"/>
              <a:t>GAMEWARE</a:t>
            </a:r>
            <a:r>
              <a:rPr lang="en-US" dirty="0"/>
              <a:t>: Increasing Autonomous Bot Self-awareness in </a:t>
            </a:r>
            <a:r>
              <a:rPr lang="en-US" dirty="0" smtClean="0"/>
              <a:t>Games (</a:t>
            </a:r>
            <a:r>
              <a:rPr lang="en-GB" dirty="0" smtClean="0"/>
              <a:t>Arrabales et al)</a:t>
            </a:r>
            <a:r>
              <a:rPr lang="en-US" dirty="0" smtClean="0"/>
              <a:t>, creating </a:t>
            </a:r>
            <a:r>
              <a:rPr lang="en-GB" dirty="0" smtClean="0"/>
              <a:t>reusable </a:t>
            </a:r>
            <a:r>
              <a:rPr lang="en-GB" dirty="0"/>
              <a:t>software modules to improve the levels of consciousness (esp. self-awareness) in autonomous </a:t>
            </a:r>
            <a:r>
              <a:rPr lang="en-GB" dirty="0" smtClean="0"/>
              <a:t>systems</a:t>
            </a:r>
            <a:r>
              <a:rPr lang="en-US" dirty="0" smtClean="0"/>
              <a:t>.</a:t>
            </a:r>
          </a:p>
          <a:p>
            <a:r>
              <a:rPr lang="en-US" dirty="0" err="1"/>
              <a:t>NeuroCognitive</a:t>
            </a:r>
            <a:r>
              <a:rPr lang="en-US" dirty="0"/>
              <a:t> approach to Natural Language Processing (</a:t>
            </a:r>
            <a:r>
              <a:rPr lang="en-US" dirty="0" err="1"/>
              <a:t>NeCoNLP</a:t>
            </a:r>
            <a:r>
              <a:rPr lang="en-US" dirty="0"/>
              <a:t>), a project written </a:t>
            </a:r>
            <a:r>
              <a:rPr lang="en-US" dirty="0" smtClean="0"/>
              <a:t>for Virtual </a:t>
            </a:r>
            <a:r>
              <a:rPr lang="en-US" dirty="0"/>
              <a:t>Institute on Cognitive Systems, FP7 Network of </a:t>
            </a:r>
            <a:r>
              <a:rPr lang="en-US" dirty="0" smtClean="0"/>
              <a:t>Excellence (many partners).</a:t>
            </a:r>
          </a:p>
        </p:txBody>
      </p:sp>
      <p:pic>
        <p:nvPicPr>
          <p:cNvPr id="5560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15888"/>
            <a:ext cx="2286000" cy="2293937"/>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820208852"/>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611188" y="91364"/>
            <a:ext cx="7772400" cy="1143000"/>
          </a:xfrm>
        </p:spPr>
        <p:txBody>
          <a:bodyPr/>
          <a:lstStyle/>
          <a:p>
            <a:r>
              <a:rPr lang="en-US" sz="3600" dirty="0" smtClean="0">
                <a:effectLst>
                  <a:outerShdw blurRad="38100" dist="38100" dir="2700000" algn="tl">
                    <a:srgbClr val="000000">
                      <a:alpha val="43137"/>
                    </a:srgbClr>
                  </a:outerShdw>
                </a:effectLst>
              </a:rPr>
              <a:t>What is there to learn?</a:t>
            </a:r>
          </a:p>
        </p:txBody>
      </p:sp>
      <p:sp>
        <p:nvSpPr>
          <p:cNvPr id="7172" name="Rectangle 4"/>
          <p:cNvSpPr>
            <a:spLocks noGrp="1" noChangeArrowheads="1"/>
          </p:cNvSpPr>
          <p:nvPr>
            <p:ph type="body" sz="half" idx="1"/>
          </p:nvPr>
        </p:nvSpPr>
        <p:spPr>
          <a:xfrm>
            <a:off x="685800" y="2057400"/>
            <a:ext cx="3810000" cy="841375"/>
          </a:xfrm>
        </p:spPr>
        <p:txBody>
          <a:bodyPr/>
          <a:lstStyle/>
          <a:p>
            <a:r>
              <a:rPr lang="en-US" dirty="0" smtClean="0"/>
              <a:t>Brains ... what is in EEG? </a:t>
            </a:r>
            <a:br>
              <a:rPr lang="en-US" dirty="0" smtClean="0"/>
            </a:br>
            <a:r>
              <a:rPr lang="en-US" dirty="0" smtClean="0"/>
              <a:t>What happens in the brain?</a:t>
            </a:r>
          </a:p>
        </p:txBody>
      </p:sp>
      <p:sp>
        <p:nvSpPr>
          <p:cNvPr id="7171" name="Rectangle 3"/>
          <p:cNvSpPr>
            <a:spLocks noChangeArrowheads="1"/>
          </p:cNvSpPr>
          <p:nvPr/>
        </p:nvSpPr>
        <p:spPr bwMode="auto">
          <a:xfrm>
            <a:off x="611188" y="3860800"/>
            <a:ext cx="8424862"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4175" indent="-384175" algn="l">
              <a:lnSpc>
                <a:spcPct val="90000"/>
              </a:lnSpc>
              <a:spcBef>
                <a:spcPct val="20000"/>
              </a:spcBef>
              <a:buClr>
                <a:srgbClr val="FFCC66"/>
              </a:buClr>
            </a:pPr>
            <a:endParaRPr lang="pl-PL" sz="1800" dirty="0" smtClean="0">
              <a:solidFill>
                <a:srgbClr val="FFCC66"/>
              </a:solidFill>
              <a:latin typeface="Calibri" pitchFamily="34" charset="0"/>
            </a:endParaRPr>
          </a:p>
        </p:txBody>
      </p:sp>
      <p:sp>
        <p:nvSpPr>
          <p:cNvPr id="7173" name="Rectangle 5"/>
          <p:cNvSpPr>
            <a:spLocks noChangeArrowheads="1"/>
          </p:cNvSpPr>
          <p:nvPr/>
        </p:nvSpPr>
        <p:spPr bwMode="auto">
          <a:xfrm>
            <a:off x="560388" y="978867"/>
            <a:ext cx="59086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lnSpc>
                <a:spcPct val="90000"/>
              </a:lnSpc>
              <a:spcBef>
                <a:spcPct val="20000"/>
              </a:spcBef>
              <a:buClr>
                <a:srgbClr val="FFCC66"/>
              </a:buClr>
            </a:pPr>
            <a:r>
              <a:rPr lang="en-US" dirty="0" smtClean="0">
                <a:solidFill>
                  <a:srgbClr val="EAEAEA"/>
                </a:solidFill>
                <a:latin typeface="Calibri" pitchFamily="34" charset="0"/>
              </a:rPr>
              <a:t>Industry: what happens with our machines? </a:t>
            </a:r>
          </a:p>
          <a:p>
            <a:pPr algn="l">
              <a:lnSpc>
                <a:spcPct val="90000"/>
              </a:lnSpc>
              <a:spcBef>
                <a:spcPct val="20000"/>
              </a:spcBef>
              <a:buClr>
                <a:srgbClr val="FFCC66"/>
              </a:buClr>
            </a:pPr>
            <a:r>
              <a:rPr lang="en-US" dirty="0" smtClean="0">
                <a:solidFill>
                  <a:srgbClr val="EAEAEA"/>
                </a:solidFill>
                <a:latin typeface="Calibri" pitchFamily="34" charset="0"/>
              </a:rPr>
              <a:t>Cognitive robotics: vision, perception, language. </a:t>
            </a:r>
          </a:p>
          <a:p>
            <a:pPr algn="l">
              <a:lnSpc>
                <a:spcPct val="90000"/>
              </a:lnSpc>
              <a:spcBef>
                <a:spcPct val="20000"/>
              </a:spcBef>
              <a:buClr>
                <a:srgbClr val="FFCC66"/>
              </a:buClr>
            </a:pPr>
            <a:r>
              <a:rPr lang="en-US" dirty="0" smtClean="0">
                <a:solidFill>
                  <a:srgbClr val="EAEAEA"/>
                </a:solidFill>
                <a:latin typeface="Calibri" pitchFamily="34" charset="0"/>
              </a:rPr>
              <a:t>Bioinformatics, life sciences.</a:t>
            </a:r>
          </a:p>
        </p:txBody>
      </p:sp>
      <p:pic>
        <p:nvPicPr>
          <p:cNvPr id="7174" name="Obraz 7" descr="brain_ani0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46075"/>
            <a:ext cx="12192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4075113"/>
            <a:ext cx="3667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 y="2924944"/>
            <a:ext cx="353377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1749425"/>
            <a:ext cx="2540000"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37267"/>
      </p:ext>
    </p:extLst>
  </p:cSld>
  <p:clrMapOvr>
    <a:masterClrMapping/>
  </p:clrMapOvr>
  <p:transition>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title"/>
          </p:nvPr>
        </p:nvSpPr>
        <p:spPr>
          <a:xfrm>
            <a:off x="685800" y="350838"/>
            <a:ext cx="7772400" cy="701675"/>
          </a:xfrm>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Meta-learning</a:t>
            </a:r>
          </a:p>
        </p:txBody>
      </p:sp>
      <p:sp>
        <p:nvSpPr>
          <p:cNvPr id="13315" name="Rectangle 3"/>
          <p:cNvSpPr>
            <a:spLocks noGrp="1" noChangeArrowheads="1"/>
          </p:cNvSpPr>
          <p:nvPr>
            <p:ph type="body" sz="half" idx="1"/>
          </p:nvPr>
        </p:nvSpPr>
        <p:spPr>
          <a:xfrm>
            <a:off x="598488" y="1196975"/>
            <a:ext cx="8121650" cy="5508625"/>
          </a:xfrm>
        </p:spPr>
        <p:txBody>
          <a:bodyPr/>
          <a:lstStyle/>
          <a:p>
            <a:pPr marL="0" indent="0" eaLnBrk="1" hangingPunct="1">
              <a:spcBef>
                <a:spcPts val="1800"/>
              </a:spcBef>
              <a:buFontTx/>
              <a:buNone/>
            </a:pPr>
            <a:r>
              <a:rPr lang="en-US" sz="2000" dirty="0" smtClean="0">
                <a:solidFill>
                  <a:srgbClr val="F8F8F8"/>
                </a:solidFill>
                <a:latin typeface="Calibri" pitchFamily="34" charset="0"/>
                <a:cs typeface="Calibri" pitchFamily="34" charset="0"/>
              </a:rPr>
              <a:t>Meta-learning means different things for different people. </a:t>
            </a:r>
            <a:br>
              <a:rPr lang="en-US" sz="2000" dirty="0" smtClean="0">
                <a:solidFill>
                  <a:srgbClr val="F8F8F8"/>
                </a:solidFill>
                <a:latin typeface="Calibri" pitchFamily="34" charset="0"/>
                <a:cs typeface="Calibri" pitchFamily="34" charset="0"/>
              </a:rPr>
            </a:br>
            <a:r>
              <a:rPr lang="en-US" sz="2000" dirty="0" smtClean="0">
                <a:solidFill>
                  <a:srgbClr val="F8F8F8"/>
                </a:solidFill>
                <a:latin typeface="Calibri" pitchFamily="34" charset="0"/>
                <a:cs typeface="Calibri" pitchFamily="34" charset="0"/>
              </a:rPr>
              <a:t>Some call “meta” learning of many models, ranking them, boosting, bagging, or creating an ensemble in many ways , so for them </a:t>
            </a:r>
            <a:br>
              <a:rPr lang="en-US" sz="2000" dirty="0" smtClean="0">
                <a:solidFill>
                  <a:srgbClr val="F8F8F8"/>
                </a:solidFill>
                <a:latin typeface="Calibri" pitchFamily="34" charset="0"/>
                <a:cs typeface="Calibri" pitchFamily="34" charset="0"/>
              </a:rPr>
            </a:br>
            <a:r>
              <a:rPr lang="en-US" sz="2000" dirty="0" smtClean="0">
                <a:solidFill>
                  <a:srgbClr val="F8F8F8"/>
                </a:solidFill>
                <a:latin typeface="Calibri" pitchFamily="34" charset="0"/>
                <a:cs typeface="Calibri" pitchFamily="34" charset="0"/>
              </a:rPr>
              <a:t>meta </a:t>
            </a:r>
            <a:r>
              <a:rPr lang="en-US" sz="2000" dirty="0" smtClean="0">
                <a:solidFill>
                  <a:srgbClr val="F8F8F8"/>
                </a:solidFill>
                <a:latin typeface="Calibri" pitchFamily="34" charset="0"/>
                <a:cs typeface="Calibri" pitchFamily="34" charset="0"/>
                <a:sym typeface="Wingdings" pitchFamily="2" charset="2"/>
              </a:rPr>
              <a:t></a:t>
            </a:r>
            <a:r>
              <a:rPr lang="en-US" sz="2000" dirty="0" smtClean="0">
                <a:solidFill>
                  <a:srgbClr val="F8F8F8"/>
                </a:solidFill>
                <a:latin typeface="Calibri" pitchFamily="34" charset="0"/>
                <a:cs typeface="Calibri" pitchFamily="34" charset="0"/>
              </a:rPr>
              <a:t> optimization of parameters to integrate models.</a:t>
            </a:r>
          </a:p>
          <a:p>
            <a:pPr marL="0" indent="0" eaLnBrk="1" hangingPunct="1">
              <a:spcBef>
                <a:spcPts val="1800"/>
              </a:spcBef>
              <a:buFontTx/>
              <a:buNone/>
            </a:pPr>
            <a:r>
              <a:rPr lang="en-US" sz="2000" b="1" dirty="0" smtClean="0">
                <a:solidFill>
                  <a:srgbClr val="FFFF00"/>
                </a:solidFill>
                <a:latin typeface="Calibri" pitchFamily="34" charset="0"/>
                <a:cs typeface="Calibri" pitchFamily="34" charset="0"/>
              </a:rPr>
              <a:t>Deep learning</a:t>
            </a:r>
            <a:r>
              <a:rPr lang="en-US" sz="2000" dirty="0" smtClean="0">
                <a:solidFill>
                  <a:srgbClr val="FFFF00"/>
                </a:solidFill>
                <a:latin typeface="Calibri" pitchFamily="34" charset="0"/>
                <a:cs typeface="Calibri" pitchFamily="34" charset="0"/>
              </a:rPr>
              <a:t>:</a:t>
            </a:r>
            <a:r>
              <a:rPr lang="en-US" sz="2000" dirty="0" smtClean="0">
                <a:latin typeface="Calibri" pitchFamily="34" charset="0"/>
                <a:cs typeface="Calibri" pitchFamily="34" charset="0"/>
              </a:rPr>
              <a:t> </a:t>
            </a:r>
            <a:r>
              <a:rPr lang="en-US" sz="2000" dirty="0" smtClean="0">
                <a:solidFill>
                  <a:srgbClr val="F8F8F8"/>
                </a:solidFill>
                <a:latin typeface="Calibri" pitchFamily="34" charset="0"/>
                <a:cs typeface="Calibri" pitchFamily="34" charset="0"/>
              </a:rPr>
              <a:t>DARPA 2009 call, methods are „flat”, shallow, build a universal machine learning engine that generates progressively more sophisticated representations of patterns, invariants, correlations from data. </a:t>
            </a:r>
            <a:br>
              <a:rPr lang="en-US" sz="2000" dirty="0" smtClean="0">
                <a:solidFill>
                  <a:srgbClr val="F8F8F8"/>
                </a:solidFill>
                <a:latin typeface="Calibri" pitchFamily="34" charset="0"/>
                <a:cs typeface="Calibri" pitchFamily="34" charset="0"/>
              </a:rPr>
            </a:br>
            <a:r>
              <a:rPr lang="en-US" sz="2000" dirty="0" smtClean="0">
                <a:solidFill>
                  <a:srgbClr val="F8F8F8"/>
                </a:solidFill>
                <a:latin typeface="Calibri" pitchFamily="34" charset="0"/>
                <a:cs typeface="Calibri" pitchFamily="34" charset="0"/>
              </a:rPr>
              <a:t>Rather limited success so far … </a:t>
            </a:r>
            <a:endParaRPr lang="en-US" sz="1400" dirty="0" smtClean="0">
              <a:solidFill>
                <a:srgbClr val="F8F8F8"/>
              </a:solidFill>
              <a:latin typeface="Calibri" pitchFamily="34" charset="0"/>
              <a:cs typeface="Calibri" pitchFamily="34" charset="0"/>
            </a:endParaRPr>
          </a:p>
          <a:p>
            <a:pPr marL="0" indent="0" eaLnBrk="1" hangingPunct="1">
              <a:spcBef>
                <a:spcPts val="1800"/>
              </a:spcBef>
              <a:buFontTx/>
              <a:buNone/>
            </a:pPr>
            <a:r>
              <a:rPr lang="en-US" sz="2000" b="1" dirty="0" smtClean="0">
                <a:solidFill>
                  <a:srgbClr val="FFFF00"/>
                </a:solidFill>
                <a:latin typeface="Calibri" pitchFamily="34" charset="0"/>
                <a:cs typeface="Calibri" pitchFamily="34" charset="0"/>
              </a:rPr>
              <a:t>Meta-learning:  learning how to learn.</a:t>
            </a:r>
          </a:p>
          <a:p>
            <a:pPr marL="0" indent="0" eaLnBrk="1" hangingPunct="1">
              <a:spcBef>
                <a:spcPts val="1800"/>
              </a:spcBef>
              <a:buNone/>
            </a:pPr>
            <a:r>
              <a:rPr lang="en-US" sz="2000" dirty="0" smtClean="0">
                <a:solidFill>
                  <a:srgbClr val="F8F8F8"/>
                </a:solidFill>
                <a:latin typeface="Calibri" pitchFamily="34" charset="0"/>
                <a:cs typeface="Calibri" pitchFamily="34" charset="0"/>
              </a:rPr>
              <a:t>Meta-learning via search in the model space:  similarity-based framework, kernel feature space construction, transfer-based learning,  </a:t>
            </a:r>
            <a:r>
              <a:rPr lang="en-US" sz="2000" dirty="0" err="1" smtClean="0">
                <a:solidFill>
                  <a:srgbClr val="F8F8F8"/>
                </a:solidFill>
                <a:latin typeface="Calibri" pitchFamily="34" charset="0"/>
                <a:cs typeface="Calibri" pitchFamily="34" charset="0"/>
              </a:rPr>
              <a:t>hetereogenous</a:t>
            </a:r>
            <a:r>
              <a:rPr lang="en-US" sz="2000" dirty="0" smtClean="0">
                <a:solidFill>
                  <a:srgbClr val="F8F8F8"/>
                </a:solidFill>
                <a:latin typeface="Calibri" pitchFamily="34" charset="0"/>
                <a:cs typeface="Calibri" pitchFamily="34" charset="0"/>
              </a:rPr>
              <a:t> systems, k-separability, transformation-based learning, prototype rules for data understanding, separable f. networks … </a:t>
            </a:r>
          </a:p>
          <a:p>
            <a:pPr marL="0" indent="0" eaLnBrk="1" hangingPunct="1">
              <a:spcBef>
                <a:spcPts val="1800"/>
              </a:spcBef>
              <a:buNone/>
            </a:pPr>
            <a:r>
              <a:rPr lang="en-US" sz="2000" dirty="0" err="1" smtClean="0">
                <a:solidFill>
                  <a:srgbClr val="FFFF00"/>
                </a:solidFill>
                <a:latin typeface="Calibri" pitchFamily="34" charset="0"/>
                <a:cs typeface="Calibri" pitchFamily="34" charset="0"/>
              </a:rPr>
              <a:t>Intemi</a:t>
            </a:r>
            <a:r>
              <a:rPr lang="en-US" sz="2000" dirty="0" smtClean="0">
                <a:solidFill>
                  <a:srgbClr val="FFFF00"/>
                </a:solidFill>
                <a:latin typeface="Calibri" pitchFamily="34" charset="0"/>
                <a:cs typeface="Calibri" pitchFamily="34" charset="0"/>
              </a:rPr>
              <a:t> software </a:t>
            </a:r>
            <a:r>
              <a:rPr lang="en-US" sz="2000" dirty="0" smtClean="0">
                <a:solidFill>
                  <a:srgbClr val="F8F8F8"/>
                </a:solidFill>
                <a:latin typeface="Calibri" pitchFamily="34" charset="0"/>
                <a:cs typeface="Calibri" pitchFamily="34" charset="0"/>
              </a:rPr>
              <a:t>incorporating these ideas and more is coming “soon” ... </a:t>
            </a:r>
          </a:p>
          <a:p>
            <a:pPr marL="0" indent="0" eaLnBrk="1" hangingPunct="1">
              <a:spcBef>
                <a:spcPts val="1800"/>
              </a:spcBef>
              <a:buFontTx/>
              <a:buNone/>
            </a:pPr>
            <a:endParaRPr lang="en-US" sz="2000" dirty="0" smtClean="0">
              <a:solidFill>
                <a:srgbClr val="F8F8F8"/>
              </a:solidFill>
              <a:latin typeface="Calibri" pitchFamily="34" charset="0"/>
              <a:cs typeface="Calibri" pitchFamily="34" charset="0"/>
            </a:endParaRPr>
          </a:p>
        </p:txBody>
      </p:sp>
      <p:pic>
        <p:nvPicPr>
          <p:cNvPr id="133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3716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069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82550"/>
            <a:ext cx="4495800"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91"/>
            <a:ext cx="44577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0859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900113" y="170480"/>
            <a:ext cx="7772400" cy="792162"/>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b="0" dirty="0">
                <a:effectLst>
                  <a:outerShdw blurRad="38100" dist="38100" dir="2700000" algn="tl">
                    <a:srgbClr val="000000">
                      <a:alpha val="43137"/>
                    </a:srgbClr>
                  </a:outerShdw>
                </a:effectLst>
              </a:rPr>
              <a:t>HIT: definition and goals</a:t>
            </a:r>
          </a:p>
        </p:txBody>
      </p:sp>
      <p:sp>
        <p:nvSpPr>
          <p:cNvPr id="475139" name="Rectangle 3"/>
          <p:cNvSpPr>
            <a:spLocks noGrp="1" noChangeArrowheads="1"/>
          </p:cNvSpPr>
          <p:nvPr>
            <p:ph idx="1"/>
          </p:nvPr>
        </p:nvSpPr>
        <p:spPr>
          <a:xfrm>
            <a:off x="457200" y="1125538"/>
            <a:ext cx="8382000" cy="3492500"/>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0" indent="0" defTabSz="715963">
              <a:lnSpc>
                <a:spcPct val="90000"/>
              </a:lnSpc>
              <a:spcBef>
                <a:spcPct val="0"/>
              </a:spcBef>
              <a:buFontTx/>
              <a:buNone/>
            </a:pPr>
            <a:r>
              <a:rPr lang="en-US" dirty="0"/>
              <a:t>HIT is a computer/phone interface that can interact in a natural way with the user, accept natural input in form of: </a:t>
            </a:r>
            <a:br>
              <a:rPr lang="en-US" dirty="0"/>
            </a:br>
            <a:endParaRPr lang="en-US" dirty="0"/>
          </a:p>
          <a:p>
            <a:pPr marL="0" indent="0" defTabSz="715963">
              <a:lnSpc>
                <a:spcPct val="90000"/>
              </a:lnSpc>
              <a:spcBef>
                <a:spcPct val="0"/>
              </a:spcBef>
            </a:pPr>
            <a:r>
              <a:rPr lang="en-US" dirty="0"/>
              <a:t>   speech and sound commands; text commands; </a:t>
            </a:r>
          </a:p>
          <a:p>
            <a:pPr marL="0" indent="0" defTabSz="715963">
              <a:lnSpc>
                <a:spcPct val="90000"/>
              </a:lnSpc>
              <a:spcBef>
                <a:spcPct val="0"/>
              </a:spcBef>
            </a:pPr>
            <a:r>
              <a:rPr lang="en-US" dirty="0"/>
              <a:t>   visual input, reading text (OCR), recognizing gestures, lip movement; </a:t>
            </a:r>
          </a:p>
          <a:p>
            <a:pPr marL="0" indent="0" defTabSz="715963">
              <a:lnSpc>
                <a:spcPct val="90000"/>
              </a:lnSpc>
              <a:spcBef>
                <a:spcPct val="0"/>
              </a:spcBef>
              <a:buFontTx/>
              <a:buNone/>
            </a:pPr>
            <a:endParaRPr lang="en-US" dirty="0"/>
          </a:p>
          <a:p>
            <a:pPr marL="0" indent="0" defTabSz="715963">
              <a:lnSpc>
                <a:spcPct val="90000"/>
              </a:lnSpc>
              <a:spcBef>
                <a:spcPct val="0"/>
              </a:spcBef>
              <a:buFontTx/>
              <a:buNone/>
            </a:pPr>
            <a:r>
              <a:rPr lang="en-US" dirty="0"/>
              <a:t>HIT should have a robust understanding of user </a:t>
            </a:r>
            <a:br>
              <a:rPr lang="en-US" dirty="0"/>
            </a:br>
            <a:r>
              <a:rPr lang="en-US" dirty="0"/>
              <a:t>intentions for selected applications. </a:t>
            </a:r>
            <a:br>
              <a:rPr lang="en-US" dirty="0"/>
            </a:br>
            <a:endParaRPr lang="en-US" dirty="0"/>
          </a:p>
          <a:p>
            <a:pPr marL="0" indent="0" defTabSz="715963">
              <a:lnSpc>
                <a:spcPct val="90000"/>
              </a:lnSpc>
              <a:spcBef>
                <a:spcPct val="0"/>
              </a:spcBef>
              <a:buFontTx/>
              <a:buNone/>
            </a:pPr>
            <a:r>
              <a:rPr lang="en-US" dirty="0"/>
              <a:t>HIT should respond and behave in a natural way. </a:t>
            </a:r>
          </a:p>
          <a:p>
            <a:pPr marL="0" indent="0" defTabSz="715963">
              <a:lnSpc>
                <a:spcPct val="90000"/>
              </a:lnSpc>
              <a:spcBef>
                <a:spcPct val="0"/>
              </a:spcBef>
              <a:buFontTx/>
              <a:buNone/>
            </a:pPr>
            <a:r>
              <a:rPr lang="en-US" dirty="0"/>
              <a:t>It may have a form of simulated talking head user </a:t>
            </a:r>
          </a:p>
          <a:p>
            <a:pPr marL="0" indent="0" defTabSz="715963">
              <a:lnSpc>
                <a:spcPct val="90000"/>
              </a:lnSpc>
              <a:spcBef>
                <a:spcPct val="0"/>
              </a:spcBef>
              <a:buFontTx/>
              <a:buNone/>
            </a:pPr>
            <a:r>
              <a:rPr lang="en-US" dirty="0"/>
              <a:t>can relate to, an android head, or a robotic pet. </a:t>
            </a:r>
          </a:p>
        </p:txBody>
      </p:sp>
      <p:sp>
        <p:nvSpPr>
          <p:cNvPr id="475140" name="Rectangle 4"/>
          <p:cNvSpPr>
            <a:spLocks noChangeArrowheads="1"/>
          </p:cNvSpPr>
          <p:nvPr/>
        </p:nvSpPr>
        <p:spPr bwMode="auto">
          <a:xfrm>
            <a:off x="414338" y="4676775"/>
            <a:ext cx="8435975" cy="1916113"/>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61950" indent="-361950" algn="l">
              <a:buClrTx/>
              <a:buSzTx/>
            </a:pPr>
            <a:r>
              <a:rPr lang="en-US" dirty="0" smtClean="0">
                <a:solidFill>
                  <a:srgbClr val="FFFFFF"/>
                </a:solidFill>
                <a:latin typeface="Calibri" pitchFamily="34" charset="0"/>
              </a:rPr>
              <a:t>Major goals of the HIT project: </a:t>
            </a:r>
          </a:p>
          <a:p>
            <a:pPr marL="361950" indent="-361950" algn="l">
              <a:buClrTx/>
              <a:buSzTx/>
              <a:buFontTx/>
              <a:buChar char="•"/>
            </a:pPr>
            <a:r>
              <a:rPr lang="en-US" dirty="0" smtClean="0">
                <a:solidFill>
                  <a:srgbClr val="FFFFFF"/>
                </a:solidFill>
                <a:latin typeface="Calibri" pitchFamily="34" charset="0"/>
              </a:rPr>
              <a:t>develop modular extensible software/hardware platform for HITs; </a:t>
            </a:r>
          </a:p>
          <a:p>
            <a:pPr marL="361950" indent="-361950" algn="l">
              <a:buClrTx/>
              <a:buSzTx/>
              <a:buFontTx/>
              <a:buChar char="•"/>
            </a:pPr>
            <a:r>
              <a:rPr lang="en-US" dirty="0" smtClean="0">
                <a:solidFill>
                  <a:srgbClr val="FFFFFF"/>
                </a:solidFill>
                <a:latin typeface="Calibri" pitchFamily="34" charset="0"/>
              </a:rPr>
              <a:t>create interactive word games, information retrieval and other applications on PCs;</a:t>
            </a:r>
          </a:p>
          <a:p>
            <a:pPr marL="361950" indent="-361950" algn="l">
              <a:buClrTx/>
              <a:buSzTx/>
              <a:buFontTx/>
              <a:buChar char="•"/>
            </a:pPr>
            <a:r>
              <a:rPr lang="en-US" dirty="0" smtClean="0">
                <a:solidFill>
                  <a:srgbClr val="FFFFFF"/>
                </a:solidFill>
                <a:latin typeface="Calibri" pitchFamily="34" charset="0"/>
              </a:rPr>
              <a:t>extend HIT functionality adding new interactivity &amp; behavior;</a:t>
            </a:r>
          </a:p>
          <a:p>
            <a:pPr marL="361950" indent="-361950" algn="l">
              <a:buClrTx/>
              <a:buSzTx/>
              <a:buFontTx/>
              <a:buChar char="•"/>
            </a:pPr>
            <a:r>
              <a:rPr lang="en-US" dirty="0" smtClean="0">
                <a:solidFill>
                  <a:srgbClr val="FFFFFF"/>
                </a:solidFill>
                <a:latin typeface="Calibri" pitchFamily="34" charset="0"/>
              </a:rPr>
              <a:t>move it to portable devices (PDAs/phones) &amp; broadband services. </a:t>
            </a:r>
          </a:p>
        </p:txBody>
      </p:sp>
      <p:pic>
        <p:nvPicPr>
          <p:cNvPr id="475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25" y="2760663"/>
            <a:ext cx="2336800" cy="168275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1049303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533400" y="152400"/>
            <a:ext cx="7772400" cy="792163"/>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4000" b="0" dirty="0">
                <a:effectLst>
                  <a:outerShdw blurRad="38100" dist="38100" dir="2700000" algn="tl">
                    <a:srgbClr val="000000">
                      <a:alpha val="43137"/>
                    </a:srgbClr>
                  </a:outerShdw>
                </a:effectLst>
              </a:rPr>
              <a:t>HIT: motivation</a:t>
            </a:r>
          </a:p>
        </p:txBody>
      </p:sp>
      <p:sp>
        <p:nvSpPr>
          <p:cNvPr id="476163" name="Rectangle 3"/>
          <p:cNvSpPr>
            <a:spLocks noGrp="1" noChangeArrowheads="1"/>
          </p:cNvSpPr>
          <p:nvPr>
            <p:ph idx="1"/>
          </p:nvPr>
        </p:nvSpPr>
        <p:spPr>
          <a:xfrm>
            <a:off x="457200" y="1017588"/>
            <a:ext cx="8534400" cy="5645150"/>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361950" indent="-361950" defTabSz="715963">
              <a:lnSpc>
                <a:spcPct val="90000"/>
              </a:lnSpc>
            </a:pPr>
            <a:r>
              <a:rPr lang="en-US" dirty="0"/>
              <a:t>HIT software/hardware/services may find their way to a billion </a:t>
            </a:r>
            <a:br>
              <a:rPr lang="en-US" dirty="0"/>
            </a:br>
            <a:r>
              <a:rPr lang="en-US" dirty="0"/>
              <a:t>portable devices/phones in a few years time. The value of </a:t>
            </a:r>
            <a:br>
              <a:rPr lang="en-US" dirty="0"/>
            </a:br>
            <a:r>
              <a:rPr lang="en-US" dirty="0"/>
              <a:t>telephone ringtones alone in 2003 was 5 </a:t>
            </a:r>
            <a:r>
              <a:rPr lang="en-US" dirty="0" err="1"/>
              <a:t>bln</a:t>
            </a:r>
            <a:r>
              <a:rPr lang="en-US" dirty="0"/>
              <a:t> S$. </a:t>
            </a:r>
            <a:br>
              <a:rPr lang="en-US" dirty="0"/>
            </a:br>
            <a:r>
              <a:rPr lang="en-US" dirty="0"/>
              <a:t>New telephone functions include: camera, speech recognition, on-line translation, interactive games and educational software. </a:t>
            </a:r>
            <a:br>
              <a:rPr lang="en-US" dirty="0"/>
            </a:br>
            <a:endParaRPr lang="en-US" dirty="0"/>
          </a:p>
          <a:p>
            <a:pPr marL="361950" indent="-361950" defTabSz="715963">
              <a:lnSpc>
                <a:spcPct val="90000"/>
              </a:lnSpc>
            </a:pPr>
            <a:r>
              <a:rPr lang="en-US" dirty="0"/>
              <a:t>Complexity of devices: a small fraction of the functions of electronic devices, such as PDAs, phones, cameras, or new TVs is used, new humanized interfaces that will help users are needed. </a:t>
            </a:r>
            <a:br>
              <a:rPr lang="en-US" dirty="0"/>
            </a:br>
            <a:endParaRPr lang="en-US" dirty="0"/>
          </a:p>
          <a:p>
            <a:pPr marL="361950" indent="-361950" defTabSz="715963">
              <a:lnSpc>
                <a:spcPct val="90000"/>
              </a:lnSpc>
            </a:pPr>
            <a:r>
              <a:rPr lang="en-US" dirty="0"/>
              <a:t>Many applications in education, entertainment, services; talking heads connected to knowledge bases are already used in E-commerce.</a:t>
            </a:r>
          </a:p>
          <a:p>
            <a:pPr marL="361950" indent="-361950" defTabSz="715963">
              <a:lnSpc>
                <a:spcPct val="90000"/>
              </a:lnSpc>
            </a:pPr>
            <a:endParaRPr lang="en-US" dirty="0"/>
          </a:p>
          <a:p>
            <a:pPr marL="361950" indent="-361950" defTabSz="715963">
              <a:lnSpc>
                <a:spcPct val="90000"/>
              </a:lnSpc>
            </a:pPr>
            <a:r>
              <a:rPr lang="en-US" dirty="0"/>
              <a:t>Creating HITs is a great computer engineering challenge, like building a rocket, it requires integration of many technologies and research themes, move research to a higher level. 17 SCE staff members expressed their interest and formulated HIT subprojects. </a:t>
            </a:r>
          </a:p>
          <a:p>
            <a:pPr marL="361950" indent="-361950" defTabSz="715963">
              <a:lnSpc>
                <a:spcPct val="90000"/>
              </a:lnSpc>
              <a:spcBef>
                <a:spcPct val="0"/>
              </a:spcBef>
            </a:pPr>
            <a:endParaRPr lang="en-US" dirty="0"/>
          </a:p>
          <a:p>
            <a:pPr marL="361950" indent="-361950" defTabSz="715963">
              <a:lnSpc>
                <a:spcPct val="90000"/>
              </a:lnSpc>
            </a:pPr>
            <a:r>
              <a:rPr lang="en-US" dirty="0"/>
              <a:t>A test-bed is urgently needed to experiment with such technologies. </a:t>
            </a:r>
          </a:p>
        </p:txBody>
      </p:sp>
      <p:pic>
        <p:nvPicPr>
          <p:cNvPr id="476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115888"/>
            <a:ext cx="1333500" cy="1706562"/>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spTree>
    <p:extLst>
      <p:ext uri="{BB962C8B-B14F-4D97-AF65-F5344CB8AC3E}">
        <p14:creationId xmlns:p14="http://schemas.microsoft.com/office/powerpoint/2010/main" val="601372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533400" y="152400"/>
            <a:ext cx="7772400" cy="792163"/>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3600" b="0" dirty="0">
                <a:effectLst>
                  <a:outerShdw blurRad="38100" dist="38100" dir="2700000" algn="tl">
                    <a:srgbClr val="000000">
                      <a:alpha val="43137"/>
                    </a:srgbClr>
                  </a:outerShdw>
                </a:effectLst>
              </a:rPr>
              <a:t>HIT: state of the art</a:t>
            </a:r>
          </a:p>
        </p:txBody>
      </p:sp>
      <p:sp>
        <p:nvSpPr>
          <p:cNvPr id="477187" name="Rectangle 3"/>
          <p:cNvSpPr>
            <a:spLocks noGrp="1" noChangeArrowheads="1"/>
          </p:cNvSpPr>
          <p:nvPr>
            <p:ph idx="1"/>
          </p:nvPr>
        </p:nvSpPr>
        <p:spPr>
          <a:xfrm>
            <a:off x="457200" y="1057297"/>
            <a:ext cx="8147248" cy="1931965"/>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0" indent="0">
              <a:spcBef>
                <a:spcPct val="0"/>
              </a:spcBef>
              <a:buFontTx/>
              <a:buNone/>
            </a:pPr>
            <a:r>
              <a:rPr lang="en-US" dirty="0"/>
              <a:t>HIT may draw from results of many large frontier programs, such as:</a:t>
            </a:r>
          </a:p>
          <a:p>
            <a:pPr marL="0" indent="0">
              <a:spcBef>
                <a:spcPct val="0"/>
              </a:spcBef>
              <a:buFontTx/>
              <a:buNone/>
            </a:pPr>
            <a:r>
              <a:rPr lang="en-US" b="1" dirty="0"/>
              <a:t>Microsoft Research</a:t>
            </a:r>
            <a:r>
              <a:rPr lang="en-US" dirty="0"/>
              <a:t>, offering </a:t>
            </a:r>
            <a:r>
              <a:rPr lang="fr-FR" dirty="0"/>
              <a:t>free speech recognition/synthesis tools and  </a:t>
            </a:r>
            <a:r>
              <a:rPr lang="en-US" dirty="0"/>
              <a:t>publishing work on </a:t>
            </a:r>
            <a:r>
              <a:rPr lang="fr-FR" dirty="0"/>
              <a:t>Attentional User Interface (AUI) project.</a:t>
            </a:r>
            <a:endParaRPr lang="en-US" dirty="0"/>
          </a:p>
          <a:p>
            <a:pPr marL="0" indent="0">
              <a:spcBef>
                <a:spcPct val="0"/>
              </a:spcBef>
              <a:buFontTx/>
              <a:buNone/>
            </a:pPr>
            <a:r>
              <a:rPr lang="en-US" b="1" dirty="0"/>
              <a:t>DARPA</a:t>
            </a:r>
            <a:r>
              <a:rPr lang="en-US" dirty="0"/>
              <a:t>’s Cognitive Information Processing Technology (call 6/2003). </a:t>
            </a:r>
            <a:br>
              <a:rPr lang="en-US" dirty="0"/>
            </a:br>
            <a:r>
              <a:rPr lang="en-US" b="1" dirty="0"/>
              <a:t>European Union</a:t>
            </a:r>
            <a:r>
              <a:rPr lang="en-US" dirty="0"/>
              <a:t>’s Cognition Unit (started 10/2004) programs that have a </a:t>
            </a:r>
          </a:p>
          <a:p>
            <a:pPr marL="0" indent="0">
              <a:spcBef>
                <a:spcPct val="0"/>
              </a:spcBef>
              <a:buFontTx/>
              <a:buNone/>
            </a:pPr>
            <a:r>
              <a:rPr lang="en-US" dirty="0"/>
              <a:t>goal to create artificial cognitive systems with human-like qualities. </a:t>
            </a:r>
          </a:p>
        </p:txBody>
      </p:sp>
      <p:sp>
        <p:nvSpPr>
          <p:cNvPr id="477188" name="Rectangle 4"/>
          <p:cNvSpPr>
            <a:spLocks noChangeArrowheads="1"/>
          </p:cNvSpPr>
          <p:nvPr/>
        </p:nvSpPr>
        <p:spPr bwMode="auto">
          <a:xfrm>
            <a:off x="423863" y="2989263"/>
            <a:ext cx="8543925" cy="3868737"/>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spcAft>
                <a:spcPts val="1200"/>
              </a:spcAft>
              <a:buClrTx/>
              <a:buSzTx/>
            </a:pPr>
            <a:r>
              <a:rPr lang="en-US" b="1" dirty="0" smtClean="0">
                <a:solidFill>
                  <a:srgbClr val="FFFFFF"/>
                </a:solidFill>
                <a:latin typeface="Calibri" pitchFamily="34" charset="0"/>
              </a:rPr>
              <a:t>Intel</a:t>
            </a:r>
            <a:r>
              <a:rPr lang="en-US" dirty="0" smtClean="0">
                <a:solidFill>
                  <a:srgbClr val="FFFFFF"/>
                </a:solidFill>
                <a:latin typeface="Calibri" pitchFamily="34" charset="0"/>
              </a:rPr>
              <a:t> has projects in natural interfaces, providing free libraries for speech, vision, machine learning methods and anticipatory computing.</a:t>
            </a:r>
          </a:p>
          <a:p>
            <a:pPr algn="l">
              <a:spcAft>
                <a:spcPts val="1200"/>
              </a:spcAft>
              <a:buClrTx/>
              <a:buSzTx/>
            </a:pPr>
            <a:r>
              <a:rPr lang="en-US" dirty="0" smtClean="0">
                <a:solidFill>
                  <a:srgbClr val="FFFFFF"/>
                </a:solidFill>
                <a:latin typeface="Calibri" pitchFamily="34" charset="0"/>
              </a:rPr>
              <a:t>Talking heads already answer questions on Web pages for car, </a:t>
            </a:r>
            <a:br>
              <a:rPr lang="en-US" dirty="0" smtClean="0">
                <a:solidFill>
                  <a:srgbClr val="FFFFFF"/>
                </a:solidFill>
                <a:latin typeface="Calibri" pitchFamily="34" charset="0"/>
              </a:rPr>
            </a:br>
            <a:r>
              <a:rPr lang="en-US" dirty="0" smtClean="0">
                <a:solidFill>
                  <a:srgbClr val="FFFFFF"/>
                </a:solidFill>
                <a:latin typeface="Calibri" pitchFamily="34" charset="0"/>
              </a:rPr>
              <a:t>telecom, banks, pharmaceutical &amp; other companies.</a:t>
            </a:r>
          </a:p>
          <a:p>
            <a:pPr algn="l">
              <a:spcAft>
                <a:spcPts val="1200"/>
              </a:spcAft>
              <a:buClrTx/>
              <a:buSzTx/>
            </a:pPr>
            <a:r>
              <a:rPr lang="en-US" dirty="0" smtClean="0">
                <a:solidFill>
                  <a:srgbClr val="FFFFFF"/>
                </a:solidFill>
                <a:latin typeface="Calibri" pitchFamily="34" charset="0"/>
              </a:rPr>
              <a:t>Animated personal assistants work as memory enhancements and information sources, news, weather, show times, reviews, sports access...</a:t>
            </a:r>
          </a:p>
          <a:p>
            <a:pPr algn="l">
              <a:spcAft>
                <a:spcPts val="1200"/>
              </a:spcAft>
              <a:buClrTx/>
              <a:buSzTx/>
            </a:pPr>
            <a:r>
              <a:rPr lang="en-US" dirty="0" smtClean="0">
                <a:solidFill>
                  <a:srgbClr val="FFFFFF"/>
                </a:solidFill>
                <a:latin typeface="Calibri" pitchFamily="34" charset="0"/>
              </a:rPr>
              <a:t>Services answering questions in natural languages are coming: </a:t>
            </a:r>
            <a:r>
              <a:rPr lang="en-US" dirty="0" err="1" smtClean="0">
                <a:solidFill>
                  <a:srgbClr val="FFFFFF"/>
                </a:solidFill>
                <a:latin typeface="Calibri" pitchFamily="34" charset="0"/>
              </a:rPr>
              <a:t>AskJeeves</a:t>
            </a:r>
            <a:r>
              <a:rPr lang="en-US" dirty="0" smtClean="0">
                <a:solidFill>
                  <a:srgbClr val="FFFFFF"/>
                </a:solidFill>
                <a:latin typeface="Calibri" pitchFamily="34" charset="0"/>
              </a:rPr>
              <a:t> and 82ask give answers (human) to any question!</a:t>
            </a:r>
          </a:p>
          <a:p>
            <a:pPr algn="l">
              <a:spcAft>
                <a:spcPts val="1200"/>
              </a:spcAft>
              <a:buClrTx/>
              <a:buSzTx/>
            </a:pPr>
            <a:r>
              <a:rPr lang="en-US" dirty="0" smtClean="0">
                <a:solidFill>
                  <a:srgbClr val="FFFFFF"/>
                </a:solidFill>
                <a:latin typeface="Calibri" pitchFamily="34" charset="0"/>
              </a:rPr>
              <a:t>But ... HITs are not yet robust, are still very primitive in all respects, with limited interaction with the user, poor learning abilities, no anticipation ... </a:t>
            </a:r>
          </a:p>
        </p:txBody>
      </p:sp>
      <p:pic>
        <p:nvPicPr>
          <p:cNvPr id="477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950" y="3463925"/>
            <a:ext cx="1270000" cy="9398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3515142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533400" y="152400"/>
            <a:ext cx="7772400" cy="792163"/>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4000" b="0" dirty="0">
                <a:effectLst>
                  <a:outerShdw blurRad="38100" dist="38100" dir="2700000" algn="tl">
                    <a:srgbClr val="000000">
                      <a:alpha val="43137"/>
                    </a:srgbClr>
                  </a:outerShdw>
                </a:effectLst>
              </a:rPr>
              <a:t>HIT: proposed approach</a:t>
            </a:r>
          </a:p>
        </p:txBody>
      </p:sp>
      <p:sp>
        <p:nvSpPr>
          <p:cNvPr id="553987" name="Rectangle 3"/>
          <p:cNvSpPr>
            <a:spLocks noGrp="1" noChangeArrowheads="1"/>
          </p:cNvSpPr>
          <p:nvPr>
            <p:ph idx="1"/>
          </p:nvPr>
        </p:nvSpPr>
        <p:spPr>
          <a:xfrm>
            <a:off x="457200" y="1125538"/>
            <a:ext cx="2657475" cy="3455987"/>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0" indent="0">
              <a:spcBef>
                <a:spcPct val="0"/>
              </a:spcBef>
              <a:buFontTx/>
              <a:buNone/>
            </a:pPr>
            <a:r>
              <a:rPr lang="en-US" dirty="0"/>
              <a:t>Proposed platform:</a:t>
            </a:r>
          </a:p>
          <a:p>
            <a:pPr marL="0" indent="0">
              <a:spcBef>
                <a:spcPct val="0"/>
              </a:spcBef>
              <a:buFontTx/>
              <a:buNone/>
            </a:pPr>
            <a:endParaRPr lang="en-US" dirty="0"/>
          </a:p>
          <a:p>
            <a:pPr marL="0" indent="0">
              <a:spcBef>
                <a:spcPct val="0"/>
              </a:spcBef>
              <a:buFontTx/>
              <a:buNone/>
            </a:pPr>
            <a:r>
              <a:rPr lang="en-US" dirty="0"/>
              <a:t>core functions: limited</a:t>
            </a:r>
          </a:p>
          <a:p>
            <a:pPr marL="0" indent="0">
              <a:spcBef>
                <a:spcPct val="0"/>
              </a:spcBef>
              <a:buFontTx/>
              <a:buNone/>
            </a:pPr>
            <a:r>
              <a:rPr lang="en-US" dirty="0"/>
              <a:t>speech, graphics, and natural language processing (NLP) </a:t>
            </a:r>
          </a:p>
          <a:p>
            <a:pPr marL="0" indent="0">
              <a:spcBef>
                <a:spcPct val="0"/>
              </a:spcBef>
              <a:buFontTx/>
              <a:buNone/>
            </a:pPr>
            <a:endParaRPr lang="en-US" dirty="0"/>
          </a:p>
          <a:p>
            <a:pPr marL="0" indent="0">
              <a:spcBef>
                <a:spcPct val="0"/>
              </a:spcBef>
              <a:buFontTx/>
              <a:buNone/>
            </a:pPr>
            <a:r>
              <a:rPr lang="en-US" dirty="0"/>
              <a:t>+ extended functions:</a:t>
            </a:r>
          </a:p>
          <a:p>
            <a:pPr marL="0" indent="0">
              <a:spcBef>
                <a:spcPct val="0"/>
              </a:spcBef>
              <a:buFontTx/>
              <a:buNone/>
            </a:pPr>
            <a:r>
              <a:rPr lang="en-US" dirty="0"/>
              <a:t>perceptual, cognitive, affective, specialized agents, behavioral.</a:t>
            </a:r>
          </a:p>
        </p:txBody>
      </p:sp>
      <p:sp>
        <p:nvSpPr>
          <p:cNvPr id="553988" name="Rectangle 4"/>
          <p:cNvSpPr>
            <a:spLocks noChangeArrowheads="1"/>
          </p:cNvSpPr>
          <p:nvPr/>
        </p:nvSpPr>
        <p:spPr bwMode="auto">
          <a:xfrm>
            <a:off x="460375" y="4686300"/>
            <a:ext cx="8543925" cy="2014538"/>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buClrTx/>
              <a:buSzTx/>
            </a:pPr>
            <a:r>
              <a:rPr lang="en-US" b="1" dirty="0" smtClean="0">
                <a:solidFill>
                  <a:srgbClr val="FFFFFF"/>
                </a:solidFill>
                <a:latin typeface="Calibri" pitchFamily="34" charset="0"/>
              </a:rPr>
              <a:t>Challenge and opportunity</a:t>
            </a:r>
            <a:r>
              <a:rPr lang="en-US" dirty="0" smtClean="0">
                <a:solidFill>
                  <a:srgbClr val="FFFFFF"/>
                </a:solidFill>
                <a:latin typeface="Calibri" pitchFamily="34" charset="0"/>
              </a:rPr>
              <a:t> is to build modular platform for HIT on a PC, with 3D graphical head, robust speech recognition, memory, reasoning + cognitive abilities, and move it to new phones/broadband services.</a:t>
            </a:r>
          </a:p>
          <a:p>
            <a:pPr algn="l">
              <a:buClrTx/>
              <a:buSzTx/>
            </a:pPr>
            <a:r>
              <a:rPr lang="en-US" b="1" dirty="0" smtClean="0">
                <a:solidFill>
                  <a:srgbClr val="FFFFFF"/>
                </a:solidFill>
                <a:latin typeface="Calibri" pitchFamily="34" charset="0"/>
              </a:rPr>
              <a:t>Uniqueness</a:t>
            </a:r>
            <a:r>
              <a:rPr lang="en-US" dirty="0" smtClean="0">
                <a:solidFill>
                  <a:srgbClr val="FFFFFF"/>
                </a:solidFill>
                <a:latin typeface="Calibri" pitchFamily="34" charset="0"/>
              </a:rPr>
              <a:t>: nothing like that exists, requires a large-scale effort, integration and extension of many existing projects; collaboration with telecom and software industry, great student training. </a:t>
            </a:r>
          </a:p>
        </p:txBody>
      </p:sp>
      <p:grpSp>
        <p:nvGrpSpPr>
          <p:cNvPr id="553989" name="Group 5"/>
          <p:cNvGrpSpPr>
            <a:grpSpLocks/>
          </p:cNvGrpSpPr>
          <p:nvPr/>
        </p:nvGrpSpPr>
        <p:grpSpPr bwMode="auto">
          <a:xfrm>
            <a:off x="3252788" y="1127125"/>
            <a:ext cx="5715000" cy="3429000"/>
            <a:chOff x="2049" y="710"/>
            <a:chExt cx="3600" cy="2160"/>
          </a:xfrm>
        </p:grpSpPr>
        <p:sp>
          <p:nvSpPr>
            <p:cNvPr id="553990" name="AutoShape 6"/>
            <p:cNvSpPr>
              <a:spLocks noChangeAspect="1" noChangeArrowheads="1"/>
            </p:cNvSpPr>
            <p:nvPr/>
          </p:nvSpPr>
          <p:spPr bwMode="auto">
            <a:xfrm>
              <a:off x="2049" y="710"/>
              <a:ext cx="3600" cy="216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pPr>
              <a:endParaRPr lang="pl-PL" sz="2400" dirty="0" smtClean="0">
                <a:solidFill>
                  <a:srgbClr val="FFFFFF"/>
                </a:solidFill>
                <a:latin typeface="Calibri" pitchFamily="34" charset="0"/>
              </a:endParaRPr>
            </a:p>
          </p:txBody>
        </p:sp>
        <p:sp>
          <p:nvSpPr>
            <p:cNvPr id="553991" name="Text Box 7"/>
            <p:cNvSpPr txBox="1">
              <a:spLocks noChangeArrowheads="1"/>
            </p:cNvSpPr>
            <p:nvPr/>
          </p:nvSpPr>
          <p:spPr bwMode="auto">
            <a:xfrm>
              <a:off x="2134" y="1574"/>
              <a:ext cx="779"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Natural input modules</a:t>
              </a:r>
            </a:p>
          </p:txBody>
        </p:sp>
        <p:sp>
          <p:nvSpPr>
            <p:cNvPr id="553992" name="Text Box 8"/>
            <p:cNvSpPr txBox="1">
              <a:spLocks noChangeArrowheads="1"/>
            </p:cNvSpPr>
            <p:nvPr/>
          </p:nvSpPr>
          <p:spPr bwMode="auto">
            <a:xfrm>
              <a:off x="3273" y="1790"/>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Cognitive functions</a:t>
              </a:r>
              <a:endParaRPr lang="en-US" sz="2400" dirty="0" smtClean="0">
                <a:solidFill>
                  <a:srgbClr val="FFFFFF"/>
                </a:solidFill>
                <a:latin typeface="Calibri" pitchFamily="34" charset="0"/>
              </a:endParaRPr>
            </a:p>
          </p:txBody>
        </p:sp>
        <p:sp>
          <p:nvSpPr>
            <p:cNvPr id="553993" name="Text Box 9"/>
            <p:cNvSpPr txBox="1">
              <a:spLocks noChangeArrowheads="1"/>
            </p:cNvSpPr>
            <p:nvPr/>
          </p:nvSpPr>
          <p:spPr bwMode="auto">
            <a:xfrm>
              <a:off x="2841" y="2222"/>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Affective</a:t>
              </a:r>
              <a:br>
                <a:rPr lang="en-US" sz="1400" dirty="0" smtClean="0">
                  <a:solidFill>
                    <a:srgbClr val="FFFFFF"/>
                  </a:solidFill>
                  <a:latin typeface="Calibri" pitchFamily="34" charset="0"/>
                </a:rPr>
              </a:br>
              <a:r>
                <a:rPr lang="en-US" sz="1400" dirty="0" smtClean="0">
                  <a:solidFill>
                    <a:srgbClr val="FFFFFF"/>
                  </a:solidFill>
                  <a:latin typeface="Calibri" pitchFamily="34" charset="0"/>
                </a:rPr>
                <a:t>functions</a:t>
              </a:r>
              <a:endParaRPr lang="en-US" sz="2400" dirty="0" smtClean="0">
                <a:solidFill>
                  <a:srgbClr val="FFFFFF"/>
                </a:solidFill>
                <a:latin typeface="Calibri" pitchFamily="34" charset="0"/>
              </a:endParaRPr>
            </a:p>
          </p:txBody>
        </p:sp>
        <p:sp>
          <p:nvSpPr>
            <p:cNvPr id="553994" name="Text Box 10"/>
            <p:cNvSpPr txBox="1">
              <a:spLocks noChangeArrowheads="1"/>
            </p:cNvSpPr>
            <p:nvPr/>
          </p:nvSpPr>
          <p:spPr bwMode="auto">
            <a:xfrm>
              <a:off x="2769" y="915"/>
              <a:ext cx="1147" cy="29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Web/text/</a:t>
              </a:r>
              <a:br>
                <a:rPr lang="en-US" sz="1400" dirty="0" smtClean="0">
                  <a:solidFill>
                    <a:srgbClr val="FFFFFF"/>
                  </a:solidFill>
                  <a:latin typeface="Calibri" pitchFamily="34" charset="0"/>
                </a:rPr>
              </a:br>
              <a:r>
                <a:rPr lang="en-US" sz="1400" dirty="0" smtClean="0">
                  <a:solidFill>
                    <a:srgbClr val="FFFFFF"/>
                  </a:solidFill>
                  <a:latin typeface="Calibri" pitchFamily="34" charset="0"/>
                </a:rPr>
                <a:t>databases interface</a:t>
              </a:r>
            </a:p>
          </p:txBody>
        </p:sp>
        <p:sp>
          <p:nvSpPr>
            <p:cNvPr id="553995" name="Text Box 11"/>
            <p:cNvSpPr txBox="1">
              <a:spLocks noChangeArrowheads="1"/>
            </p:cNvSpPr>
            <p:nvPr/>
          </p:nvSpPr>
          <p:spPr bwMode="auto">
            <a:xfrm>
              <a:off x="4137" y="1718"/>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Behavior </a:t>
              </a:r>
            </a:p>
            <a:p>
              <a:pPr algn="ctr">
                <a:buClr>
                  <a:srgbClr val="000000"/>
                </a:buClr>
              </a:pPr>
              <a:r>
                <a:rPr lang="en-US" sz="1400" dirty="0" smtClean="0">
                  <a:solidFill>
                    <a:srgbClr val="FFFFFF"/>
                  </a:solidFill>
                  <a:latin typeface="Calibri" pitchFamily="34" charset="0"/>
                </a:rPr>
                <a:t>control</a:t>
              </a:r>
              <a:endParaRPr lang="en-US" sz="2400" dirty="0" smtClean="0">
                <a:solidFill>
                  <a:srgbClr val="FFFFFF"/>
                </a:solidFill>
                <a:latin typeface="Calibri" pitchFamily="34" charset="0"/>
              </a:endParaRPr>
            </a:p>
          </p:txBody>
        </p:sp>
        <p:sp>
          <p:nvSpPr>
            <p:cNvPr id="553996" name="Text Box 12"/>
            <p:cNvSpPr txBox="1">
              <a:spLocks noChangeArrowheads="1"/>
            </p:cNvSpPr>
            <p:nvPr/>
          </p:nvSpPr>
          <p:spPr bwMode="auto">
            <a:xfrm>
              <a:off x="4137" y="2150"/>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Control of devices</a:t>
              </a:r>
              <a:endParaRPr lang="en-US" sz="2400" dirty="0" smtClean="0">
                <a:solidFill>
                  <a:srgbClr val="FFFFFF"/>
                </a:solidFill>
                <a:latin typeface="Calibri" pitchFamily="34" charset="0"/>
              </a:endParaRPr>
            </a:p>
          </p:txBody>
        </p:sp>
        <p:sp>
          <p:nvSpPr>
            <p:cNvPr id="553997" name="Text Box 13"/>
            <p:cNvSpPr txBox="1">
              <a:spLocks noChangeArrowheads="1"/>
            </p:cNvSpPr>
            <p:nvPr/>
          </p:nvSpPr>
          <p:spPr bwMode="auto">
            <a:xfrm>
              <a:off x="5001" y="1646"/>
              <a:ext cx="648" cy="43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Graphical</a:t>
              </a:r>
            </a:p>
            <a:p>
              <a:pPr algn="ctr">
                <a:buClr>
                  <a:srgbClr val="000000"/>
                </a:buClr>
              </a:pPr>
              <a:r>
                <a:rPr lang="en-US" sz="1400" dirty="0" smtClean="0">
                  <a:solidFill>
                    <a:srgbClr val="FFFFFF"/>
                  </a:solidFill>
                  <a:latin typeface="Calibri" pitchFamily="34" charset="0"/>
                </a:rPr>
                <a:t>talking </a:t>
              </a:r>
            </a:p>
            <a:p>
              <a:pPr algn="ctr">
                <a:buClr>
                  <a:srgbClr val="000000"/>
                </a:buClr>
              </a:pPr>
              <a:r>
                <a:rPr lang="en-US" sz="1400" dirty="0" smtClean="0">
                  <a:solidFill>
                    <a:srgbClr val="FFFFFF"/>
                  </a:solidFill>
                  <a:latin typeface="Calibri" pitchFamily="34" charset="0"/>
                </a:rPr>
                <a:t>head</a:t>
              </a:r>
              <a:endParaRPr lang="en-US" sz="2400" dirty="0" smtClean="0">
                <a:solidFill>
                  <a:srgbClr val="FFFFFF"/>
                </a:solidFill>
                <a:latin typeface="Calibri" pitchFamily="34" charset="0"/>
              </a:endParaRPr>
            </a:p>
          </p:txBody>
        </p:sp>
        <p:sp>
          <p:nvSpPr>
            <p:cNvPr id="553998" name="Text Box 14"/>
            <p:cNvSpPr txBox="1">
              <a:spLocks noChangeArrowheads="1"/>
            </p:cNvSpPr>
            <p:nvPr/>
          </p:nvSpPr>
          <p:spPr bwMode="auto">
            <a:xfrm>
              <a:off x="4137" y="1286"/>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Text to speech</a:t>
              </a:r>
              <a:endParaRPr lang="en-US" sz="2400" dirty="0" smtClean="0">
                <a:solidFill>
                  <a:srgbClr val="FFFFFF"/>
                </a:solidFill>
                <a:latin typeface="Calibri" pitchFamily="34" charset="0"/>
              </a:endParaRPr>
            </a:p>
          </p:txBody>
        </p:sp>
        <p:sp>
          <p:nvSpPr>
            <p:cNvPr id="553999" name="Text Box 15"/>
            <p:cNvSpPr txBox="1">
              <a:spLocks noChangeArrowheads="1"/>
            </p:cNvSpPr>
            <p:nvPr/>
          </p:nvSpPr>
          <p:spPr bwMode="auto">
            <a:xfrm>
              <a:off x="3273" y="1358"/>
              <a:ext cx="648"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NLP</a:t>
              </a:r>
            </a:p>
            <a:p>
              <a:pPr algn="ctr">
                <a:buClr>
                  <a:srgbClr val="000000"/>
                </a:buClr>
              </a:pPr>
              <a:r>
                <a:rPr lang="en-US" sz="1400" dirty="0" smtClean="0">
                  <a:solidFill>
                    <a:srgbClr val="FFFFFF"/>
                  </a:solidFill>
                  <a:latin typeface="Calibri" pitchFamily="34" charset="0"/>
                </a:rPr>
                <a:t>functions</a:t>
              </a:r>
              <a:endParaRPr lang="en-US" sz="2400" dirty="0" smtClean="0">
                <a:solidFill>
                  <a:srgbClr val="FFFFFF"/>
                </a:solidFill>
                <a:latin typeface="Calibri" pitchFamily="34" charset="0"/>
              </a:endParaRPr>
            </a:p>
          </p:txBody>
        </p:sp>
        <p:sp>
          <p:nvSpPr>
            <p:cNvPr id="554000" name="Line 16"/>
            <p:cNvSpPr>
              <a:spLocks noChangeShapeType="1"/>
            </p:cNvSpPr>
            <p:nvPr/>
          </p:nvSpPr>
          <p:spPr bwMode="auto">
            <a:xfrm flipH="1">
              <a:off x="2625" y="1214"/>
              <a:ext cx="360" cy="360"/>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1" name="Line 17"/>
            <p:cNvSpPr>
              <a:spLocks noChangeShapeType="1"/>
            </p:cNvSpPr>
            <p:nvPr/>
          </p:nvSpPr>
          <p:spPr bwMode="auto">
            <a:xfrm flipH="1">
              <a:off x="2913" y="1502"/>
              <a:ext cx="360" cy="216"/>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2" name="Line 18"/>
            <p:cNvSpPr>
              <a:spLocks noChangeShapeType="1"/>
            </p:cNvSpPr>
            <p:nvPr/>
          </p:nvSpPr>
          <p:spPr bwMode="auto">
            <a:xfrm>
              <a:off x="2625" y="1862"/>
              <a:ext cx="432" cy="360"/>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3" name="Line 19"/>
            <p:cNvSpPr>
              <a:spLocks noChangeShapeType="1"/>
            </p:cNvSpPr>
            <p:nvPr/>
          </p:nvSpPr>
          <p:spPr bwMode="auto">
            <a:xfrm>
              <a:off x="2913" y="1790"/>
              <a:ext cx="360" cy="72"/>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4" name="Line 20"/>
            <p:cNvSpPr>
              <a:spLocks noChangeShapeType="1"/>
            </p:cNvSpPr>
            <p:nvPr/>
          </p:nvSpPr>
          <p:spPr bwMode="auto">
            <a:xfrm flipH="1">
              <a:off x="3273" y="2078"/>
              <a:ext cx="288" cy="144"/>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5" name="Line 21"/>
            <p:cNvSpPr>
              <a:spLocks noChangeShapeType="1"/>
            </p:cNvSpPr>
            <p:nvPr/>
          </p:nvSpPr>
          <p:spPr bwMode="auto">
            <a:xfrm flipH="1">
              <a:off x="3561" y="1646"/>
              <a:ext cx="1" cy="144"/>
            </a:xfrm>
            <a:prstGeom prst="line">
              <a:avLst/>
            </a:prstGeom>
            <a:noFill/>
            <a:ln w="12700" cmpd="dbl">
              <a:solidFill>
                <a:srgbClr val="FFFFFF"/>
              </a:solidFill>
              <a:round/>
              <a:headEnd type="arrow" w="sm" len="sm"/>
              <a:tailEnd type="arrow" w="sm" len="sm"/>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6" name="Line 22"/>
            <p:cNvSpPr>
              <a:spLocks noChangeShapeType="1"/>
            </p:cNvSpPr>
            <p:nvPr/>
          </p:nvSpPr>
          <p:spPr bwMode="auto">
            <a:xfrm flipH="1" flipV="1">
              <a:off x="3273" y="1214"/>
              <a:ext cx="360" cy="144"/>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7" name="Line 23"/>
            <p:cNvSpPr>
              <a:spLocks noChangeShapeType="1"/>
            </p:cNvSpPr>
            <p:nvPr/>
          </p:nvSpPr>
          <p:spPr bwMode="auto">
            <a:xfrm flipH="1">
              <a:off x="3921" y="1430"/>
              <a:ext cx="216" cy="432"/>
            </a:xfrm>
            <a:prstGeom prst="line">
              <a:avLst/>
            </a:prstGeom>
            <a:noFill/>
            <a:ln w="31750" cmpd="dbl">
              <a:solidFill>
                <a:srgbClr val="FFFFFF"/>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8" name="Line 24"/>
            <p:cNvSpPr>
              <a:spLocks noChangeShapeType="1"/>
            </p:cNvSpPr>
            <p:nvPr/>
          </p:nvSpPr>
          <p:spPr bwMode="auto">
            <a:xfrm flipH="1">
              <a:off x="4785" y="1862"/>
              <a:ext cx="216" cy="1"/>
            </a:xfrm>
            <a:prstGeom prst="line">
              <a:avLst/>
            </a:prstGeom>
            <a:noFill/>
            <a:ln w="31750" cmpd="dbl">
              <a:solidFill>
                <a:srgbClr val="FFFFFF"/>
              </a:solidFill>
              <a:round/>
              <a:headEnd type="arrow" w="sm" len="med"/>
              <a:tailEnd type="arrow" w="sm"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09" name="Line 25"/>
            <p:cNvSpPr>
              <a:spLocks noChangeShapeType="1"/>
            </p:cNvSpPr>
            <p:nvPr/>
          </p:nvSpPr>
          <p:spPr bwMode="auto">
            <a:xfrm flipH="1" flipV="1">
              <a:off x="3921" y="2007"/>
              <a:ext cx="216" cy="215"/>
            </a:xfrm>
            <a:prstGeom prst="line">
              <a:avLst/>
            </a:prstGeom>
            <a:noFill/>
            <a:ln w="31750" cmpd="dbl">
              <a:solidFill>
                <a:srgbClr val="FFFFFF"/>
              </a:solidFill>
              <a:round/>
              <a:headEnd type="arrow" w="sm" len="med"/>
              <a:tailEnd type="arrow" w="sm"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10" name="Line 26"/>
            <p:cNvSpPr>
              <a:spLocks noChangeShapeType="1"/>
            </p:cNvSpPr>
            <p:nvPr/>
          </p:nvSpPr>
          <p:spPr bwMode="auto">
            <a:xfrm flipH="1">
              <a:off x="3921" y="1862"/>
              <a:ext cx="216" cy="72"/>
            </a:xfrm>
            <a:prstGeom prst="line">
              <a:avLst/>
            </a:prstGeom>
            <a:noFill/>
            <a:ln w="31750" cmpd="dbl">
              <a:solidFill>
                <a:srgbClr val="FFFFFF"/>
              </a:solidFill>
              <a:round/>
              <a:headEnd type="arrow" w="sm" len="med"/>
              <a:tailEnd type="arrow" w="sm"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11" name="Line 27"/>
            <p:cNvSpPr>
              <a:spLocks noChangeShapeType="1"/>
            </p:cNvSpPr>
            <p:nvPr/>
          </p:nvSpPr>
          <p:spPr bwMode="auto">
            <a:xfrm flipH="1">
              <a:off x="4497" y="1574"/>
              <a:ext cx="1" cy="144"/>
            </a:xfrm>
            <a:prstGeom prst="line">
              <a:avLst/>
            </a:prstGeom>
            <a:noFill/>
            <a:ln w="12700" cmpd="dbl">
              <a:solidFill>
                <a:srgbClr val="FFFFFF"/>
              </a:solidFill>
              <a:round/>
              <a:headEnd type="arrow" w="sm" len="sm"/>
              <a:tailEnd type="arrow" w="sm" len="sm"/>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sp>
          <p:nvSpPr>
            <p:cNvPr id="554012" name="Text Box 28"/>
            <p:cNvSpPr txBox="1">
              <a:spLocks noChangeArrowheads="1"/>
            </p:cNvSpPr>
            <p:nvPr/>
          </p:nvSpPr>
          <p:spPr bwMode="auto">
            <a:xfrm>
              <a:off x="3561" y="2510"/>
              <a:ext cx="716" cy="288"/>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buClr>
                  <a:srgbClr val="000000"/>
                </a:buClr>
              </a:pPr>
              <a:r>
                <a:rPr lang="en-US" sz="1400" dirty="0" smtClean="0">
                  <a:solidFill>
                    <a:srgbClr val="FFFFFF"/>
                  </a:solidFill>
                  <a:latin typeface="Calibri" pitchFamily="34" charset="0"/>
                </a:rPr>
                <a:t>Specialized</a:t>
              </a:r>
            </a:p>
            <a:p>
              <a:pPr algn="ctr">
                <a:buClr>
                  <a:srgbClr val="000000"/>
                </a:buClr>
              </a:pPr>
              <a:r>
                <a:rPr lang="en-US" sz="1400" dirty="0" smtClean="0">
                  <a:solidFill>
                    <a:srgbClr val="FFFFFF"/>
                  </a:solidFill>
                  <a:latin typeface="Calibri" pitchFamily="34" charset="0"/>
                </a:rPr>
                <a:t>agents</a:t>
              </a:r>
              <a:endParaRPr lang="en-US" sz="2400" dirty="0" smtClean="0">
                <a:solidFill>
                  <a:srgbClr val="FFFFFF"/>
                </a:solidFill>
                <a:latin typeface="Calibri" pitchFamily="34" charset="0"/>
              </a:endParaRPr>
            </a:p>
          </p:txBody>
        </p:sp>
        <p:sp>
          <p:nvSpPr>
            <p:cNvPr id="554013" name="Line 29"/>
            <p:cNvSpPr>
              <a:spLocks noChangeShapeType="1"/>
            </p:cNvSpPr>
            <p:nvPr/>
          </p:nvSpPr>
          <p:spPr bwMode="auto">
            <a:xfrm flipH="1" flipV="1">
              <a:off x="3705" y="2078"/>
              <a:ext cx="216" cy="432"/>
            </a:xfrm>
            <a:prstGeom prst="line">
              <a:avLst/>
            </a:prstGeom>
            <a:noFill/>
            <a:ln w="31750" cmpd="dbl">
              <a:solidFill>
                <a:srgbClr val="FFFFFF"/>
              </a:solidFill>
              <a:round/>
              <a:headEnd type="arrow" w="sm" len="med"/>
              <a:tailEnd type="arrow" w="sm" len="med"/>
            </a:ln>
            <a:extLst>
              <a:ext uri="{909E8E84-426E-40DD-AFC4-6F175D3DCCD1}">
                <a14:hiddenFill xmlns:a14="http://schemas.microsoft.com/office/drawing/2010/main">
                  <a:noFill/>
                </a14:hiddenFill>
              </a:ext>
            </a:extLst>
          </p:spPr>
          <p:txBody>
            <a:bodyPr/>
            <a:lstStyle/>
            <a:p>
              <a:pPr algn="ctr">
                <a:buClrTx/>
                <a:buSzTx/>
              </a:pPr>
              <a:endParaRPr lang="en-US" sz="4400" smtClean="0">
                <a:solidFill>
                  <a:srgbClr val="FFFFFF"/>
                </a:solidFill>
                <a:effectLst>
                  <a:outerShdw blurRad="38100" dist="38100" dir="2700000" algn="tl">
                    <a:srgbClr val="000000">
                      <a:alpha val="43137"/>
                    </a:srgbClr>
                  </a:outerShdw>
                </a:effectLst>
                <a:latin typeface="Arial Unicode MS" pitchFamily="34" charset="-128"/>
              </a:endParaRPr>
            </a:p>
          </p:txBody>
        </p:sp>
      </p:grpSp>
    </p:spTree>
    <p:extLst>
      <p:ext uri="{BB962C8B-B14F-4D97-AF65-F5344CB8AC3E}">
        <p14:creationId xmlns:p14="http://schemas.microsoft.com/office/powerpoint/2010/main" val="4137539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684213" y="260350"/>
            <a:ext cx="7772400" cy="774700"/>
          </a:xfrm>
          <a:effectLst/>
        </p:spPr>
        <p:txBody>
          <a:bodyPr lIns="92075" tIns="46038" rIns="92075" bIns="46038"/>
          <a:lstStyle/>
          <a:p>
            <a:pPr eaLnBrk="1" hangingPunct="1">
              <a:defRPr/>
            </a:pPr>
            <a:r>
              <a:rPr lang="pl-PL" sz="3600" dirty="0" smtClean="0">
                <a:effectLst>
                  <a:outerShdw blurRad="38100" dist="38100" dir="2700000" algn="tl">
                    <a:srgbClr val="000000">
                      <a:alpha val="43137"/>
                    </a:srgbClr>
                  </a:outerShdw>
                </a:effectLst>
              </a:rPr>
              <a:t>DI NCU Projects</a:t>
            </a:r>
            <a:r>
              <a:rPr lang="en-US" sz="3600" dirty="0" smtClean="0">
                <a:effectLst>
                  <a:outerShdw blurRad="38100" dist="38100" dir="2700000" algn="tl">
                    <a:srgbClr val="000000">
                      <a:alpha val="43137"/>
                    </a:srgbClr>
                  </a:outerShdw>
                </a:effectLst>
              </a:rPr>
              <a:t>: CI</a:t>
            </a:r>
            <a:endParaRPr lang="pl-PL" sz="3600" dirty="0" smtClean="0">
              <a:effectLst>
                <a:outerShdw blurRad="38100" dist="38100" dir="2700000" algn="tl">
                  <a:srgbClr val="000000">
                    <a:alpha val="43137"/>
                  </a:srgbClr>
                </a:outerShdw>
              </a:effectLst>
            </a:endParaRPr>
          </a:p>
        </p:txBody>
      </p:sp>
      <p:sp>
        <p:nvSpPr>
          <p:cNvPr id="104451" name="Rectangle 3"/>
          <p:cNvSpPr>
            <a:spLocks noGrp="1" noChangeArrowheads="1"/>
          </p:cNvSpPr>
          <p:nvPr>
            <p:ph idx="1"/>
          </p:nvPr>
        </p:nvSpPr>
        <p:spPr>
          <a:xfrm>
            <a:off x="539750" y="1484313"/>
            <a:ext cx="7632700" cy="576262"/>
          </a:xfrm>
        </p:spPr>
        <p:txBody>
          <a:bodyPr lIns="92075" tIns="46038" rIns="92075" bIns="46038"/>
          <a:lstStyle/>
          <a:p>
            <a:pPr marL="0" indent="0" eaLnBrk="1" hangingPunct="1">
              <a:buFontTx/>
              <a:buNone/>
            </a:pPr>
            <a:r>
              <a:rPr lang="pl-PL" sz="2400" dirty="0" smtClean="0">
                <a:cs typeface="Calibri" pitchFamily="34" charset="0"/>
              </a:rPr>
              <a:t>Google </a:t>
            </a:r>
            <a:r>
              <a:rPr lang="pl-PL" sz="2400" dirty="0" smtClean="0">
                <a:cs typeface="Calibri" pitchFamily="34" charset="0"/>
              </a:rPr>
              <a:t>W</a:t>
            </a:r>
            <a:r>
              <a:rPr lang="en-US" sz="2400" dirty="0" smtClean="0">
                <a:cs typeface="Calibri" pitchFamily="34" charset="0"/>
              </a:rPr>
              <a:t>.</a:t>
            </a:r>
            <a:r>
              <a:rPr lang="pl-PL" sz="2400" dirty="0" smtClean="0">
                <a:cs typeface="Calibri" pitchFamily="34" charset="0"/>
              </a:rPr>
              <a:t> </a:t>
            </a:r>
            <a:r>
              <a:rPr lang="pl-PL" sz="2400" dirty="0" smtClean="0">
                <a:cs typeface="Calibri" pitchFamily="34" charset="0"/>
              </a:rPr>
              <a:t>Duch =&gt; List of </a:t>
            </a:r>
            <a:r>
              <a:rPr lang="pl-PL" sz="2400" dirty="0" err="1" smtClean="0">
                <a:cs typeface="Calibri" pitchFamily="34" charset="0"/>
              </a:rPr>
              <a:t>projects</a:t>
            </a:r>
            <a:r>
              <a:rPr lang="pl-PL" sz="2400" dirty="0" smtClean="0">
                <a:cs typeface="Calibri" pitchFamily="34" charset="0"/>
              </a:rPr>
              <a:t>, </a:t>
            </a:r>
            <a:r>
              <a:rPr lang="pl-PL" sz="2400" dirty="0" err="1" smtClean="0">
                <a:cs typeface="Calibri" pitchFamily="34" charset="0"/>
              </a:rPr>
              <a:t>talks</a:t>
            </a:r>
            <a:r>
              <a:rPr lang="pl-PL" sz="2400" dirty="0" smtClean="0">
                <a:cs typeface="Calibri" pitchFamily="34" charset="0"/>
              </a:rPr>
              <a:t>, </a:t>
            </a:r>
            <a:r>
              <a:rPr lang="pl-PL" sz="2400" dirty="0" err="1" smtClean="0">
                <a:cs typeface="Calibri" pitchFamily="34" charset="0"/>
              </a:rPr>
              <a:t>papers</a:t>
            </a:r>
            <a:endParaRPr lang="pl-PL" sz="2400" dirty="0" smtClean="0">
              <a:cs typeface="Calibri" pitchFamily="34" charset="0"/>
            </a:endParaRPr>
          </a:p>
        </p:txBody>
      </p:sp>
      <p:sp>
        <p:nvSpPr>
          <p:cNvPr id="104452" name="Rectangle 4"/>
          <p:cNvSpPr>
            <a:spLocks noChangeArrowheads="1"/>
          </p:cNvSpPr>
          <p:nvPr/>
        </p:nvSpPr>
        <p:spPr bwMode="auto">
          <a:xfrm>
            <a:off x="539750" y="1957388"/>
            <a:ext cx="8424863"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58775" indent="-358775" algn="l">
              <a:spcBef>
                <a:spcPts val="600"/>
              </a:spcBef>
              <a:buClrTx/>
              <a:buSzTx/>
            </a:pPr>
            <a:r>
              <a:rPr lang="en-US" sz="2400" dirty="0" smtClean="0">
                <a:solidFill>
                  <a:srgbClr val="EAEAEA"/>
                </a:solidFill>
                <a:latin typeface="Calibri" pitchFamily="34" charset="0"/>
                <a:cs typeface="Calibri" pitchFamily="34" charset="0"/>
              </a:rPr>
              <a:t>Computational intelligence (CI), main themes: </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Foundations of computational intelligence: transformation based learning, k-separability, learning hard </a:t>
            </a:r>
            <a:r>
              <a:rPr lang="en-US" sz="2400" dirty="0" err="1" smtClean="0">
                <a:solidFill>
                  <a:srgbClr val="EAEAEA"/>
                </a:solidFill>
                <a:latin typeface="Calibri" pitchFamily="34" charset="0"/>
                <a:cs typeface="Calibri" pitchFamily="34" charset="0"/>
              </a:rPr>
              <a:t>boole’an</a:t>
            </a:r>
            <a:r>
              <a:rPr lang="en-US" sz="2400" dirty="0" smtClean="0">
                <a:solidFill>
                  <a:srgbClr val="EAEAEA"/>
                </a:solidFill>
                <a:latin typeface="Calibri" pitchFamily="34" charset="0"/>
                <a:cs typeface="Calibri" pitchFamily="34" charset="0"/>
              </a:rPr>
              <a:t> problems.</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Meta-learning, or learning how to learn.</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Understanding of data: prototype-based rules, visualization. </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Novel learning: projection pursuit networks, QPC (Quality of Projected Clusters), search-based neural training, transfer learning or learning from others (ULM), </a:t>
            </a:r>
            <a:r>
              <a:rPr lang="en-US" sz="2400" dirty="0" err="1" smtClean="0">
                <a:solidFill>
                  <a:srgbClr val="EAEAEA"/>
                </a:solidFill>
                <a:latin typeface="Calibri" pitchFamily="34" charset="0"/>
                <a:cs typeface="Calibri" pitchFamily="34" charset="0"/>
              </a:rPr>
              <a:t>aRPM</a:t>
            </a:r>
            <a:r>
              <a:rPr lang="en-US" sz="2400" dirty="0" smtClean="0">
                <a:solidFill>
                  <a:srgbClr val="EAEAEA"/>
                </a:solidFill>
                <a:latin typeface="Calibri" pitchFamily="34" charset="0"/>
                <a:cs typeface="Calibri" pitchFamily="34" charset="0"/>
              </a:rPr>
              <a:t>,  SFM ...  </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Similarity based framework for metalearning, heterogeneous systems, new transfer functions for neural networks.</a:t>
            </a:r>
          </a:p>
          <a:p>
            <a:pPr marL="358775" indent="-358775" algn="l">
              <a:spcBef>
                <a:spcPts val="600"/>
              </a:spcBef>
              <a:buClrTx/>
              <a:buSzTx/>
              <a:buFont typeface="Arial" pitchFamily="34" charset="0"/>
              <a:buChar char="•"/>
            </a:pPr>
            <a:r>
              <a:rPr lang="en-US" sz="2400" dirty="0" smtClean="0">
                <a:solidFill>
                  <a:srgbClr val="EAEAEA"/>
                </a:solidFill>
                <a:latin typeface="Calibri" pitchFamily="34" charset="0"/>
                <a:cs typeface="Calibri" pitchFamily="34" charset="0"/>
              </a:rPr>
              <a:t>Feature selection, extraction, creation.</a:t>
            </a:r>
          </a:p>
        </p:txBody>
      </p:sp>
      <p:pic>
        <p:nvPicPr>
          <p:cNvPr id="41987" name="Picture 3"/>
          <p:cNvPicPr>
            <a:picLocks noChangeAspect="1" noChangeArrowheads="1"/>
          </p:cNvPicPr>
          <p:nvPr/>
        </p:nvPicPr>
        <p:blipFill>
          <a:blip r:embed="rId3"/>
          <a:srcRect/>
          <a:stretch>
            <a:fillRect/>
          </a:stretch>
        </p:blipFill>
        <p:spPr bwMode="auto">
          <a:xfrm>
            <a:off x="7227888" y="17463"/>
            <a:ext cx="1905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5027859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1042988" y="115888"/>
            <a:ext cx="7772400" cy="792162"/>
          </a:xfrm>
          <a:effectLst/>
        </p:spPr>
        <p:txBody>
          <a:bodyPr lIns="92075" tIns="46038" rIns="92075" bIns="46038"/>
          <a:lstStyle/>
          <a:p>
            <a:pPr eaLnBrk="1" hangingPunct="1">
              <a:defRPr/>
            </a:pPr>
            <a:r>
              <a:rPr lang="en-US" sz="3600" dirty="0" smtClean="0">
                <a:effectLst>
                  <a:outerShdw blurRad="38100" dist="38100" dir="2700000" algn="tl">
                    <a:srgbClr val="000000">
                      <a:alpha val="43137"/>
                    </a:srgbClr>
                  </a:outerShdw>
                </a:effectLst>
                <a:cs typeface="Calibri" pitchFamily="34" charset="0"/>
              </a:rPr>
              <a:t>DREAM/HIT – larger view … </a:t>
            </a:r>
          </a:p>
        </p:txBody>
      </p:sp>
      <p:sp>
        <p:nvSpPr>
          <p:cNvPr id="735235" name="Text Box 3"/>
          <p:cNvSpPr txBox="1">
            <a:spLocks noChangeArrowheads="1"/>
          </p:cNvSpPr>
          <p:nvPr/>
        </p:nvSpPr>
        <p:spPr bwMode="auto">
          <a:xfrm>
            <a:off x="3913188" y="2852738"/>
            <a:ext cx="1654175" cy="409575"/>
          </a:xfrm>
          <a:prstGeom prst="rect">
            <a:avLst/>
          </a:prstGeom>
          <a:solidFill>
            <a:schemeClr val="tx2"/>
          </a:solid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808080"/>
                  </a:outerShdw>
                </a:effectLst>
                <a:latin typeface="Calibri" pitchFamily="34" charset="0"/>
                <a:cs typeface="Calibri" pitchFamily="34" charset="0"/>
              </a:rPr>
              <a:t>HIT projects</a:t>
            </a:r>
            <a:endParaRPr lang="pl-PL" dirty="0">
              <a:solidFill>
                <a:srgbClr val="FFFFFF"/>
              </a:solidFill>
              <a:effectLst>
                <a:outerShdw blurRad="38100" dist="38100" dir="2700000" algn="tl">
                  <a:srgbClr val="808080"/>
                </a:outerShdw>
              </a:effectLst>
              <a:latin typeface="Calibri" pitchFamily="34" charset="0"/>
              <a:cs typeface="Calibri" pitchFamily="34" charset="0"/>
            </a:endParaRPr>
          </a:p>
        </p:txBody>
      </p:sp>
      <p:sp>
        <p:nvSpPr>
          <p:cNvPr id="735236" name="Text Box 4"/>
          <p:cNvSpPr txBox="1">
            <a:spLocks noChangeArrowheads="1"/>
          </p:cNvSpPr>
          <p:nvPr/>
        </p:nvSpPr>
        <p:spPr bwMode="auto">
          <a:xfrm>
            <a:off x="2627313" y="1341438"/>
            <a:ext cx="199548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T-T-S synthesis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37" name="Text Box 5"/>
          <p:cNvSpPr txBox="1">
            <a:spLocks noChangeArrowheads="1"/>
          </p:cNvSpPr>
          <p:nvPr/>
        </p:nvSpPr>
        <p:spPr bwMode="auto">
          <a:xfrm>
            <a:off x="3779838" y="1989138"/>
            <a:ext cx="243363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Speech recognition</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38" name="Line 6"/>
          <p:cNvSpPr>
            <a:spLocks noChangeShapeType="1"/>
          </p:cNvSpPr>
          <p:nvPr/>
        </p:nvSpPr>
        <p:spPr bwMode="auto">
          <a:xfrm flipV="1">
            <a:off x="4837113" y="2420938"/>
            <a:ext cx="22225" cy="42227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39" name="Line 7"/>
          <p:cNvSpPr>
            <a:spLocks noChangeShapeType="1"/>
          </p:cNvSpPr>
          <p:nvPr/>
        </p:nvSpPr>
        <p:spPr bwMode="auto">
          <a:xfrm flipH="1" flipV="1">
            <a:off x="2987675" y="1773238"/>
            <a:ext cx="1149350" cy="1060450"/>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0" name="Text Box 8"/>
          <p:cNvSpPr txBox="1">
            <a:spLocks noChangeArrowheads="1"/>
          </p:cNvSpPr>
          <p:nvPr/>
        </p:nvSpPr>
        <p:spPr bwMode="auto">
          <a:xfrm>
            <a:off x="1395413" y="3163888"/>
            <a:ext cx="187483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Talking heads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41" name="Text Box 9"/>
          <p:cNvSpPr txBox="1">
            <a:spLocks noChangeArrowheads="1"/>
          </p:cNvSpPr>
          <p:nvPr/>
        </p:nvSpPr>
        <p:spPr bwMode="auto">
          <a:xfrm>
            <a:off x="755650" y="1700213"/>
            <a:ext cx="1574800" cy="714375"/>
          </a:xfrm>
          <a:prstGeom prst="rect">
            <a:avLst/>
          </a:prstGeom>
          <a:noFill/>
          <a:ln w="12700">
            <a:solidFill>
              <a:schemeClr val="bg1"/>
            </a:solidFill>
            <a:miter lim="800000"/>
            <a:headEnd/>
            <a:tailEnd/>
          </a:ln>
          <a:effectLst/>
        </p:spPr>
        <p:txBody>
          <a:bodyPr>
            <a:spAutoFit/>
          </a:bodyPr>
          <a:lstStyle/>
          <a:p>
            <a:pPr algn="ct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Behavioral</a:t>
            </a:r>
            <a:br>
              <a:rPr lang="en-US" dirty="0">
                <a:solidFill>
                  <a:srgbClr val="FFFFFF"/>
                </a:solidFill>
                <a:effectLst>
                  <a:outerShdw blurRad="38100" dist="38100" dir="2700000" algn="tl">
                    <a:srgbClr val="000000"/>
                  </a:outerShdw>
                </a:effectLst>
                <a:latin typeface="Calibri" pitchFamily="34" charset="0"/>
                <a:cs typeface="Calibri" pitchFamily="34" charset="0"/>
              </a:rPr>
            </a:br>
            <a:r>
              <a:rPr lang="en-US" dirty="0">
                <a:solidFill>
                  <a:srgbClr val="FFFFFF"/>
                </a:solidFill>
                <a:effectLst>
                  <a:outerShdw blurRad="38100" dist="38100" dir="2700000" algn="tl">
                    <a:srgbClr val="000000"/>
                  </a:outerShdw>
                </a:effectLst>
                <a:latin typeface="Calibri" pitchFamily="34" charset="0"/>
                <a:cs typeface="Calibri" pitchFamily="34" charset="0"/>
              </a:rPr>
              <a:t>models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42" name="Line 10"/>
          <p:cNvSpPr>
            <a:spLocks noChangeShapeType="1"/>
          </p:cNvSpPr>
          <p:nvPr/>
        </p:nvSpPr>
        <p:spPr bwMode="auto">
          <a:xfrm flipH="1">
            <a:off x="2330450" y="1557338"/>
            <a:ext cx="296863" cy="633412"/>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3" name="Line 11"/>
          <p:cNvSpPr>
            <a:spLocks noChangeShapeType="1"/>
          </p:cNvSpPr>
          <p:nvPr/>
        </p:nvSpPr>
        <p:spPr bwMode="auto">
          <a:xfrm flipH="1">
            <a:off x="3273425" y="3074988"/>
            <a:ext cx="635000" cy="26352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4" name="Text Box 12"/>
          <p:cNvSpPr txBox="1">
            <a:spLocks noChangeArrowheads="1"/>
          </p:cNvSpPr>
          <p:nvPr/>
        </p:nvSpPr>
        <p:spPr bwMode="auto">
          <a:xfrm>
            <a:off x="595313" y="3976688"/>
            <a:ext cx="1230312"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Graphics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45" name="Line 13"/>
          <p:cNvSpPr>
            <a:spLocks noChangeShapeType="1"/>
          </p:cNvSpPr>
          <p:nvPr/>
        </p:nvSpPr>
        <p:spPr bwMode="auto">
          <a:xfrm flipH="1">
            <a:off x="1500188" y="3589338"/>
            <a:ext cx="841375" cy="366712"/>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6" name="Text Box 14"/>
          <p:cNvSpPr txBox="1">
            <a:spLocks noChangeArrowheads="1"/>
          </p:cNvSpPr>
          <p:nvPr/>
        </p:nvSpPr>
        <p:spPr bwMode="auto">
          <a:xfrm>
            <a:off x="6227763" y="3024188"/>
            <a:ext cx="291623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Cognitive Architectures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47" name="Line 15"/>
          <p:cNvSpPr>
            <a:spLocks noChangeShapeType="1"/>
          </p:cNvSpPr>
          <p:nvPr/>
        </p:nvSpPr>
        <p:spPr bwMode="auto">
          <a:xfrm>
            <a:off x="5567363" y="3040063"/>
            <a:ext cx="660400" cy="17303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8" name="Line 16"/>
          <p:cNvSpPr>
            <a:spLocks noChangeShapeType="1"/>
          </p:cNvSpPr>
          <p:nvPr/>
        </p:nvSpPr>
        <p:spPr bwMode="auto">
          <a:xfrm>
            <a:off x="4735513" y="3273425"/>
            <a:ext cx="1463675" cy="66357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49" name="Text Box 17"/>
          <p:cNvSpPr txBox="1">
            <a:spLocks noChangeArrowheads="1"/>
          </p:cNvSpPr>
          <p:nvPr/>
        </p:nvSpPr>
        <p:spPr bwMode="auto">
          <a:xfrm>
            <a:off x="7491413" y="3968750"/>
            <a:ext cx="1312862" cy="7143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Cognitive science</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0" name="Text Box 18"/>
          <p:cNvSpPr txBox="1">
            <a:spLocks noChangeArrowheads="1"/>
          </p:cNvSpPr>
          <p:nvPr/>
        </p:nvSpPr>
        <p:spPr bwMode="auto">
          <a:xfrm>
            <a:off x="3865563" y="3697288"/>
            <a:ext cx="455612"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AI</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1" name="Line 19"/>
          <p:cNvSpPr>
            <a:spLocks noChangeShapeType="1"/>
          </p:cNvSpPr>
          <p:nvPr/>
        </p:nvSpPr>
        <p:spPr bwMode="auto">
          <a:xfrm flipH="1">
            <a:off x="4086225" y="3252788"/>
            <a:ext cx="419100" cy="41433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52" name="Text Box 20"/>
          <p:cNvSpPr txBox="1">
            <a:spLocks noChangeArrowheads="1"/>
          </p:cNvSpPr>
          <p:nvPr/>
        </p:nvSpPr>
        <p:spPr bwMode="auto">
          <a:xfrm>
            <a:off x="5607050" y="4695825"/>
            <a:ext cx="1331913"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 A-Minds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3" name="Line 21"/>
          <p:cNvSpPr>
            <a:spLocks noChangeShapeType="1"/>
          </p:cNvSpPr>
          <p:nvPr/>
        </p:nvSpPr>
        <p:spPr bwMode="auto">
          <a:xfrm flipH="1">
            <a:off x="6970713" y="4727575"/>
            <a:ext cx="811212" cy="198438"/>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54" name="Text Box 22"/>
          <p:cNvSpPr txBox="1">
            <a:spLocks noChangeArrowheads="1"/>
          </p:cNvSpPr>
          <p:nvPr/>
        </p:nvSpPr>
        <p:spPr bwMode="auto">
          <a:xfrm>
            <a:off x="2782888" y="4454525"/>
            <a:ext cx="1473200"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err="1">
                <a:solidFill>
                  <a:srgbClr val="FFFFFF"/>
                </a:solidFill>
                <a:effectLst>
                  <a:outerShdw blurRad="38100" dist="38100" dir="2700000" algn="tl">
                    <a:srgbClr val="000000"/>
                  </a:outerShdw>
                </a:effectLst>
                <a:latin typeface="Calibri" pitchFamily="34" charset="0"/>
                <a:cs typeface="Calibri" pitchFamily="34" charset="0"/>
              </a:rPr>
              <a:t>Lingu</a:t>
            </a:r>
            <a:r>
              <a:rPr lang="en-US" dirty="0">
                <a:solidFill>
                  <a:srgbClr val="FFFFFF"/>
                </a:solidFill>
                <a:effectLst>
                  <a:outerShdw blurRad="38100" dist="38100" dir="2700000" algn="tl">
                    <a:srgbClr val="000000"/>
                  </a:outerShdw>
                </a:effectLst>
                <a:latin typeface="Calibri" pitchFamily="34" charset="0"/>
                <a:cs typeface="Calibri" pitchFamily="34" charset="0"/>
              </a:rPr>
              <a:t>-bots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5" name="Line 23"/>
          <p:cNvSpPr>
            <a:spLocks noChangeShapeType="1"/>
          </p:cNvSpPr>
          <p:nvPr/>
        </p:nvSpPr>
        <p:spPr bwMode="auto">
          <a:xfrm flipH="1">
            <a:off x="3881438" y="4111625"/>
            <a:ext cx="166687" cy="309563"/>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56" name="Line 24"/>
          <p:cNvSpPr>
            <a:spLocks noChangeShapeType="1"/>
          </p:cNvSpPr>
          <p:nvPr/>
        </p:nvSpPr>
        <p:spPr bwMode="auto">
          <a:xfrm flipH="1" flipV="1">
            <a:off x="8145463" y="3467100"/>
            <a:ext cx="0" cy="471488"/>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57" name="Text Box 25"/>
          <p:cNvSpPr txBox="1">
            <a:spLocks noChangeArrowheads="1"/>
          </p:cNvSpPr>
          <p:nvPr/>
        </p:nvSpPr>
        <p:spPr bwMode="auto">
          <a:xfrm>
            <a:off x="3995738" y="5013325"/>
            <a:ext cx="1473200" cy="714375"/>
          </a:xfrm>
          <a:prstGeom prst="rect">
            <a:avLst/>
          </a:prstGeom>
          <a:noFill/>
          <a:ln w="12700">
            <a:solidFill>
              <a:schemeClr val="bg1"/>
            </a:solidFill>
            <a:miter lim="800000"/>
            <a:headEnd/>
            <a:tailEnd/>
          </a:ln>
          <a:effectLst/>
        </p:spPr>
        <p:txBody>
          <a:bodyPr>
            <a:spAutoFit/>
          </a:bodyPr>
          <a:lstStyle/>
          <a:p>
            <a:pPr algn="ct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Knowledge</a:t>
            </a:r>
            <a:br>
              <a:rPr lang="en-US" dirty="0">
                <a:solidFill>
                  <a:srgbClr val="FFFFFF"/>
                </a:solidFill>
                <a:effectLst>
                  <a:outerShdw blurRad="38100" dist="38100" dir="2700000" algn="tl">
                    <a:srgbClr val="000000"/>
                  </a:outerShdw>
                </a:effectLst>
                <a:latin typeface="Calibri" pitchFamily="34" charset="0"/>
                <a:cs typeface="Calibri" pitchFamily="34" charset="0"/>
              </a:rPr>
            </a:br>
            <a:r>
              <a:rPr lang="en-US" dirty="0">
                <a:solidFill>
                  <a:srgbClr val="FFFFFF"/>
                </a:solidFill>
                <a:effectLst>
                  <a:outerShdw blurRad="38100" dist="38100" dir="2700000" algn="tl">
                    <a:srgbClr val="000000"/>
                  </a:outerShdw>
                </a:effectLst>
                <a:latin typeface="Calibri" pitchFamily="34" charset="0"/>
                <a:cs typeface="Calibri" pitchFamily="34" charset="0"/>
              </a:rPr>
              <a:t>modeling</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8" name="Text Box 26"/>
          <p:cNvSpPr txBox="1">
            <a:spLocks noChangeArrowheads="1"/>
          </p:cNvSpPr>
          <p:nvPr/>
        </p:nvSpPr>
        <p:spPr bwMode="auto">
          <a:xfrm>
            <a:off x="1906588" y="5173663"/>
            <a:ext cx="171608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Info-retrieval</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59" name="Line 27"/>
          <p:cNvSpPr>
            <a:spLocks noChangeShapeType="1"/>
          </p:cNvSpPr>
          <p:nvPr/>
        </p:nvSpPr>
        <p:spPr bwMode="auto">
          <a:xfrm flipH="1">
            <a:off x="2892425" y="4886325"/>
            <a:ext cx="223838" cy="24447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0" name="Text Box 28"/>
          <p:cNvSpPr txBox="1">
            <a:spLocks noChangeArrowheads="1"/>
          </p:cNvSpPr>
          <p:nvPr/>
        </p:nvSpPr>
        <p:spPr bwMode="auto">
          <a:xfrm>
            <a:off x="909638" y="4716463"/>
            <a:ext cx="1716087"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VR avatars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61" name="Line 29"/>
          <p:cNvSpPr>
            <a:spLocks noChangeShapeType="1"/>
          </p:cNvSpPr>
          <p:nvPr/>
        </p:nvSpPr>
        <p:spPr bwMode="auto">
          <a:xfrm flipH="1">
            <a:off x="2062163" y="3581400"/>
            <a:ext cx="468312" cy="1103313"/>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2" name="Line 30"/>
          <p:cNvSpPr>
            <a:spLocks noChangeShapeType="1"/>
          </p:cNvSpPr>
          <p:nvPr/>
        </p:nvSpPr>
        <p:spPr bwMode="auto">
          <a:xfrm flipH="1" flipV="1">
            <a:off x="1557338" y="2398713"/>
            <a:ext cx="812800" cy="762000"/>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3" name="Line 31"/>
          <p:cNvSpPr>
            <a:spLocks noChangeShapeType="1"/>
          </p:cNvSpPr>
          <p:nvPr/>
        </p:nvSpPr>
        <p:spPr bwMode="auto">
          <a:xfrm>
            <a:off x="4114800" y="4113213"/>
            <a:ext cx="822325" cy="89693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4" name="Line 32"/>
          <p:cNvSpPr>
            <a:spLocks noChangeShapeType="1"/>
          </p:cNvSpPr>
          <p:nvPr/>
        </p:nvSpPr>
        <p:spPr bwMode="auto">
          <a:xfrm flipV="1">
            <a:off x="5468938" y="5132388"/>
            <a:ext cx="663575" cy="22542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5" name="Text Box 33"/>
          <p:cNvSpPr txBox="1">
            <a:spLocks noChangeArrowheads="1"/>
          </p:cNvSpPr>
          <p:nvPr/>
        </p:nvSpPr>
        <p:spPr bwMode="auto">
          <a:xfrm>
            <a:off x="5700713" y="3940175"/>
            <a:ext cx="1211262"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Robotics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66" name="Line 34"/>
          <p:cNvSpPr>
            <a:spLocks noChangeShapeType="1"/>
          </p:cNvSpPr>
          <p:nvPr/>
        </p:nvSpPr>
        <p:spPr bwMode="auto">
          <a:xfrm flipV="1">
            <a:off x="6242050" y="3454400"/>
            <a:ext cx="981075" cy="481013"/>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7" name="Line 35"/>
          <p:cNvSpPr>
            <a:spLocks noChangeShapeType="1"/>
          </p:cNvSpPr>
          <p:nvPr/>
        </p:nvSpPr>
        <p:spPr bwMode="auto">
          <a:xfrm flipV="1">
            <a:off x="6961188" y="3459163"/>
            <a:ext cx="747712" cy="1395412"/>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68" name="Text Box 36"/>
          <p:cNvSpPr txBox="1">
            <a:spLocks noChangeArrowheads="1"/>
          </p:cNvSpPr>
          <p:nvPr/>
        </p:nvSpPr>
        <p:spPr bwMode="auto">
          <a:xfrm>
            <a:off x="6732588" y="1628775"/>
            <a:ext cx="1857375" cy="4095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Brain models</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69" name="Line 37"/>
          <p:cNvSpPr>
            <a:spLocks noChangeShapeType="1"/>
          </p:cNvSpPr>
          <p:nvPr/>
        </p:nvSpPr>
        <p:spPr bwMode="auto">
          <a:xfrm>
            <a:off x="7667625" y="2060575"/>
            <a:ext cx="0" cy="935038"/>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0" name="Text Box 38"/>
          <p:cNvSpPr txBox="1">
            <a:spLocks noChangeArrowheads="1"/>
          </p:cNvSpPr>
          <p:nvPr/>
        </p:nvSpPr>
        <p:spPr bwMode="auto">
          <a:xfrm>
            <a:off x="5219700" y="981075"/>
            <a:ext cx="1368425" cy="7143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Affective </a:t>
            </a:r>
            <a:br>
              <a:rPr lang="en-US" dirty="0">
                <a:solidFill>
                  <a:srgbClr val="FFFFFF"/>
                </a:solidFill>
                <a:effectLst>
                  <a:outerShdw blurRad="38100" dist="38100" dir="2700000" algn="tl">
                    <a:srgbClr val="000000"/>
                  </a:outerShdw>
                </a:effectLst>
                <a:latin typeface="Calibri" pitchFamily="34" charset="0"/>
                <a:cs typeface="Calibri" pitchFamily="34" charset="0"/>
              </a:rPr>
            </a:br>
            <a:r>
              <a:rPr lang="en-US" dirty="0">
                <a:solidFill>
                  <a:srgbClr val="FFFFFF"/>
                </a:solidFill>
                <a:effectLst>
                  <a:outerShdw blurRad="38100" dist="38100" dir="2700000" algn="tl">
                    <a:srgbClr val="000000"/>
                  </a:outerShdw>
                </a:effectLst>
                <a:latin typeface="Calibri" pitchFamily="34" charset="0"/>
                <a:cs typeface="Calibri" pitchFamily="34" charset="0"/>
              </a:rPr>
              <a:t>computing</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71" name="Line 39"/>
          <p:cNvSpPr>
            <a:spLocks noChangeShapeType="1"/>
          </p:cNvSpPr>
          <p:nvPr/>
        </p:nvSpPr>
        <p:spPr bwMode="auto">
          <a:xfrm>
            <a:off x="6084888" y="1700213"/>
            <a:ext cx="1079500" cy="129698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2" name="Text Box 40"/>
          <p:cNvSpPr txBox="1">
            <a:spLocks noChangeArrowheads="1"/>
          </p:cNvSpPr>
          <p:nvPr/>
        </p:nvSpPr>
        <p:spPr bwMode="auto">
          <a:xfrm>
            <a:off x="5580063" y="5734050"/>
            <a:ext cx="1473200" cy="714375"/>
          </a:xfrm>
          <a:prstGeom prst="rect">
            <a:avLst/>
          </a:prstGeom>
          <a:noFill/>
          <a:ln w="12700">
            <a:solidFill>
              <a:schemeClr val="bg1"/>
            </a:solidFill>
            <a:miter lim="800000"/>
            <a:headEnd/>
            <a:tailEnd/>
          </a:ln>
          <a:effectLst/>
        </p:spPr>
        <p:txBody>
          <a:bodyPr>
            <a:spAutoFit/>
          </a:bodyPr>
          <a:lstStyle/>
          <a:p>
            <a:pPr algn="ct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Episodic</a:t>
            </a:r>
            <a:br>
              <a:rPr lang="en-US" dirty="0">
                <a:solidFill>
                  <a:srgbClr val="FFFFFF"/>
                </a:solidFill>
                <a:effectLst>
                  <a:outerShdw blurRad="38100" dist="38100" dir="2700000" algn="tl">
                    <a:srgbClr val="000000"/>
                  </a:outerShdw>
                </a:effectLst>
                <a:latin typeface="Calibri" pitchFamily="34" charset="0"/>
                <a:cs typeface="Calibri" pitchFamily="34" charset="0"/>
              </a:rPr>
            </a:br>
            <a:r>
              <a:rPr lang="en-US" dirty="0">
                <a:solidFill>
                  <a:srgbClr val="FFFFFF"/>
                </a:solidFill>
                <a:effectLst>
                  <a:outerShdw blurRad="38100" dist="38100" dir="2700000" algn="tl">
                    <a:srgbClr val="000000"/>
                  </a:outerShdw>
                </a:effectLst>
                <a:latin typeface="Calibri" pitchFamily="34" charset="0"/>
                <a:cs typeface="Calibri" pitchFamily="34" charset="0"/>
              </a:rPr>
              <a:t>Memory</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73" name="Line 41"/>
          <p:cNvSpPr>
            <a:spLocks noChangeShapeType="1"/>
          </p:cNvSpPr>
          <p:nvPr/>
        </p:nvSpPr>
        <p:spPr bwMode="auto">
          <a:xfrm>
            <a:off x="6443663" y="5157788"/>
            <a:ext cx="792162" cy="358775"/>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4" name="Text Box 42"/>
          <p:cNvSpPr txBox="1">
            <a:spLocks noChangeArrowheads="1"/>
          </p:cNvSpPr>
          <p:nvPr/>
        </p:nvSpPr>
        <p:spPr bwMode="auto">
          <a:xfrm>
            <a:off x="3348038" y="5949950"/>
            <a:ext cx="1295400" cy="714375"/>
          </a:xfrm>
          <a:prstGeom prst="rect">
            <a:avLst/>
          </a:prstGeom>
          <a:noFill/>
          <a:ln w="12700">
            <a:solidFill>
              <a:schemeClr val="bg1"/>
            </a:solidFill>
            <a:miter lim="800000"/>
            <a:headEnd/>
            <a:tailEnd/>
          </a:ln>
          <a:effectLst/>
        </p:spPr>
        <p:txBody>
          <a:bodyPr>
            <a:spAutoFit/>
          </a:bodyPr>
          <a:lstStyle/>
          <a:p>
            <a:pP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Semantic memory</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75" name="Line 43"/>
          <p:cNvSpPr>
            <a:spLocks noChangeShapeType="1"/>
          </p:cNvSpPr>
          <p:nvPr/>
        </p:nvSpPr>
        <p:spPr bwMode="auto">
          <a:xfrm>
            <a:off x="2851150" y="5589588"/>
            <a:ext cx="496888" cy="576262"/>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6" name="Text Box 44"/>
          <p:cNvSpPr txBox="1">
            <a:spLocks noChangeArrowheads="1"/>
          </p:cNvSpPr>
          <p:nvPr/>
        </p:nvSpPr>
        <p:spPr bwMode="auto">
          <a:xfrm>
            <a:off x="7235825" y="5300663"/>
            <a:ext cx="1473200" cy="714375"/>
          </a:xfrm>
          <a:prstGeom prst="rect">
            <a:avLst/>
          </a:prstGeom>
          <a:noFill/>
          <a:ln w="12700">
            <a:solidFill>
              <a:schemeClr val="bg1"/>
            </a:solidFill>
            <a:miter lim="800000"/>
            <a:headEnd/>
            <a:tailEnd/>
          </a:ln>
          <a:effectLst/>
        </p:spPr>
        <p:txBody>
          <a:bodyPr>
            <a:spAutoFit/>
          </a:bodyPr>
          <a:lstStyle/>
          <a:p>
            <a:pPr algn="ct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Working</a:t>
            </a:r>
            <a:br>
              <a:rPr lang="en-US" dirty="0">
                <a:solidFill>
                  <a:srgbClr val="FFFFFF"/>
                </a:solidFill>
                <a:effectLst>
                  <a:outerShdw blurRad="38100" dist="38100" dir="2700000" algn="tl">
                    <a:srgbClr val="000000"/>
                  </a:outerShdw>
                </a:effectLst>
                <a:latin typeface="Calibri" pitchFamily="34" charset="0"/>
                <a:cs typeface="Calibri" pitchFamily="34" charset="0"/>
              </a:rPr>
            </a:br>
            <a:r>
              <a:rPr lang="en-US" dirty="0">
                <a:solidFill>
                  <a:srgbClr val="FFFFFF"/>
                </a:solidFill>
                <a:effectLst>
                  <a:outerShdw blurRad="38100" dist="38100" dir="2700000" algn="tl">
                    <a:srgbClr val="000000"/>
                  </a:outerShdw>
                </a:effectLst>
                <a:latin typeface="Calibri" pitchFamily="34" charset="0"/>
                <a:cs typeface="Calibri" pitchFamily="34" charset="0"/>
              </a:rPr>
              <a:t>Memory</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77" name="Line 45"/>
          <p:cNvSpPr>
            <a:spLocks noChangeShapeType="1"/>
          </p:cNvSpPr>
          <p:nvPr/>
        </p:nvSpPr>
        <p:spPr bwMode="auto">
          <a:xfrm>
            <a:off x="6227763" y="5157788"/>
            <a:ext cx="0" cy="576262"/>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8" name="Line 46"/>
          <p:cNvSpPr>
            <a:spLocks noChangeShapeType="1"/>
          </p:cNvSpPr>
          <p:nvPr/>
        </p:nvSpPr>
        <p:spPr bwMode="auto">
          <a:xfrm flipH="1">
            <a:off x="4643438" y="5157788"/>
            <a:ext cx="1512887" cy="115093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5279" name="Text Box 47"/>
          <p:cNvSpPr txBox="1">
            <a:spLocks noChangeArrowheads="1"/>
          </p:cNvSpPr>
          <p:nvPr/>
        </p:nvSpPr>
        <p:spPr bwMode="auto">
          <a:xfrm>
            <a:off x="7524750" y="836613"/>
            <a:ext cx="1497013" cy="409575"/>
          </a:xfrm>
          <a:prstGeom prst="rect">
            <a:avLst/>
          </a:prstGeom>
          <a:noFill/>
          <a:ln w="12700">
            <a:solidFill>
              <a:schemeClr val="bg1"/>
            </a:solidFill>
            <a:miter lim="800000"/>
            <a:headEnd/>
            <a:tailEnd/>
          </a:ln>
          <a:effectLst/>
        </p:spPr>
        <p:txBody>
          <a:bodyPr>
            <a:spAutoFit/>
          </a:bodyPr>
          <a:lstStyle/>
          <a:p>
            <a:pPr algn="ctr">
              <a:spcBef>
                <a:spcPct val="50000"/>
              </a:spcBef>
              <a:buClr>
                <a:srgbClr val="000000"/>
              </a:buClr>
              <a:defRPr/>
            </a:pPr>
            <a:r>
              <a:rPr lang="en-US" dirty="0">
                <a:solidFill>
                  <a:srgbClr val="FFFFFF"/>
                </a:solidFill>
                <a:effectLst>
                  <a:outerShdw blurRad="38100" dist="38100" dir="2700000" algn="tl">
                    <a:srgbClr val="000000"/>
                  </a:outerShdw>
                </a:effectLst>
                <a:latin typeface="Calibri" pitchFamily="34" charset="0"/>
                <a:cs typeface="Calibri" pitchFamily="34" charset="0"/>
              </a:rPr>
              <a:t>Learning</a:t>
            </a:r>
            <a:endParaRPr lang="pl-PL" dirty="0">
              <a:solidFill>
                <a:srgbClr val="FFFFFF"/>
              </a:solidFill>
              <a:effectLst>
                <a:outerShdw blurRad="38100" dist="38100" dir="2700000" algn="tl">
                  <a:srgbClr val="000000"/>
                </a:outerShdw>
              </a:effectLst>
              <a:latin typeface="Calibri" pitchFamily="34" charset="0"/>
              <a:cs typeface="Calibri" pitchFamily="34" charset="0"/>
            </a:endParaRPr>
          </a:p>
        </p:txBody>
      </p:sp>
      <p:sp>
        <p:nvSpPr>
          <p:cNvPr id="735280" name="Line 48"/>
          <p:cNvSpPr>
            <a:spLocks noChangeShapeType="1"/>
          </p:cNvSpPr>
          <p:nvPr/>
        </p:nvSpPr>
        <p:spPr bwMode="auto">
          <a:xfrm>
            <a:off x="8675688" y="1268413"/>
            <a:ext cx="0" cy="1728787"/>
          </a:xfrm>
          <a:prstGeom prst="line">
            <a:avLst/>
          </a:prstGeom>
          <a:noFill/>
          <a:ln w="12700">
            <a:solidFill>
              <a:schemeClr val="bg1"/>
            </a:solidFill>
            <a:round/>
            <a:headEnd/>
            <a:tailEnd type="triangle" w="med" len="med"/>
          </a:ln>
          <a:effectLst/>
        </p:spPr>
        <p:txBody>
          <a:bodyPr>
            <a:spAutoFit/>
          </a:bodyPr>
          <a:lstStyle/>
          <a:p>
            <a:pPr algn="ctr">
              <a:buClrTx/>
              <a:buSzTx/>
              <a:defRPr/>
            </a:pPr>
            <a:endParaRPr lang="en-US"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Tree>
    <p:extLst>
      <p:ext uri="{BB962C8B-B14F-4D97-AF65-F5344CB8AC3E}">
        <p14:creationId xmlns:p14="http://schemas.microsoft.com/office/powerpoint/2010/main" val="1430269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3500438"/>
            <a:ext cx="1249362" cy="22860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
        <p:nvSpPr>
          <p:cNvPr id="184323" name="Rectangle 3"/>
          <p:cNvSpPr>
            <a:spLocks noGrp="1" noChangeArrowheads="1"/>
          </p:cNvSpPr>
          <p:nvPr>
            <p:ph type="title"/>
          </p:nvPr>
        </p:nvSpPr>
        <p:spPr>
          <a:xfrm>
            <a:off x="685800" y="188913"/>
            <a:ext cx="7196138" cy="792162"/>
          </a:xfrm>
        </p:spPr>
        <p:txBody>
          <a:bodyPr/>
          <a:lstStyle/>
          <a:p>
            <a:pPr eaLnBrk="1" hangingPunct="1">
              <a:defRPr/>
            </a:pPr>
            <a:r>
              <a:rPr lang="en-US" sz="3600" dirty="0" smtClean="0">
                <a:effectLst>
                  <a:outerShdw blurRad="38100" dist="38100" dir="2700000" algn="tl">
                    <a:srgbClr val="000000">
                      <a:alpha val="43137"/>
                    </a:srgbClr>
                  </a:outerShdw>
                </a:effectLst>
              </a:rPr>
              <a:t>DREAM top-level architecture</a:t>
            </a:r>
          </a:p>
        </p:txBody>
      </p:sp>
      <p:grpSp>
        <p:nvGrpSpPr>
          <p:cNvPr id="272388" name="Group 4"/>
          <p:cNvGrpSpPr>
            <a:grpSpLocks/>
          </p:cNvGrpSpPr>
          <p:nvPr/>
        </p:nvGrpSpPr>
        <p:grpSpPr bwMode="auto">
          <a:xfrm>
            <a:off x="323850" y="620713"/>
            <a:ext cx="8172450" cy="4819650"/>
            <a:chOff x="336" y="717"/>
            <a:chExt cx="5148" cy="3036"/>
          </a:xfrm>
        </p:grpSpPr>
        <p:sp>
          <p:nvSpPr>
            <p:cNvPr id="2" name="AutoShape 5"/>
            <p:cNvSpPr>
              <a:spLocks noChangeAspect="1" noChangeArrowheads="1"/>
            </p:cNvSpPr>
            <p:nvPr/>
          </p:nvSpPr>
          <p:spPr bwMode="auto">
            <a:xfrm>
              <a:off x="336" y="717"/>
              <a:ext cx="5136" cy="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26" name="Text Box 6"/>
            <p:cNvSpPr txBox="1">
              <a:spLocks noChangeArrowheads="1"/>
            </p:cNvSpPr>
            <p:nvPr/>
          </p:nvSpPr>
          <p:spPr bwMode="auto">
            <a:xfrm>
              <a:off x="644" y="1910"/>
              <a:ext cx="925"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Natural input modules</a:t>
              </a:r>
            </a:p>
          </p:txBody>
        </p:sp>
        <p:sp>
          <p:nvSpPr>
            <p:cNvPr id="184327" name="Text Box 7"/>
            <p:cNvSpPr txBox="1">
              <a:spLocks noChangeArrowheads="1"/>
            </p:cNvSpPr>
            <p:nvPr/>
          </p:nvSpPr>
          <p:spPr bwMode="auto">
            <a:xfrm>
              <a:off x="2082" y="2219"/>
              <a:ext cx="925" cy="40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Cognitive functions</a:t>
              </a:r>
            </a:p>
          </p:txBody>
        </p:sp>
        <p:sp>
          <p:nvSpPr>
            <p:cNvPr id="184328" name="Text Box 8"/>
            <p:cNvSpPr txBox="1">
              <a:spLocks noChangeArrowheads="1"/>
            </p:cNvSpPr>
            <p:nvPr/>
          </p:nvSpPr>
          <p:spPr bwMode="auto">
            <a:xfrm>
              <a:off x="1466" y="2835"/>
              <a:ext cx="924"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Affective</a:t>
              </a:r>
              <a:br>
                <a:rPr lang="en-US" sz="1600" dirty="0">
                  <a:solidFill>
                    <a:srgbClr val="FFFFFF"/>
                  </a:solidFill>
                  <a:latin typeface="Arial Unicode MS" pitchFamily="34" charset="-128"/>
                  <a:cs typeface="Calibri" pitchFamily="34" charset="0"/>
                </a:rPr>
              </a:br>
              <a:r>
                <a:rPr lang="en-US" sz="1600" dirty="0">
                  <a:solidFill>
                    <a:srgbClr val="FFFFFF"/>
                  </a:solidFill>
                  <a:latin typeface="Arial Unicode MS" pitchFamily="34" charset="-128"/>
                  <a:cs typeface="Calibri" pitchFamily="34" charset="0"/>
                </a:rPr>
                <a:t>functions</a:t>
              </a:r>
            </a:p>
          </p:txBody>
        </p:sp>
        <p:sp>
          <p:nvSpPr>
            <p:cNvPr id="184329" name="Text Box 9"/>
            <p:cNvSpPr txBox="1">
              <a:spLocks noChangeArrowheads="1"/>
            </p:cNvSpPr>
            <p:nvPr/>
          </p:nvSpPr>
          <p:spPr bwMode="auto">
            <a:xfrm>
              <a:off x="1363" y="986"/>
              <a:ext cx="1336"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Web/text/</a:t>
              </a:r>
              <a:br>
                <a:rPr lang="en-US" sz="1600" dirty="0">
                  <a:solidFill>
                    <a:srgbClr val="FFFFFF"/>
                  </a:solidFill>
                  <a:latin typeface="Arial Unicode MS" pitchFamily="34" charset="-128"/>
                  <a:cs typeface="Calibri" pitchFamily="34" charset="0"/>
                </a:rPr>
              </a:br>
              <a:r>
                <a:rPr lang="en-US" sz="1600" dirty="0">
                  <a:solidFill>
                    <a:srgbClr val="FFFFFF"/>
                  </a:solidFill>
                  <a:latin typeface="Arial Unicode MS" pitchFamily="34" charset="-128"/>
                  <a:cs typeface="Calibri" pitchFamily="34" charset="0"/>
                </a:rPr>
                <a:t>databases interface</a:t>
              </a:r>
            </a:p>
          </p:txBody>
        </p:sp>
        <p:sp>
          <p:nvSpPr>
            <p:cNvPr id="184330" name="Text Box 10"/>
            <p:cNvSpPr txBox="1">
              <a:spLocks noChangeArrowheads="1"/>
            </p:cNvSpPr>
            <p:nvPr/>
          </p:nvSpPr>
          <p:spPr bwMode="auto">
            <a:xfrm>
              <a:off x="3315" y="2116"/>
              <a:ext cx="924"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Behavior </a:t>
              </a:r>
            </a:p>
            <a:p>
              <a:pPr algn="ctr" eaLnBrk="0" hangingPunct="0">
                <a:buClrTx/>
                <a:buSzTx/>
                <a:defRPr/>
              </a:pPr>
              <a:r>
                <a:rPr lang="en-US" sz="1600" dirty="0">
                  <a:solidFill>
                    <a:srgbClr val="FFFFFF"/>
                  </a:solidFill>
                  <a:latin typeface="Arial Unicode MS" pitchFamily="34" charset="-128"/>
                  <a:cs typeface="Calibri" pitchFamily="34" charset="0"/>
                </a:rPr>
                <a:t>control</a:t>
              </a:r>
            </a:p>
          </p:txBody>
        </p:sp>
        <p:sp>
          <p:nvSpPr>
            <p:cNvPr id="184331" name="Text Box 11"/>
            <p:cNvSpPr txBox="1">
              <a:spLocks noChangeArrowheads="1"/>
            </p:cNvSpPr>
            <p:nvPr/>
          </p:nvSpPr>
          <p:spPr bwMode="auto">
            <a:xfrm>
              <a:off x="3315" y="2732"/>
              <a:ext cx="924"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Control of devices</a:t>
              </a:r>
            </a:p>
          </p:txBody>
        </p:sp>
        <p:sp>
          <p:nvSpPr>
            <p:cNvPr id="184332" name="Text Box 12"/>
            <p:cNvSpPr txBox="1">
              <a:spLocks noChangeArrowheads="1"/>
            </p:cNvSpPr>
            <p:nvPr/>
          </p:nvSpPr>
          <p:spPr bwMode="auto">
            <a:xfrm>
              <a:off x="4560" y="2112"/>
              <a:ext cx="924" cy="38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Talking </a:t>
              </a:r>
            </a:p>
            <a:p>
              <a:pPr algn="ctr" eaLnBrk="0" hangingPunct="0">
                <a:buClrTx/>
                <a:buSzTx/>
                <a:defRPr/>
              </a:pPr>
              <a:r>
                <a:rPr lang="en-US" sz="1600" dirty="0">
                  <a:solidFill>
                    <a:srgbClr val="FFFFFF"/>
                  </a:solidFill>
                  <a:latin typeface="Arial Unicode MS" pitchFamily="34" charset="-128"/>
                  <a:cs typeface="Calibri" pitchFamily="34" charset="0"/>
                </a:rPr>
                <a:t>head</a:t>
              </a:r>
            </a:p>
          </p:txBody>
        </p:sp>
        <p:sp>
          <p:nvSpPr>
            <p:cNvPr id="184333" name="Text Box 13"/>
            <p:cNvSpPr txBox="1">
              <a:spLocks noChangeArrowheads="1"/>
            </p:cNvSpPr>
            <p:nvPr/>
          </p:nvSpPr>
          <p:spPr bwMode="auto">
            <a:xfrm>
              <a:off x="3315" y="1500"/>
              <a:ext cx="924" cy="40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Text to speech</a:t>
              </a:r>
            </a:p>
          </p:txBody>
        </p:sp>
        <p:sp>
          <p:nvSpPr>
            <p:cNvPr id="184334" name="Text Box 14"/>
            <p:cNvSpPr txBox="1">
              <a:spLocks noChangeArrowheads="1"/>
            </p:cNvSpPr>
            <p:nvPr/>
          </p:nvSpPr>
          <p:spPr bwMode="auto">
            <a:xfrm>
              <a:off x="2082" y="1602"/>
              <a:ext cx="925" cy="40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NLP</a:t>
              </a:r>
            </a:p>
            <a:p>
              <a:pPr algn="ctr" eaLnBrk="0" hangingPunct="0">
                <a:buClrTx/>
                <a:buSzTx/>
                <a:defRPr/>
              </a:pPr>
              <a:r>
                <a:rPr lang="en-US" sz="1600" dirty="0">
                  <a:solidFill>
                    <a:srgbClr val="FFFFFF"/>
                  </a:solidFill>
                  <a:latin typeface="Arial Unicode MS" pitchFamily="34" charset="-128"/>
                  <a:cs typeface="Calibri" pitchFamily="34" charset="0"/>
                </a:rPr>
                <a:t>functions</a:t>
              </a:r>
            </a:p>
          </p:txBody>
        </p:sp>
        <p:sp>
          <p:nvSpPr>
            <p:cNvPr id="184335" name="Line 15"/>
            <p:cNvSpPr>
              <a:spLocks noChangeShapeType="1"/>
            </p:cNvSpPr>
            <p:nvPr/>
          </p:nvSpPr>
          <p:spPr bwMode="auto">
            <a:xfrm flipH="1">
              <a:off x="1158" y="1398"/>
              <a:ext cx="513" cy="506"/>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36" name="Line 16"/>
            <p:cNvSpPr>
              <a:spLocks noChangeShapeType="1"/>
            </p:cNvSpPr>
            <p:nvPr/>
          </p:nvSpPr>
          <p:spPr bwMode="auto">
            <a:xfrm flipH="1">
              <a:off x="1569" y="1806"/>
              <a:ext cx="513" cy="304"/>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37" name="Line 17"/>
            <p:cNvSpPr>
              <a:spLocks noChangeShapeType="1"/>
            </p:cNvSpPr>
            <p:nvPr/>
          </p:nvSpPr>
          <p:spPr bwMode="auto">
            <a:xfrm>
              <a:off x="1158" y="2323"/>
              <a:ext cx="616" cy="506"/>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38" name="Line 18"/>
            <p:cNvSpPr>
              <a:spLocks noChangeShapeType="1"/>
            </p:cNvSpPr>
            <p:nvPr/>
          </p:nvSpPr>
          <p:spPr bwMode="auto">
            <a:xfrm>
              <a:off x="1569" y="2214"/>
              <a:ext cx="513" cy="101"/>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39" name="Line 19"/>
            <p:cNvSpPr>
              <a:spLocks noChangeShapeType="1"/>
            </p:cNvSpPr>
            <p:nvPr/>
          </p:nvSpPr>
          <p:spPr bwMode="auto">
            <a:xfrm flipH="1">
              <a:off x="2082" y="2626"/>
              <a:ext cx="411" cy="203"/>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0" name="Line 20"/>
            <p:cNvSpPr>
              <a:spLocks noChangeShapeType="1"/>
            </p:cNvSpPr>
            <p:nvPr/>
          </p:nvSpPr>
          <p:spPr bwMode="auto">
            <a:xfrm flipH="1">
              <a:off x="2493" y="2010"/>
              <a:ext cx="1" cy="203"/>
            </a:xfrm>
            <a:prstGeom prst="line">
              <a:avLst/>
            </a:prstGeom>
            <a:noFill/>
            <a:ln w="12700" cmpd="dbl">
              <a:solidFill>
                <a:schemeClr val="bg1"/>
              </a:solidFill>
              <a:round/>
              <a:headEnd type="arrow" w="sm" len="sm"/>
              <a:tailEnd type="arrow" w="sm" len="sm"/>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1" name="Line 21"/>
            <p:cNvSpPr>
              <a:spLocks noChangeShapeType="1"/>
            </p:cNvSpPr>
            <p:nvPr/>
          </p:nvSpPr>
          <p:spPr bwMode="auto">
            <a:xfrm flipH="1" flipV="1">
              <a:off x="2082" y="1394"/>
              <a:ext cx="514" cy="202"/>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2" name="Line 22"/>
            <p:cNvSpPr>
              <a:spLocks noChangeShapeType="1"/>
            </p:cNvSpPr>
            <p:nvPr/>
          </p:nvSpPr>
          <p:spPr bwMode="auto">
            <a:xfrm flipH="1">
              <a:off x="3007" y="1708"/>
              <a:ext cx="308" cy="607"/>
            </a:xfrm>
            <a:prstGeom prst="line">
              <a:avLst/>
            </a:prstGeom>
            <a:noFill/>
            <a:ln w="31750" cmpd="dbl">
              <a:solidFill>
                <a:schemeClr val="bg1"/>
              </a:solidFill>
              <a:round/>
              <a:headEnd type="arrow" w="med" len="med"/>
              <a:tailEnd type="arrow" w="med"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3" name="Line 23"/>
            <p:cNvSpPr>
              <a:spLocks noChangeShapeType="1"/>
            </p:cNvSpPr>
            <p:nvPr/>
          </p:nvSpPr>
          <p:spPr bwMode="auto">
            <a:xfrm flipH="1">
              <a:off x="4239" y="2315"/>
              <a:ext cx="309" cy="1"/>
            </a:xfrm>
            <a:prstGeom prst="line">
              <a:avLst/>
            </a:prstGeom>
            <a:noFill/>
            <a:ln w="31750" cmpd="dbl">
              <a:solidFill>
                <a:schemeClr val="bg1"/>
              </a:solidFill>
              <a:round/>
              <a:headEnd type="arrow" w="sm" len="med"/>
              <a:tailEnd type="arrow" w="sm"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4" name="Line 24"/>
            <p:cNvSpPr>
              <a:spLocks noChangeShapeType="1"/>
            </p:cNvSpPr>
            <p:nvPr/>
          </p:nvSpPr>
          <p:spPr bwMode="auto">
            <a:xfrm flipH="1" flipV="1">
              <a:off x="3007" y="2525"/>
              <a:ext cx="308" cy="304"/>
            </a:xfrm>
            <a:prstGeom prst="line">
              <a:avLst/>
            </a:prstGeom>
            <a:noFill/>
            <a:ln w="31750" cmpd="dbl">
              <a:solidFill>
                <a:schemeClr val="bg1"/>
              </a:solidFill>
              <a:round/>
              <a:headEnd type="arrow" w="sm" len="med"/>
              <a:tailEnd type="arrow" w="sm"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5" name="Line 25"/>
            <p:cNvSpPr>
              <a:spLocks noChangeShapeType="1"/>
            </p:cNvSpPr>
            <p:nvPr/>
          </p:nvSpPr>
          <p:spPr bwMode="auto">
            <a:xfrm flipH="1">
              <a:off x="3007" y="2317"/>
              <a:ext cx="308" cy="101"/>
            </a:xfrm>
            <a:prstGeom prst="line">
              <a:avLst/>
            </a:prstGeom>
            <a:noFill/>
            <a:ln w="31750" cmpd="dbl">
              <a:solidFill>
                <a:schemeClr val="bg1"/>
              </a:solidFill>
              <a:round/>
              <a:headEnd type="arrow" w="sm" len="med"/>
              <a:tailEnd type="arrow" w="sm"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6" name="Line 26"/>
            <p:cNvSpPr>
              <a:spLocks noChangeShapeType="1"/>
            </p:cNvSpPr>
            <p:nvPr/>
          </p:nvSpPr>
          <p:spPr bwMode="auto">
            <a:xfrm flipH="1">
              <a:off x="3828" y="1907"/>
              <a:ext cx="1" cy="203"/>
            </a:xfrm>
            <a:prstGeom prst="line">
              <a:avLst/>
            </a:prstGeom>
            <a:noFill/>
            <a:ln w="12700" cmpd="dbl">
              <a:solidFill>
                <a:schemeClr val="bg1"/>
              </a:solidFill>
              <a:round/>
              <a:headEnd type="arrow" w="sm" len="sm"/>
              <a:tailEnd type="arrow" w="sm" len="sm"/>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sp>
          <p:nvSpPr>
            <p:cNvPr id="184347" name="Text Box 27"/>
            <p:cNvSpPr txBox="1">
              <a:spLocks noChangeArrowheads="1"/>
            </p:cNvSpPr>
            <p:nvPr/>
          </p:nvSpPr>
          <p:spPr bwMode="auto">
            <a:xfrm>
              <a:off x="2493" y="3246"/>
              <a:ext cx="925" cy="40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buClrTx/>
                <a:buSzTx/>
                <a:defRPr/>
              </a:pPr>
              <a:r>
                <a:rPr lang="en-US" sz="1600" dirty="0">
                  <a:solidFill>
                    <a:srgbClr val="FFFFFF"/>
                  </a:solidFill>
                  <a:latin typeface="Arial Unicode MS" pitchFamily="34" charset="-128"/>
                  <a:cs typeface="Calibri" pitchFamily="34" charset="0"/>
                </a:rPr>
                <a:t>Specialized</a:t>
              </a:r>
            </a:p>
            <a:p>
              <a:pPr algn="ctr" eaLnBrk="0" hangingPunct="0">
                <a:buClrTx/>
                <a:buSzTx/>
                <a:defRPr/>
              </a:pPr>
              <a:r>
                <a:rPr lang="en-US" sz="1600" dirty="0">
                  <a:solidFill>
                    <a:srgbClr val="FFFFFF"/>
                  </a:solidFill>
                  <a:latin typeface="Arial Unicode MS" pitchFamily="34" charset="-128"/>
                  <a:cs typeface="Calibri" pitchFamily="34" charset="0"/>
                </a:rPr>
                <a:t>agents</a:t>
              </a:r>
            </a:p>
          </p:txBody>
        </p:sp>
        <p:sp>
          <p:nvSpPr>
            <p:cNvPr id="184348" name="Line 28"/>
            <p:cNvSpPr>
              <a:spLocks noChangeShapeType="1"/>
            </p:cNvSpPr>
            <p:nvPr/>
          </p:nvSpPr>
          <p:spPr bwMode="auto">
            <a:xfrm flipH="1" flipV="1">
              <a:off x="2699" y="2632"/>
              <a:ext cx="308" cy="608"/>
            </a:xfrm>
            <a:prstGeom prst="line">
              <a:avLst/>
            </a:prstGeom>
            <a:noFill/>
            <a:ln w="31750" cmpd="dbl">
              <a:solidFill>
                <a:schemeClr val="bg1"/>
              </a:solidFill>
              <a:round/>
              <a:headEnd type="arrow" w="sm" len="med"/>
              <a:tailEnd type="arrow" w="sm" len="med"/>
            </a:ln>
            <a:extLst>
              <a:ext uri="{909E8E84-426E-40DD-AFC4-6F175D3DCCD1}">
                <a14:hiddenFill xmlns:a14="http://schemas.microsoft.com/office/drawing/2010/main">
                  <a:noFill/>
                </a14:hiddenFill>
              </a:ext>
            </a:extLst>
          </p:spPr>
          <p:txBody>
            <a:bodyPr/>
            <a:lstStyle/>
            <a:p>
              <a:pPr algn="l" eaLnBrk="0" hangingPunct="0">
                <a:buClrTx/>
                <a:buSzTx/>
                <a:defRPr/>
              </a:pPr>
              <a:endParaRPr lang="en-US" sz="1800" dirty="0">
                <a:solidFill>
                  <a:srgbClr val="000000"/>
                </a:solidFill>
                <a:latin typeface="Tahoma" pitchFamily="34" charset="0"/>
                <a:cs typeface="Calibri" pitchFamily="34" charset="0"/>
              </a:endParaRPr>
            </a:p>
          </p:txBody>
        </p:sp>
      </p:grpSp>
      <p:pic>
        <p:nvPicPr>
          <p:cNvPr id="272389" name="Picture 29">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350" y="188913"/>
            <a:ext cx="1524000"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0" name="Text Box 30"/>
          <p:cNvSpPr txBox="1">
            <a:spLocks noChangeArrowheads="1"/>
          </p:cNvSpPr>
          <p:nvPr/>
        </p:nvSpPr>
        <p:spPr bwMode="auto">
          <a:xfrm>
            <a:off x="457200" y="5734050"/>
            <a:ext cx="845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ClrTx/>
              <a:buSzTx/>
              <a:defRPr/>
            </a:pPr>
            <a:r>
              <a:rPr lang="en-US" sz="1800" dirty="0">
                <a:solidFill>
                  <a:srgbClr val="FFFFFF"/>
                </a:solidFill>
                <a:latin typeface="Tahoma" pitchFamily="34" charset="0"/>
                <a:cs typeface="Calibri" pitchFamily="34" charset="0"/>
              </a:rPr>
              <a:t>DREAM project is focused on perception (visual, auditory, text inputs), cognitive functions (reasoning based on perceptions), natural language communication in well defined contexts, real time control of the simulated/physical head. </a:t>
            </a:r>
          </a:p>
        </p:txBody>
      </p:sp>
    </p:spTree>
    <p:extLst>
      <p:ext uri="{BB962C8B-B14F-4D97-AF65-F5344CB8AC3E}">
        <p14:creationId xmlns:p14="http://schemas.microsoft.com/office/powerpoint/2010/main" val="653934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84322"/>
                                        </p:tgtEl>
                                        <p:attrNameLst>
                                          <p:attrName>style.visibility</p:attrName>
                                        </p:attrNameLst>
                                      </p:cBhvr>
                                      <p:to>
                                        <p:strVal val="visible"/>
                                      </p:to>
                                    </p:set>
                                    <p:animEffect transition="in" filter="checkerboard(across)">
                                      <p:cBhvr>
                                        <p:cTn id="7" dur="500"/>
                                        <p:tgtEl>
                                          <p:spTgt spid="184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533400" y="152400"/>
            <a:ext cx="7772400" cy="792163"/>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4000" b="0" dirty="0">
                <a:effectLst>
                  <a:outerShdw blurRad="38100" dist="38100" dir="2700000" algn="tl">
                    <a:srgbClr val="000000">
                      <a:alpha val="43137"/>
                    </a:srgbClr>
                  </a:outerShdw>
                </a:effectLst>
              </a:rPr>
              <a:t>HIT sub-areas</a:t>
            </a:r>
          </a:p>
        </p:txBody>
      </p:sp>
      <p:sp>
        <p:nvSpPr>
          <p:cNvPr id="479235" name="Rectangle 3"/>
          <p:cNvSpPr>
            <a:spLocks noGrp="1" noChangeArrowheads="1"/>
          </p:cNvSpPr>
          <p:nvPr>
            <p:ph idx="1"/>
          </p:nvPr>
        </p:nvSpPr>
        <p:spPr>
          <a:xfrm>
            <a:off x="457200" y="1125538"/>
            <a:ext cx="8382000" cy="1219200"/>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0" indent="0">
              <a:lnSpc>
                <a:spcPct val="90000"/>
              </a:lnSpc>
              <a:spcBef>
                <a:spcPct val="0"/>
              </a:spcBef>
              <a:buFontTx/>
              <a:buNone/>
            </a:pPr>
            <a:r>
              <a:rPr lang="en-US" b="1" dirty="0"/>
              <a:t>Core </a:t>
            </a:r>
            <a:r>
              <a:rPr lang="en-US" b="1" dirty="0" smtClean="0"/>
              <a:t>functions</a:t>
            </a:r>
            <a:r>
              <a:rPr lang="en-US" dirty="0" smtClean="0"/>
              <a:t>: include </a:t>
            </a:r>
            <a:r>
              <a:rPr lang="en-US" dirty="0"/>
              <a:t>HIT platform design/integration, robust limited vocabulary speech recognition, basic vision and learning; object and face tracking, synthesis of auditory and visual sensory signals, basic responses, control and talking head graphics.</a:t>
            </a:r>
          </a:p>
        </p:txBody>
      </p:sp>
      <p:sp>
        <p:nvSpPr>
          <p:cNvPr id="479236" name="Rectangle 4"/>
          <p:cNvSpPr>
            <a:spLocks noChangeArrowheads="1"/>
          </p:cNvSpPr>
          <p:nvPr/>
        </p:nvSpPr>
        <p:spPr bwMode="auto">
          <a:xfrm>
            <a:off x="452438" y="2465388"/>
            <a:ext cx="7900987" cy="224155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buClrTx/>
              <a:buSzTx/>
            </a:pPr>
            <a:r>
              <a:rPr lang="en-US" b="1" dirty="0" smtClean="0">
                <a:solidFill>
                  <a:srgbClr val="FFFFFF"/>
                </a:solidFill>
                <a:latin typeface="Calibri" pitchFamily="34" charset="0"/>
              </a:rPr>
              <a:t>Extended functions </a:t>
            </a:r>
            <a:r>
              <a:rPr lang="en-US" dirty="0" smtClean="0">
                <a:solidFill>
                  <a:srgbClr val="FFFFFF"/>
                </a:solidFill>
                <a:latin typeface="Calibri" pitchFamily="34" charset="0"/>
              </a:rPr>
              <a:t>(13 experts) include synchronization of lip motion, analyzing prosody in speech, control of facial expressions, emotion analysis from face video, cognitive and affective functions, natural language analysis and context identification, cognitive learning, reasoning and theories of mind (user model), learning rules for behavior, integration with robot control, visual understanding, and hardware architecture design for selected applications.</a:t>
            </a:r>
          </a:p>
        </p:txBody>
      </p:sp>
      <p:sp>
        <p:nvSpPr>
          <p:cNvPr id="479237" name="Rectangle 5"/>
          <p:cNvSpPr>
            <a:spLocks noChangeArrowheads="1"/>
          </p:cNvSpPr>
          <p:nvPr/>
        </p:nvSpPr>
        <p:spPr bwMode="auto">
          <a:xfrm>
            <a:off x="428625" y="4814888"/>
            <a:ext cx="8543925" cy="1597025"/>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buClrTx/>
              <a:buSzTx/>
            </a:pPr>
            <a:r>
              <a:rPr lang="en-US" b="1" dirty="0" smtClean="0">
                <a:solidFill>
                  <a:srgbClr val="FFFFFF"/>
                </a:solidFill>
                <a:latin typeface="Calibri" pitchFamily="34" charset="0"/>
              </a:rPr>
              <a:t>Applications </a:t>
            </a:r>
            <a:r>
              <a:rPr lang="en-US" dirty="0" smtClean="0">
                <a:solidFill>
                  <a:srgbClr val="FFFFFF"/>
                </a:solidFill>
                <a:latin typeface="Calibri" pitchFamily="34" charset="0"/>
              </a:rPr>
              <a:t>(5 experts) will initially include creation of specialized agents, implementing trivia / quiz/ educational and entertainment games, word games, 20 questions game, medical information presentation, office/ household automation, multi-lingual message (SMS, chat) understanding, an intelligent tutor to promote learning using appropriate gestures &amp; more.</a:t>
            </a:r>
          </a:p>
        </p:txBody>
      </p:sp>
      <p:pic>
        <p:nvPicPr>
          <p:cNvPr id="4792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2047875"/>
            <a:ext cx="654050" cy="26162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spTree>
    <p:extLst>
      <p:ext uri="{BB962C8B-B14F-4D97-AF65-F5344CB8AC3E}">
        <p14:creationId xmlns:p14="http://schemas.microsoft.com/office/powerpoint/2010/main" val="41087178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533400" y="152400"/>
            <a:ext cx="7772400" cy="792163"/>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3600" b="0" dirty="0">
                <a:effectLst>
                  <a:outerShdw blurRad="38100" dist="38100" dir="2700000" algn="tl">
                    <a:srgbClr val="000000">
                      <a:alpha val="43137"/>
                    </a:srgbClr>
                  </a:outerShdw>
                </a:effectLst>
              </a:rPr>
              <a:t>HIT benchmarks</a:t>
            </a:r>
          </a:p>
        </p:txBody>
      </p:sp>
      <p:sp>
        <p:nvSpPr>
          <p:cNvPr id="480259" name="Rectangle 3"/>
          <p:cNvSpPr>
            <a:spLocks noGrp="1" noChangeArrowheads="1"/>
          </p:cNvSpPr>
          <p:nvPr>
            <p:ph idx="1"/>
          </p:nvPr>
        </p:nvSpPr>
        <p:spPr>
          <a:xfrm>
            <a:off x="457200" y="1125538"/>
            <a:ext cx="8472488" cy="2614612"/>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361950" indent="-361950">
              <a:lnSpc>
                <a:spcPct val="90000"/>
              </a:lnSpc>
              <a:spcBef>
                <a:spcPct val="0"/>
              </a:spcBef>
              <a:buFontTx/>
              <a:buNone/>
            </a:pPr>
            <a:r>
              <a:rPr lang="en-US" b="1" dirty="0"/>
              <a:t>First year</a:t>
            </a:r>
            <a:r>
              <a:rPr lang="en-US" dirty="0"/>
              <a:t>: we should be able to demonstrate basic HIT platform with: </a:t>
            </a:r>
            <a:br>
              <a:rPr lang="en-US" dirty="0"/>
            </a:br>
            <a:endParaRPr lang="en-US" dirty="0"/>
          </a:p>
          <a:p>
            <a:pPr marL="361950" indent="-361950">
              <a:lnSpc>
                <a:spcPct val="90000"/>
              </a:lnSpc>
              <a:spcBef>
                <a:spcPct val="0"/>
              </a:spcBef>
            </a:pPr>
            <a:r>
              <a:rPr lang="en-US" dirty="0"/>
              <a:t>3D graphic head with control over rich facial movements coupled with</a:t>
            </a:r>
          </a:p>
          <a:p>
            <a:pPr marL="361950" indent="-361950">
              <a:lnSpc>
                <a:spcPct val="90000"/>
              </a:lnSpc>
              <a:spcBef>
                <a:spcPct val="0"/>
              </a:spcBef>
            </a:pPr>
            <a:r>
              <a:rPr lang="en-US" dirty="0"/>
              <a:t>visual object and face tracking coordinated with basic responses; </a:t>
            </a:r>
          </a:p>
          <a:p>
            <a:pPr marL="361950" indent="-361950">
              <a:lnSpc>
                <a:spcPct val="90000"/>
              </a:lnSpc>
              <a:spcBef>
                <a:spcPct val="0"/>
              </a:spcBef>
            </a:pPr>
            <a:r>
              <a:rPr lang="en-US" dirty="0"/>
              <a:t>robust limited vocabulary speech recognition for playing word games;</a:t>
            </a:r>
          </a:p>
          <a:p>
            <a:pPr marL="361950" indent="-361950">
              <a:lnSpc>
                <a:spcPct val="90000"/>
              </a:lnSpc>
              <a:spcBef>
                <a:spcPct val="0"/>
              </a:spcBef>
            </a:pPr>
            <a:r>
              <a:rPr lang="en-US" dirty="0"/>
              <a:t>speech synthesis and copycatting; </a:t>
            </a:r>
          </a:p>
          <a:p>
            <a:pPr marL="361950" indent="-361950">
              <a:lnSpc>
                <a:spcPct val="90000"/>
              </a:lnSpc>
              <a:spcBef>
                <a:spcPct val="0"/>
              </a:spcBef>
            </a:pPr>
            <a:r>
              <a:rPr lang="en-US" dirty="0"/>
              <a:t>following simple spoken commands; </a:t>
            </a:r>
          </a:p>
          <a:p>
            <a:pPr marL="361950" indent="-361950">
              <a:lnSpc>
                <a:spcPct val="90000"/>
              </a:lnSpc>
              <a:spcBef>
                <a:spcPct val="0"/>
              </a:spcBef>
            </a:pPr>
            <a:r>
              <a:rPr lang="en-US" dirty="0"/>
              <a:t>interface with WWW search agents finding and presenting information; </a:t>
            </a:r>
          </a:p>
          <a:p>
            <a:pPr marL="361950" indent="-361950">
              <a:lnSpc>
                <a:spcPct val="90000"/>
              </a:lnSpc>
              <a:spcBef>
                <a:spcPct val="0"/>
              </a:spcBef>
            </a:pPr>
            <a:r>
              <a:rPr lang="en-US" dirty="0"/>
              <a:t>full specifications for adding and interacting with HIT functions.</a:t>
            </a:r>
          </a:p>
        </p:txBody>
      </p:sp>
      <p:sp>
        <p:nvSpPr>
          <p:cNvPr id="480260" name="Rectangle 4"/>
          <p:cNvSpPr>
            <a:spLocks noChangeArrowheads="1"/>
          </p:cNvSpPr>
          <p:nvPr/>
        </p:nvSpPr>
        <p:spPr bwMode="auto">
          <a:xfrm>
            <a:off x="407988" y="3865563"/>
            <a:ext cx="8543925" cy="2846387"/>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61950" indent="-361950" algn="l">
              <a:buClrTx/>
              <a:buSzTx/>
            </a:pPr>
            <a:r>
              <a:rPr lang="en-US" b="1" dirty="0" smtClean="0">
                <a:solidFill>
                  <a:srgbClr val="FFFFFF"/>
                </a:solidFill>
                <a:latin typeface="Calibri" pitchFamily="34" charset="0"/>
              </a:rPr>
              <a:t>Second year</a:t>
            </a:r>
            <a:r>
              <a:rPr lang="en-US" dirty="0" smtClean="0">
                <a:solidFill>
                  <a:srgbClr val="FFFFFF"/>
                </a:solidFill>
                <a:latin typeface="Calibri" pitchFamily="34" charset="0"/>
              </a:rPr>
              <a:t>: initial applications and extensions of the HIT platform, </a:t>
            </a:r>
          </a:p>
          <a:p>
            <a:pPr marL="361950" indent="-361950" algn="l">
              <a:buClrTx/>
              <a:buSzTx/>
            </a:pPr>
            <a:r>
              <a:rPr lang="en-US" dirty="0" smtClean="0">
                <a:solidFill>
                  <a:srgbClr val="FFFFFF"/>
                </a:solidFill>
                <a:latin typeface="Calibri" pitchFamily="34" charset="0"/>
              </a:rPr>
              <a:t>work on the natural language processing and cognitive modeling: </a:t>
            </a:r>
          </a:p>
          <a:p>
            <a:pPr marL="361950" indent="-361950" algn="l">
              <a:buClrTx/>
              <a:buSzTx/>
              <a:buFontTx/>
              <a:buChar char="•"/>
            </a:pPr>
            <a:r>
              <a:rPr lang="en-US" dirty="0" smtClean="0">
                <a:solidFill>
                  <a:srgbClr val="FFFFFF"/>
                </a:solidFill>
                <a:latin typeface="Calibri" pitchFamily="34" charset="0"/>
              </a:rPr>
              <a:t>demonstrate HIT playing the 20 questions game, selecting most informative questions that help to define the subject uniquely; </a:t>
            </a:r>
          </a:p>
          <a:p>
            <a:pPr marL="361950" indent="-361950" algn="l">
              <a:buClrTx/>
              <a:buSzTx/>
              <a:buFontTx/>
              <a:buChar char="•"/>
            </a:pPr>
            <a:r>
              <a:rPr lang="en-US" dirty="0" smtClean="0">
                <a:solidFill>
                  <a:srgbClr val="FFFFFF"/>
                </a:solidFill>
                <a:latin typeface="Calibri" pitchFamily="34" charset="0"/>
              </a:rPr>
              <a:t>playing educational word games implementing trivia and quizzes;</a:t>
            </a:r>
          </a:p>
          <a:p>
            <a:pPr marL="361950" indent="-361950" algn="l">
              <a:buClrTx/>
              <a:buSzTx/>
              <a:buFontTx/>
              <a:buChar char="•"/>
            </a:pPr>
            <a:r>
              <a:rPr lang="en-US" dirty="0" smtClean="0">
                <a:solidFill>
                  <a:srgbClr val="FFFFFF"/>
                </a:solidFill>
                <a:latin typeface="Calibri" pitchFamily="34" charset="0"/>
              </a:rPr>
              <a:t>medical information presentation system answering simple questions; </a:t>
            </a:r>
          </a:p>
          <a:p>
            <a:pPr marL="361950" indent="-361950" algn="l">
              <a:buClrTx/>
              <a:buSzTx/>
              <a:buFontTx/>
              <a:buChar char="•"/>
            </a:pPr>
            <a:r>
              <a:rPr lang="en-US" dirty="0" smtClean="0">
                <a:solidFill>
                  <a:srgbClr val="FFFFFF"/>
                </a:solidFill>
                <a:latin typeface="Calibri" pitchFamily="34" charset="0"/>
              </a:rPr>
              <a:t>use of HIT in the NTU virtual campus; </a:t>
            </a:r>
          </a:p>
          <a:p>
            <a:pPr marL="361950" indent="-361950" algn="l">
              <a:buClrTx/>
              <a:buSzTx/>
              <a:buFontTx/>
              <a:buChar char="•"/>
            </a:pPr>
            <a:r>
              <a:rPr lang="en-US" dirty="0" smtClean="0">
                <a:solidFill>
                  <a:srgbClr val="FFFFFF"/>
                </a:solidFill>
                <a:latin typeface="Calibri" pitchFamily="34" charset="0"/>
              </a:rPr>
              <a:t>organize an internal competition for new applications of HIT;</a:t>
            </a:r>
          </a:p>
          <a:p>
            <a:pPr marL="361950" indent="-361950" algn="l">
              <a:buClrTx/>
              <a:buSzTx/>
              <a:buFontTx/>
              <a:buChar char="•"/>
            </a:pPr>
            <a:r>
              <a:rPr lang="en-US" dirty="0" smtClean="0">
                <a:solidFill>
                  <a:srgbClr val="FFFFFF"/>
                </a:solidFill>
                <a:latin typeface="Calibri" pitchFamily="34" charset="0"/>
              </a:rPr>
              <a:t>preliminary designs for moving the HIT platform to portable devices.</a:t>
            </a:r>
          </a:p>
        </p:txBody>
      </p:sp>
    </p:spTree>
    <p:extLst>
      <p:ext uri="{BB962C8B-B14F-4D97-AF65-F5344CB8AC3E}">
        <p14:creationId xmlns:p14="http://schemas.microsoft.com/office/powerpoint/2010/main" val="3990367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684213" y="115888"/>
            <a:ext cx="7772400" cy="792162"/>
          </a:xfrm>
          <a:noFill/>
          <a:ln/>
          <a:effectLst/>
          <a:extLst>
            <a:ext uri="{909E8E84-426E-40DD-AFC4-6F175D3DCCD1}">
              <a14:hiddenFill xmlns:a14="http://schemas.microsoft.com/office/drawing/2010/main">
                <a:solidFill>
                  <a:srgbClr val="006600"/>
                </a:solidFill>
              </a14:hiddenFill>
            </a:ext>
          </a:extLst>
        </p:spPr>
        <p:txBody>
          <a:bodyPr lIns="92075" tIns="46038" rIns="92075" bIns="46038"/>
          <a:lstStyle/>
          <a:p>
            <a:r>
              <a:rPr lang="en-US" sz="3600" b="0" dirty="0">
                <a:effectLst>
                  <a:outerShdw blurRad="38100" dist="38100" dir="2700000" algn="tl">
                    <a:srgbClr val="000000">
                      <a:alpha val="43137"/>
                    </a:srgbClr>
                  </a:outerShdw>
                </a:effectLst>
              </a:rPr>
              <a:t>HIT extensions &amp; management</a:t>
            </a:r>
          </a:p>
        </p:txBody>
      </p:sp>
      <p:sp>
        <p:nvSpPr>
          <p:cNvPr id="481283" name="Rectangle 3"/>
          <p:cNvSpPr>
            <a:spLocks noGrp="1" noChangeArrowheads="1"/>
          </p:cNvSpPr>
          <p:nvPr>
            <p:ph idx="1"/>
          </p:nvPr>
        </p:nvSpPr>
        <p:spPr>
          <a:xfrm>
            <a:off x="457200" y="1125538"/>
            <a:ext cx="8523288" cy="3781425"/>
          </a:xfrm>
          <a:noFill/>
          <a:ln/>
          <a:extLst>
            <a:ext uri="{909E8E84-426E-40DD-AFC4-6F175D3DCCD1}">
              <a14:hiddenFill xmlns:a14="http://schemas.microsoft.com/office/drawing/2010/main">
                <a:solidFill>
                  <a:srgbClr val="006600"/>
                </a:solidFill>
              </a14:hiddenFill>
            </a:ext>
          </a:extLst>
        </p:spPr>
        <p:txBody>
          <a:bodyPr lIns="92075" tIns="46038" rIns="92075" bIns="46038"/>
          <a:lstStyle/>
          <a:p>
            <a:pPr marL="0" indent="0">
              <a:spcBef>
                <a:spcPct val="0"/>
              </a:spcBef>
              <a:buFontTx/>
              <a:buNone/>
            </a:pPr>
            <a:r>
              <a:rPr lang="en-US" b="1" dirty="0"/>
              <a:t>Third year and later: </a:t>
            </a:r>
          </a:p>
          <a:p>
            <a:pPr marL="0" indent="0">
              <a:spcBef>
                <a:spcPct val="0"/>
              </a:spcBef>
              <a:buFontTx/>
              <a:buNone/>
            </a:pPr>
            <a:r>
              <a:rPr lang="en-US" dirty="0"/>
              <a:t>Improve existing platform and applications, move them to portable devices, add new functions needed for specific applications.</a:t>
            </a:r>
            <a:endParaRPr lang="en-US" b="1" dirty="0"/>
          </a:p>
          <a:p>
            <a:pPr marL="0" indent="0">
              <a:spcBef>
                <a:spcPct val="0"/>
              </a:spcBef>
              <a:buFontTx/>
              <a:buNone/>
            </a:pPr>
            <a:r>
              <a:rPr lang="en-US" dirty="0"/>
              <a:t>For example, auditory and visual scene analysis, fusion of sensory signals, testing of perceptual modules inspired by neuroscience, </a:t>
            </a:r>
          </a:p>
          <a:p>
            <a:pPr marL="0" indent="0">
              <a:spcBef>
                <a:spcPct val="0"/>
              </a:spcBef>
              <a:buFontTx/>
              <a:buNone/>
            </a:pPr>
            <a:r>
              <a:rPr lang="en-US" dirty="0"/>
              <a:t>applications of HIT for programming household devices, tutor programs to teach problem solving for some local courses. </a:t>
            </a:r>
          </a:p>
          <a:p>
            <a:pPr marL="0" indent="0">
              <a:spcBef>
                <a:spcPct val="0"/>
              </a:spcBef>
              <a:buFontTx/>
              <a:buNone/>
            </a:pPr>
            <a:endParaRPr lang="en-US" dirty="0"/>
          </a:p>
          <a:p>
            <a:pPr marL="0" indent="0">
              <a:spcBef>
                <a:spcPct val="0"/>
              </a:spcBef>
              <a:buFontTx/>
              <a:buNone/>
            </a:pPr>
            <a:r>
              <a:rPr lang="en-US" dirty="0"/>
              <a:t>A competition for adding such new functions and applications to the HIT platform will be made at NTU; this requires creation of test data, scenarios of use, providing specification for the interface, selection/sponsoring of the best proposed approach, and integration in the HIT.</a:t>
            </a:r>
          </a:p>
        </p:txBody>
      </p:sp>
      <p:sp>
        <p:nvSpPr>
          <p:cNvPr id="481284" name="Rectangle 4"/>
          <p:cNvSpPr>
            <a:spLocks noChangeArrowheads="1"/>
          </p:cNvSpPr>
          <p:nvPr/>
        </p:nvSpPr>
        <p:spPr bwMode="auto">
          <a:xfrm>
            <a:off x="446088" y="4979988"/>
            <a:ext cx="8389937" cy="1668462"/>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algn="l">
              <a:buClrTx/>
              <a:buSzTx/>
            </a:pPr>
            <a:r>
              <a:rPr lang="en-US" dirty="0" smtClean="0">
                <a:solidFill>
                  <a:srgbClr val="FFFFFF"/>
                </a:solidFill>
                <a:latin typeface="Calibri" pitchFamily="34" charset="0"/>
              </a:rPr>
              <a:t>Parallel project submitted to A*STAR: Developmental Robot-Embedded Artificial Mind (DREAM), aimed at controlling real android head, focused on comparison of general cognitive architectures; includes collaboration with 3 leading groups in cognitive modeling (Berkeley, Michigan and Memphis University), plus KAIST (Korea) on natural perception. </a:t>
            </a:r>
          </a:p>
        </p:txBody>
      </p:sp>
    </p:spTree>
    <p:extLst>
      <p:ext uri="{BB962C8B-B14F-4D97-AF65-F5344CB8AC3E}">
        <p14:creationId xmlns:p14="http://schemas.microsoft.com/office/powerpoint/2010/main" val="1102902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2" name="Object 2">
            <a:hlinkClick r:id="rId4" action="ppaction://hlinkfile"/>
          </p:cNvPr>
          <p:cNvGraphicFramePr>
            <a:graphicFrameLocks noGrp="1" noChangeAspect="1"/>
          </p:cNvGraphicFramePr>
          <p:nvPr>
            <p:ph sz="half" idx="1"/>
          </p:nvPr>
        </p:nvGraphicFramePr>
        <p:xfrm>
          <a:off x="6372225" y="404813"/>
          <a:ext cx="2411413" cy="2041525"/>
        </p:xfrm>
        <a:graphic>
          <a:graphicData uri="http://schemas.openxmlformats.org/presentationml/2006/ole">
            <mc:AlternateContent xmlns:mc="http://schemas.openxmlformats.org/markup-compatibility/2006">
              <mc:Choice xmlns:v="urn:schemas-microsoft-com:vml" Requires="v">
                <p:oleObj spid="_x0000_s31830" name="Obraz - mapa bitowa" r:id="rId5" imgW="3352381" imgH="2838846" progId="Paint.Picture">
                  <p:embed/>
                </p:oleObj>
              </mc:Choice>
              <mc:Fallback>
                <p:oleObj name="Obraz - mapa bitowa" r:id="rId5" imgW="3352381" imgH="2838846"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404813"/>
                        <a:ext cx="241141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1363" name="Object 3"/>
          <p:cNvGraphicFramePr>
            <a:graphicFrameLocks noGrp="1" noChangeAspect="1"/>
          </p:cNvGraphicFramePr>
          <p:nvPr>
            <p:ph sz="quarter" idx="2"/>
          </p:nvPr>
        </p:nvGraphicFramePr>
        <p:xfrm>
          <a:off x="3419475" y="404813"/>
          <a:ext cx="2305050" cy="2097087"/>
        </p:xfrm>
        <a:graphic>
          <a:graphicData uri="http://schemas.openxmlformats.org/presentationml/2006/ole">
            <mc:AlternateContent xmlns:mc="http://schemas.openxmlformats.org/markup-compatibility/2006">
              <mc:Choice xmlns:v="urn:schemas-microsoft-com:vml" Requires="v">
                <p:oleObj spid="_x0000_s31831" name="Obraz - mapa bitowa" r:id="rId7" imgW="2847619" imgH="2591162" progId="Paint.Picture">
                  <p:embed/>
                </p:oleObj>
              </mc:Choice>
              <mc:Fallback>
                <p:oleObj name="Obraz - mapa bitowa" r:id="rId7" imgW="2847619" imgH="2591162"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404813"/>
                        <a:ext cx="230505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1368" name="Object 4">
            <a:hlinkClick r:id="rId9" action="ppaction://hlinkfile"/>
          </p:cNvPr>
          <p:cNvGraphicFramePr>
            <a:graphicFrameLocks noGrp="1" noChangeAspect="1"/>
          </p:cNvGraphicFramePr>
          <p:nvPr>
            <p:ph sz="quarter" idx="3"/>
          </p:nvPr>
        </p:nvGraphicFramePr>
        <p:xfrm>
          <a:off x="323850" y="260350"/>
          <a:ext cx="2249488" cy="2187575"/>
        </p:xfrm>
        <a:graphic>
          <a:graphicData uri="http://schemas.openxmlformats.org/presentationml/2006/ole">
            <mc:AlternateContent xmlns:mc="http://schemas.openxmlformats.org/markup-compatibility/2006">
              <mc:Choice xmlns:v="urn:schemas-microsoft-com:vml" Requires="v">
                <p:oleObj spid="_x0000_s31832" name="Obraz - mapa bitowa" r:id="rId10" imgW="3847619" imgH="3742857" progId="Paint.Picture">
                  <p:embed/>
                </p:oleObj>
              </mc:Choice>
              <mc:Fallback>
                <p:oleObj name="Obraz - mapa bitowa" r:id="rId10" imgW="3847619" imgH="3742857" progId="Paint.Pictur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850" y="260350"/>
                        <a:ext cx="2249488"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4"/>
          <p:cNvSpPr txBox="1">
            <a:spLocks noChangeArrowheads="1"/>
          </p:cNvSpPr>
          <p:nvPr/>
        </p:nvSpPr>
        <p:spPr bwMode="auto">
          <a:xfrm>
            <a:off x="6443663" y="2636838"/>
            <a:ext cx="212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Humanized interface</a:t>
            </a:r>
          </a:p>
        </p:txBody>
      </p:sp>
      <p:sp>
        <p:nvSpPr>
          <p:cNvPr id="1031" name="Text Box 5"/>
          <p:cNvSpPr txBox="1">
            <a:spLocks noChangeArrowheads="1"/>
          </p:cNvSpPr>
          <p:nvPr/>
        </p:nvSpPr>
        <p:spPr bwMode="auto">
          <a:xfrm>
            <a:off x="1042988" y="4076700"/>
            <a:ext cx="679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Store</a:t>
            </a:r>
          </a:p>
        </p:txBody>
      </p:sp>
      <p:sp>
        <p:nvSpPr>
          <p:cNvPr id="1032" name="Text Box 6"/>
          <p:cNvSpPr txBox="1">
            <a:spLocks noChangeArrowheads="1"/>
          </p:cNvSpPr>
          <p:nvPr/>
        </p:nvSpPr>
        <p:spPr bwMode="auto">
          <a:xfrm>
            <a:off x="3635375" y="2636838"/>
            <a:ext cx="22210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Applications, search,  </a:t>
            </a:r>
          </a:p>
          <a:p>
            <a:pPr algn="l" eaLnBrk="1" hangingPunct="1">
              <a:buClrTx/>
              <a:buSzTx/>
              <a:defRPr/>
            </a:pPr>
            <a:r>
              <a:rPr lang="en-US" sz="1800" dirty="0" smtClean="0">
                <a:solidFill>
                  <a:srgbClr val="FFFFFF"/>
                </a:solidFill>
                <a:latin typeface="Calibri" pitchFamily="34" charset="0"/>
                <a:cs typeface="Calibri" pitchFamily="34" charset="0"/>
              </a:rPr>
              <a:t>20 questions game.</a:t>
            </a:r>
          </a:p>
        </p:txBody>
      </p:sp>
      <p:sp>
        <p:nvSpPr>
          <p:cNvPr id="1033" name="Text Box 7"/>
          <p:cNvSpPr txBox="1">
            <a:spLocks noChangeArrowheads="1"/>
          </p:cNvSpPr>
          <p:nvPr/>
        </p:nvSpPr>
        <p:spPr bwMode="auto">
          <a:xfrm>
            <a:off x="2555875" y="1484313"/>
            <a:ext cx="762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Query</a:t>
            </a:r>
          </a:p>
        </p:txBody>
      </p:sp>
      <p:sp>
        <p:nvSpPr>
          <p:cNvPr id="731145" name="Line 9"/>
          <p:cNvSpPr>
            <a:spLocks noChangeShapeType="1"/>
          </p:cNvSpPr>
          <p:nvPr/>
        </p:nvSpPr>
        <p:spPr bwMode="auto">
          <a:xfrm>
            <a:off x="2627313" y="1341438"/>
            <a:ext cx="649287" cy="0"/>
          </a:xfrm>
          <a:prstGeom prst="line">
            <a:avLst/>
          </a:prstGeom>
          <a:noFill/>
          <a:ln w="9525">
            <a:solidFill>
              <a:schemeClr val="bg1"/>
            </a:solidFill>
            <a:round/>
            <a:headEnd type="triangle" w="med" len="me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46" name="Line 10"/>
          <p:cNvSpPr>
            <a:spLocks noChangeShapeType="1"/>
          </p:cNvSpPr>
          <p:nvPr/>
        </p:nvSpPr>
        <p:spPr bwMode="auto">
          <a:xfrm>
            <a:off x="5867400" y="1341438"/>
            <a:ext cx="360363" cy="0"/>
          </a:xfrm>
          <a:prstGeom prst="line">
            <a:avLst/>
          </a:prstGeom>
          <a:noFill/>
          <a:ln w="9525">
            <a:solidFill>
              <a:schemeClr val="bg1"/>
            </a:solidFill>
            <a:round/>
            <a:headEnd type="triangle" w="med" len="me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47" name="Line 11"/>
          <p:cNvSpPr>
            <a:spLocks noChangeShapeType="1"/>
          </p:cNvSpPr>
          <p:nvPr/>
        </p:nvSpPr>
        <p:spPr bwMode="auto">
          <a:xfrm flipV="1">
            <a:off x="1403350" y="3068638"/>
            <a:ext cx="0" cy="1081087"/>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1037" name="Text Box 12"/>
          <p:cNvSpPr txBox="1">
            <a:spLocks noChangeArrowheads="1"/>
          </p:cNvSpPr>
          <p:nvPr/>
        </p:nvSpPr>
        <p:spPr bwMode="auto">
          <a:xfrm>
            <a:off x="468313" y="2565400"/>
            <a:ext cx="1892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Semantic memory</a:t>
            </a:r>
          </a:p>
        </p:txBody>
      </p:sp>
      <p:graphicFrame>
        <p:nvGraphicFramePr>
          <p:cNvPr id="271373" name="Object 5"/>
          <p:cNvGraphicFramePr>
            <a:graphicFrameLocks noChangeAspect="1"/>
          </p:cNvGraphicFramePr>
          <p:nvPr/>
        </p:nvGraphicFramePr>
        <p:xfrm>
          <a:off x="6443663" y="4365625"/>
          <a:ext cx="2376487" cy="1052513"/>
        </p:xfrm>
        <a:graphic>
          <a:graphicData uri="http://schemas.openxmlformats.org/presentationml/2006/ole">
            <mc:AlternateContent xmlns:mc="http://schemas.openxmlformats.org/markup-compatibility/2006">
              <mc:Choice xmlns:v="urn:schemas-microsoft-com:vml" Requires="v">
                <p:oleObj spid="_x0000_s31833" name="Obraz - mapa bitowa" r:id="rId12" imgW="2343477" imgH="1038370" progId="Paint.Picture">
                  <p:embed/>
                </p:oleObj>
              </mc:Choice>
              <mc:Fallback>
                <p:oleObj name="Obraz - mapa bitowa" r:id="rId12" imgW="2343477" imgH="1038370" progId="Paint.Pictur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3663" y="4365625"/>
                        <a:ext cx="2376487"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8" name="Text Box 14"/>
          <p:cNvSpPr txBox="1">
            <a:spLocks noChangeArrowheads="1"/>
          </p:cNvSpPr>
          <p:nvPr/>
        </p:nvSpPr>
        <p:spPr bwMode="auto">
          <a:xfrm>
            <a:off x="4874683" y="5949950"/>
            <a:ext cx="7704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r" eaLnBrk="1" hangingPunct="1">
              <a:buClrTx/>
              <a:buSzTx/>
              <a:defRPr/>
            </a:pPr>
            <a:r>
              <a:rPr lang="en-US" sz="1800" dirty="0" smtClean="0">
                <a:solidFill>
                  <a:srgbClr val="FFFFFF"/>
                </a:solidFill>
                <a:latin typeface="Calibri" pitchFamily="34" charset="0"/>
                <a:cs typeface="Calibri" pitchFamily="34" charset="0"/>
              </a:rPr>
              <a:t>Parser</a:t>
            </a:r>
          </a:p>
        </p:txBody>
      </p:sp>
      <p:sp>
        <p:nvSpPr>
          <p:cNvPr id="1039" name="Text Box 15"/>
          <p:cNvSpPr txBox="1">
            <a:spLocks noChangeArrowheads="1"/>
          </p:cNvSpPr>
          <p:nvPr/>
        </p:nvSpPr>
        <p:spPr bwMode="auto">
          <a:xfrm>
            <a:off x="3914976" y="4292600"/>
            <a:ext cx="2177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ctr" eaLnBrk="1" hangingPunct="1">
              <a:buClrTx/>
              <a:buSzTx/>
              <a:defRPr/>
            </a:pPr>
            <a:r>
              <a:rPr lang="en-US" sz="1800" dirty="0" smtClean="0">
                <a:solidFill>
                  <a:srgbClr val="FFFFFF"/>
                </a:solidFill>
                <a:latin typeface="Calibri" pitchFamily="34" charset="0"/>
                <a:cs typeface="Calibri" pitchFamily="34" charset="0"/>
              </a:rPr>
              <a:t>Part of speech tagger</a:t>
            </a:r>
          </a:p>
          <a:p>
            <a:pPr algn="ctr" eaLnBrk="1" hangingPunct="1">
              <a:buClrTx/>
              <a:buSzTx/>
              <a:defRPr/>
            </a:pPr>
            <a:r>
              <a:rPr lang="en-US" sz="1800" dirty="0" smtClean="0">
                <a:solidFill>
                  <a:srgbClr val="FFFFFF"/>
                </a:solidFill>
                <a:latin typeface="Calibri" pitchFamily="34" charset="0"/>
                <a:cs typeface="Calibri" pitchFamily="34" charset="0"/>
              </a:rPr>
              <a:t>&amp; phrase extractor</a:t>
            </a:r>
          </a:p>
        </p:txBody>
      </p:sp>
      <p:sp>
        <p:nvSpPr>
          <p:cNvPr id="1040" name="Text Box 16"/>
          <p:cNvSpPr txBox="1">
            <a:spLocks noChangeArrowheads="1"/>
          </p:cNvSpPr>
          <p:nvPr/>
        </p:nvSpPr>
        <p:spPr bwMode="auto">
          <a:xfrm>
            <a:off x="6461125" y="5445125"/>
            <a:ext cx="20962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On line dictionaries</a:t>
            </a:r>
          </a:p>
          <a:p>
            <a:pPr algn="l" eaLnBrk="1" hangingPunct="1">
              <a:buClrTx/>
              <a:buSzTx/>
              <a:defRPr/>
            </a:pPr>
            <a:r>
              <a:rPr lang="en-US" sz="1800" dirty="0" smtClean="0">
                <a:solidFill>
                  <a:srgbClr val="FFFFFF"/>
                </a:solidFill>
                <a:latin typeface="Calibri" pitchFamily="34" charset="0"/>
                <a:cs typeface="Calibri" pitchFamily="34" charset="0"/>
              </a:rPr>
              <a:t>Active search and </a:t>
            </a:r>
            <a:br>
              <a:rPr lang="en-US" sz="1800" dirty="0" smtClean="0">
                <a:solidFill>
                  <a:srgbClr val="FFFFFF"/>
                </a:solidFill>
                <a:latin typeface="Calibri" pitchFamily="34" charset="0"/>
                <a:cs typeface="Calibri" pitchFamily="34" charset="0"/>
              </a:rPr>
            </a:br>
            <a:r>
              <a:rPr lang="en-US" sz="1800" dirty="0" smtClean="0">
                <a:solidFill>
                  <a:srgbClr val="FFFFFF"/>
                </a:solidFill>
                <a:latin typeface="Calibri" pitchFamily="34" charset="0"/>
                <a:cs typeface="Calibri" pitchFamily="34" charset="0"/>
              </a:rPr>
              <a:t>dialogues with users</a:t>
            </a:r>
          </a:p>
        </p:txBody>
      </p:sp>
      <p:sp>
        <p:nvSpPr>
          <p:cNvPr id="1041" name="Text Box 17"/>
          <p:cNvSpPr txBox="1">
            <a:spLocks noChangeArrowheads="1"/>
          </p:cNvSpPr>
          <p:nvPr/>
        </p:nvSpPr>
        <p:spPr bwMode="auto">
          <a:xfrm>
            <a:off x="2771775" y="609282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Manual</a:t>
            </a:r>
          </a:p>
        </p:txBody>
      </p:sp>
      <p:sp>
        <p:nvSpPr>
          <p:cNvPr id="1042" name="Text Box 18"/>
          <p:cNvSpPr txBox="1">
            <a:spLocks noChangeArrowheads="1"/>
          </p:cNvSpPr>
          <p:nvPr/>
        </p:nvSpPr>
        <p:spPr bwMode="auto">
          <a:xfrm>
            <a:off x="2700338" y="5157788"/>
            <a:ext cx="127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buClrTx/>
              <a:buSzTx/>
              <a:defRPr/>
            </a:pPr>
            <a:r>
              <a:rPr lang="en-US" sz="1800" dirty="0" smtClean="0">
                <a:solidFill>
                  <a:srgbClr val="FFFFFF"/>
                </a:solidFill>
                <a:latin typeface="Calibri" pitchFamily="34" charset="0"/>
                <a:cs typeface="Calibri" pitchFamily="34" charset="0"/>
              </a:rPr>
              <a:t>verification</a:t>
            </a:r>
          </a:p>
        </p:txBody>
      </p:sp>
      <p:pic>
        <p:nvPicPr>
          <p:cNvPr id="271379"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188" y="4508500"/>
            <a:ext cx="17716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1156" name="Line 20"/>
          <p:cNvSpPr>
            <a:spLocks noChangeShapeType="1"/>
          </p:cNvSpPr>
          <p:nvPr/>
        </p:nvSpPr>
        <p:spPr bwMode="auto">
          <a:xfrm>
            <a:off x="2268538" y="3573463"/>
            <a:ext cx="6480175" cy="0"/>
          </a:xfrm>
          <a:prstGeom prst="line">
            <a:avLst/>
          </a:prstGeom>
          <a:noFill/>
          <a:ln w="9525">
            <a:solidFill>
              <a:schemeClr val="bg1"/>
            </a:solidFill>
            <a:round/>
            <a:headEnd/>
            <a:tailEn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57" name="Line 21"/>
          <p:cNvSpPr>
            <a:spLocks noChangeShapeType="1"/>
          </p:cNvSpPr>
          <p:nvPr/>
        </p:nvSpPr>
        <p:spPr bwMode="auto">
          <a:xfrm flipH="1">
            <a:off x="5651500" y="5157788"/>
            <a:ext cx="1152525" cy="935037"/>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58" name="Line 22"/>
          <p:cNvSpPr>
            <a:spLocks noChangeShapeType="1"/>
          </p:cNvSpPr>
          <p:nvPr/>
        </p:nvSpPr>
        <p:spPr bwMode="auto">
          <a:xfrm flipV="1">
            <a:off x="5148263" y="4941888"/>
            <a:ext cx="0" cy="935037"/>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59" name="Line 23"/>
          <p:cNvSpPr>
            <a:spLocks noChangeShapeType="1"/>
          </p:cNvSpPr>
          <p:nvPr/>
        </p:nvSpPr>
        <p:spPr bwMode="auto">
          <a:xfrm flipH="1">
            <a:off x="3563938" y="4941888"/>
            <a:ext cx="1008062" cy="1079500"/>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60" name="Line 24"/>
          <p:cNvSpPr>
            <a:spLocks noChangeShapeType="1"/>
          </p:cNvSpPr>
          <p:nvPr/>
        </p:nvSpPr>
        <p:spPr bwMode="auto">
          <a:xfrm flipH="1" flipV="1">
            <a:off x="2411413" y="5589588"/>
            <a:ext cx="720725" cy="431800"/>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
        <p:nvSpPr>
          <p:cNvPr id="731161" name="Line 25"/>
          <p:cNvSpPr>
            <a:spLocks noChangeShapeType="1"/>
          </p:cNvSpPr>
          <p:nvPr/>
        </p:nvSpPr>
        <p:spPr bwMode="auto">
          <a:xfrm flipH="1">
            <a:off x="2411413" y="4652963"/>
            <a:ext cx="1368425" cy="360362"/>
          </a:xfrm>
          <a:prstGeom prst="line">
            <a:avLst/>
          </a:prstGeom>
          <a:noFill/>
          <a:ln w="9525">
            <a:solidFill>
              <a:schemeClr val="bg1"/>
            </a:solidFill>
            <a:round/>
            <a:headEnd/>
            <a:tailEnd type="triangle" w="med" len="med"/>
          </a:ln>
          <a:effectLst/>
        </p:spPr>
        <p:txBody>
          <a:bodyPr/>
          <a:lstStyle/>
          <a:p>
            <a:pPr algn="ctr">
              <a:buClrTx/>
              <a:buSzTx/>
              <a:defRPr/>
            </a:pPr>
            <a:endParaRPr lang="pl-PL" sz="4400" dirty="0">
              <a:solidFill>
                <a:srgbClr val="FFFFFF"/>
              </a:solidFill>
              <a:effectLst>
                <a:outerShdw blurRad="38100" dist="38100" dir="2700000" algn="tl">
                  <a:srgbClr val="000000">
                    <a:alpha val="43137"/>
                  </a:srgbClr>
                </a:outerShdw>
              </a:effectLst>
              <a:latin typeface="Arial Unicode MS" pitchFamily="34" charset="-128"/>
              <a:cs typeface="Calibri" pitchFamily="34" charset="0"/>
            </a:endParaRPr>
          </a:p>
        </p:txBody>
      </p:sp>
    </p:spTree>
    <p:extLst>
      <p:ext uri="{BB962C8B-B14F-4D97-AF65-F5344CB8AC3E}">
        <p14:creationId xmlns:p14="http://schemas.microsoft.com/office/powerpoint/2010/main" val="3086019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sz="3600" dirty="0">
                <a:effectLst>
                  <a:outerShdw blurRad="38100" dist="38100" dir="2700000" algn="tl">
                    <a:srgbClr val="000000">
                      <a:alpha val="43137"/>
                    </a:srgbClr>
                  </a:outerShdw>
                </a:effectLst>
              </a:rPr>
              <a:t>Emotion-Sensitive Systems</a:t>
            </a:r>
          </a:p>
        </p:txBody>
      </p:sp>
      <p:sp>
        <p:nvSpPr>
          <p:cNvPr id="380931" name="Rectangle 3"/>
          <p:cNvSpPr>
            <a:spLocks noGrp="1" noChangeArrowheads="1"/>
          </p:cNvSpPr>
          <p:nvPr>
            <p:ph type="body" sz="half" idx="1"/>
          </p:nvPr>
        </p:nvSpPr>
        <p:spPr>
          <a:xfrm>
            <a:off x="685800" y="1892300"/>
            <a:ext cx="8077200" cy="4432300"/>
          </a:xfrm>
        </p:spPr>
        <p:txBody>
          <a:bodyPr/>
          <a:lstStyle/>
          <a:p>
            <a:pPr>
              <a:lnSpc>
                <a:spcPct val="90000"/>
              </a:lnSpc>
            </a:pPr>
            <a:r>
              <a:rPr lang="en-US" dirty="0"/>
              <a:t>Humanized Interface</a:t>
            </a:r>
            <a:r>
              <a:rPr lang="en-US" sz="2400" dirty="0"/>
              <a:t> [HIT]</a:t>
            </a:r>
            <a:r>
              <a:rPr lang="en-US" dirty="0"/>
              <a:t/>
            </a:r>
            <a:br>
              <a:rPr lang="en-US" dirty="0"/>
            </a:br>
            <a:r>
              <a:rPr lang="en-US" dirty="0"/>
              <a:t>(20Q Game)</a:t>
            </a:r>
          </a:p>
          <a:p>
            <a:pPr lvl="1">
              <a:lnSpc>
                <a:spcPct val="90000"/>
              </a:lnSpc>
            </a:pPr>
            <a:r>
              <a:rPr lang="en-US" sz="2000" dirty="0"/>
              <a:t>Natural human-like interaction:</a:t>
            </a:r>
          </a:p>
          <a:p>
            <a:pPr lvl="1">
              <a:lnSpc>
                <a:spcPct val="90000"/>
              </a:lnSpc>
              <a:buFontTx/>
              <a:buNone/>
            </a:pPr>
            <a:r>
              <a:rPr lang="en-US" sz="2000" dirty="0"/>
              <a:t>	vision, speech (later: prosody);</a:t>
            </a:r>
          </a:p>
          <a:p>
            <a:pPr lvl="1">
              <a:lnSpc>
                <a:spcPct val="90000"/>
              </a:lnSpc>
            </a:pPr>
            <a:r>
              <a:rPr lang="en-US" sz="2000" dirty="0"/>
              <a:t>Knowledge representation, reasoning.</a:t>
            </a:r>
          </a:p>
          <a:p>
            <a:pPr lvl="1">
              <a:lnSpc>
                <a:spcPct val="90000"/>
              </a:lnSpc>
            </a:pPr>
            <a:endParaRPr lang="en-US" sz="1200" dirty="0"/>
          </a:p>
          <a:p>
            <a:pPr>
              <a:lnSpc>
                <a:spcPct val="90000"/>
              </a:lnSpc>
            </a:pPr>
            <a:r>
              <a:rPr lang="en-US" dirty="0"/>
              <a:t>Intelligent Tutoring System</a:t>
            </a:r>
          </a:p>
          <a:p>
            <a:pPr lvl="1">
              <a:lnSpc>
                <a:spcPct val="90000"/>
              </a:lnSpc>
            </a:pPr>
            <a:r>
              <a:rPr lang="en-US" sz="2000" dirty="0"/>
              <a:t>Cognitive strategies for instruction</a:t>
            </a:r>
          </a:p>
          <a:p>
            <a:pPr lvl="1">
              <a:lnSpc>
                <a:spcPct val="90000"/>
              </a:lnSpc>
              <a:buFontTx/>
              <a:buNone/>
            </a:pPr>
            <a:r>
              <a:rPr lang="en-US" sz="2000" dirty="0"/>
              <a:t>	and interaction (affect-based feedback).</a:t>
            </a:r>
          </a:p>
          <a:p>
            <a:pPr lvl="1">
              <a:lnSpc>
                <a:spcPct val="90000"/>
              </a:lnSpc>
            </a:pPr>
            <a:r>
              <a:rPr lang="en-US" sz="2000" dirty="0"/>
              <a:t>Cognitive skill epistemic game;</a:t>
            </a:r>
          </a:p>
          <a:p>
            <a:pPr lvl="1">
              <a:lnSpc>
                <a:spcPct val="90000"/>
              </a:lnSpc>
              <a:buFontTx/>
              <a:buNone/>
            </a:pPr>
            <a:r>
              <a:rPr lang="en-US" sz="2000" dirty="0"/>
              <a:t>	dynamic curriculum </a:t>
            </a:r>
            <a:r>
              <a:rPr lang="en-US" sz="2000" dirty="0" smtClean="0"/>
              <a:t>delivery</a:t>
            </a:r>
            <a:endParaRPr lang="en-US" sz="2000" dirty="0"/>
          </a:p>
        </p:txBody>
      </p:sp>
      <p:pic>
        <p:nvPicPr>
          <p:cNvPr id="380934" name="Picture 6">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9200" y="1892300"/>
            <a:ext cx="2439988"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AEAF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0938" name="Picture 10">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200" y="4114800"/>
            <a:ext cx="2439988" cy="183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AEAF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6419567"/>
      </p:ext>
    </p:extLst>
  </p:cSld>
  <p:clrMapOvr>
    <a:masterClrMapping/>
  </p:clrMapOvr>
  <p:transition spd="med">
    <p:pull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sz="3600" dirty="0">
                <a:effectLst>
                  <a:outerShdw blurRad="38100" dist="38100" dir="2700000" algn="tl">
                    <a:srgbClr val="000000">
                      <a:alpha val="43137"/>
                    </a:srgbClr>
                  </a:outerShdw>
                </a:effectLst>
              </a:rPr>
              <a:t>Emotion-Sensitive Systems</a:t>
            </a:r>
            <a:endParaRPr lang="en-US" sz="3200" dirty="0">
              <a:effectLst>
                <a:outerShdw blurRad="38100" dist="38100" dir="2700000" algn="tl">
                  <a:srgbClr val="000000">
                    <a:alpha val="43137"/>
                  </a:srgbClr>
                </a:outerShdw>
              </a:effectLst>
            </a:endParaRPr>
          </a:p>
        </p:txBody>
      </p:sp>
      <p:sp>
        <p:nvSpPr>
          <p:cNvPr id="366595" name="Rectangle 3"/>
          <p:cNvSpPr>
            <a:spLocks noGrp="1" noChangeArrowheads="1"/>
          </p:cNvSpPr>
          <p:nvPr>
            <p:ph type="body" sz="half" idx="1"/>
          </p:nvPr>
        </p:nvSpPr>
        <p:spPr>
          <a:xfrm>
            <a:off x="685800" y="1657350"/>
            <a:ext cx="8001000" cy="4667250"/>
          </a:xfrm>
        </p:spPr>
        <p:txBody>
          <a:bodyPr/>
          <a:lstStyle/>
          <a:p>
            <a:r>
              <a:rPr lang="en-US" dirty="0"/>
              <a:t>Brain-Inspired Emotion </a:t>
            </a:r>
            <a:br>
              <a:rPr lang="en-US" dirty="0"/>
            </a:br>
            <a:r>
              <a:rPr lang="en-US" dirty="0"/>
              <a:t>Recognition and Modeling</a:t>
            </a:r>
          </a:p>
          <a:p>
            <a:pPr lvl="1"/>
            <a:r>
              <a:rPr lang="en-US" sz="2000" dirty="0"/>
              <a:t>Analysis of facial expressions.</a:t>
            </a:r>
          </a:p>
          <a:p>
            <a:pPr lvl="1"/>
            <a:r>
              <a:rPr lang="en-US" sz="2000" dirty="0"/>
              <a:t>6 basic emotions: joy, anger, fear,</a:t>
            </a:r>
          </a:p>
          <a:p>
            <a:pPr lvl="1">
              <a:buFontTx/>
              <a:buNone/>
            </a:pPr>
            <a:r>
              <a:rPr lang="en-US" sz="2000" dirty="0"/>
              <a:t> 		      sadness, surprise, disgust.</a:t>
            </a:r>
          </a:p>
          <a:p>
            <a:pPr lvl="1">
              <a:buFontTx/>
              <a:buNone/>
            </a:pPr>
            <a:r>
              <a:rPr lang="en-US" sz="1200" dirty="0"/>
              <a:t>	</a:t>
            </a:r>
            <a:endParaRPr lang="en-US" sz="1400" dirty="0"/>
          </a:p>
          <a:p>
            <a:r>
              <a:rPr lang="en-US" dirty="0"/>
              <a:t>Mood-Sensitive Interface</a:t>
            </a:r>
            <a:br>
              <a:rPr lang="en-US" dirty="0"/>
            </a:br>
            <a:r>
              <a:rPr lang="en-US" dirty="0"/>
              <a:t> (Mr. Bean)</a:t>
            </a:r>
          </a:p>
          <a:p>
            <a:pPr lvl="1"/>
            <a:r>
              <a:rPr lang="en-US" sz="2000" dirty="0"/>
              <a:t>Reaction to user’s emotional state.</a:t>
            </a:r>
          </a:p>
          <a:p>
            <a:pPr lvl="1"/>
            <a:r>
              <a:rPr lang="en-US" sz="2000" dirty="0"/>
              <a:t>Comments on surprise, sadness;</a:t>
            </a:r>
          </a:p>
          <a:p>
            <a:pPr lvl="1">
              <a:buFontTx/>
              <a:buNone/>
            </a:pPr>
            <a:r>
              <a:rPr lang="en-US" sz="2000" dirty="0"/>
              <a:t>	prompting when no response.</a:t>
            </a:r>
          </a:p>
        </p:txBody>
      </p:sp>
      <p:pic>
        <p:nvPicPr>
          <p:cNvPr id="366604" name="Picture 12">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800" y="1892300"/>
            <a:ext cx="2439988"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AEAF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6605" name="Picture 1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9675" y="4076700"/>
            <a:ext cx="2439988" cy="183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EAEAF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1663349"/>
      </p:ext>
    </p:extLst>
  </p:cSld>
  <p:clrMapOvr>
    <a:masterClrMapping/>
  </p:clrMapOvr>
  <p:transition spd="med">
    <p:pull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Brain"/>
          <p:cNvPicPr>
            <a:picLocks noChangeAspect="1" noChangeArrowheads="1"/>
          </p:cNvPicPr>
          <p:nvPr/>
        </p:nvPicPr>
        <p:blipFill>
          <a:blip r:embed="rId3">
            <a:extLst>
              <a:ext uri="{28A0092B-C50C-407E-A947-70E740481C1C}">
                <a14:useLocalDpi xmlns:a14="http://schemas.microsoft.com/office/drawing/2010/main" val="0"/>
              </a:ext>
            </a:extLst>
          </a:blip>
          <a:srcRect b="7500"/>
          <a:stretch>
            <a:fillRect/>
          </a:stretch>
        </p:blipFill>
        <p:spPr bwMode="auto">
          <a:xfrm>
            <a:off x="5424381" y="542927"/>
            <a:ext cx="3198842" cy="2365375"/>
          </a:xfrm>
          <a:prstGeom prst="rect">
            <a:avLst/>
          </a:prstGeom>
          <a:noFill/>
          <a:extLst>
            <a:ext uri="{909E8E84-426E-40DD-AFC4-6F175D3DCCD1}">
              <a14:hiddenFill xmlns:a14="http://schemas.microsoft.com/office/drawing/2010/main">
                <a:solidFill>
                  <a:srgbClr val="FFFFFF"/>
                </a:solidFill>
              </a14:hiddenFill>
            </a:ext>
          </a:extLst>
        </p:spPr>
      </p:pic>
      <p:pic>
        <p:nvPicPr>
          <p:cNvPr id="1259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72" y="661988"/>
            <a:ext cx="4908056"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Rectangle 4"/>
          <p:cNvSpPr>
            <a:spLocks noGrp="1" noChangeArrowheads="1"/>
          </p:cNvSpPr>
          <p:nvPr>
            <p:ph type="title"/>
          </p:nvPr>
        </p:nvSpPr>
        <p:spPr>
          <a:xfrm>
            <a:off x="0" y="95251"/>
            <a:ext cx="9144000" cy="442913"/>
          </a:xfrm>
        </p:spPr>
        <p:txBody>
          <a:bodyPr/>
          <a:lstStyle/>
          <a:p>
            <a:r>
              <a:rPr lang="en-US" sz="2500" b="1" u="sng" dirty="0" err="1"/>
              <a:t>NeuroCognitive</a:t>
            </a:r>
            <a:r>
              <a:rPr lang="en-US" sz="2500" b="1" u="sng" dirty="0"/>
              <a:t> Framework for Decision-Making (Meta-Level)</a:t>
            </a:r>
          </a:p>
        </p:txBody>
      </p:sp>
      <p:sp>
        <p:nvSpPr>
          <p:cNvPr id="125957" name="Text Box 5"/>
          <p:cNvSpPr txBox="1">
            <a:spLocks noChangeArrowheads="1"/>
          </p:cNvSpPr>
          <p:nvPr/>
        </p:nvSpPr>
        <p:spPr bwMode="auto">
          <a:xfrm>
            <a:off x="5916967" y="6584953"/>
            <a:ext cx="3212196"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ClrTx/>
              <a:buSzTx/>
            </a:pPr>
            <a:r>
              <a:rPr lang="en-US" sz="1000" b="1" dirty="0" smtClean="0">
                <a:solidFill>
                  <a:srgbClr val="0000FF"/>
                </a:solidFill>
                <a:latin typeface="Times New Roman" pitchFamily="18" charset="0"/>
                <a:cs typeface="Calibri" pitchFamily="34" charset="0"/>
              </a:rPr>
              <a:t>      C</a:t>
            </a:r>
            <a:r>
              <a:rPr lang="en-US" sz="1000" b="1" baseline="30000" dirty="0" smtClean="0">
                <a:solidFill>
                  <a:srgbClr val="0000FF"/>
                </a:solidFill>
                <a:latin typeface="Times New Roman" pitchFamily="18" charset="0"/>
                <a:cs typeface="Calibri" pitchFamily="34" charset="0"/>
              </a:rPr>
              <a:t>2</a:t>
            </a:r>
            <a:r>
              <a:rPr lang="en-US" sz="1000" b="1" dirty="0" smtClean="0">
                <a:solidFill>
                  <a:srgbClr val="0000FF"/>
                </a:solidFill>
                <a:latin typeface="Times New Roman" pitchFamily="18" charset="0"/>
                <a:cs typeface="Calibri" pitchFamily="34" charset="0"/>
              </a:rPr>
              <a:t>i: </a:t>
            </a:r>
            <a:r>
              <a:rPr lang="en-US" sz="1000" b="1" dirty="0" err="1" smtClean="0">
                <a:solidFill>
                  <a:srgbClr val="0000FF"/>
                </a:solidFill>
                <a:latin typeface="Times New Roman" pitchFamily="18" charset="0"/>
                <a:cs typeface="Calibri" pitchFamily="34" charset="0"/>
              </a:rPr>
              <a:t>NeuroCognitive</a:t>
            </a:r>
            <a:r>
              <a:rPr lang="en-US" sz="1000" b="1" dirty="0" smtClean="0">
                <a:solidFill>
                  <a:srgbClr val="0000FF"/>
                </a:solidFill>
                <a:latin typeface="Times New Roman" pitchFamily="18" charset="0"/>
                <a:cs typeface="Calibri" pitchFamily="34" charset="0"/>
              </a:rPr>
              <a:t> Informatics Research Group</a:t>
            </a:r>
          </a:p>
        </p:txBody>
      </p:sp>
      <p:pic>
        <p:nvPicPr>
          <p:cNvPr id="125958" name="Picture 6" descr="c2i_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8333" y="6496053"/>
            <a:ext cx="410982" cy="347663"/>
          </a:xfrm>
          <a:prstGeom prst="rect">
            <a:avLst/>
          </a:prstGeom>
          <a:noFill/>
          <a:extLst>
            <a:ext uri="{909E8E84-426E-40DD-AFC4-6F175D3DCCD1}">
              <a14:hiddenFill xmlns:a14="http://schemas.microsoft.com/office/drawing/2010/main">
                <a:solidFill>
                  <a:srgbClr val="FFFFFF"/>
                </a:solidFill>
              </a14:hiddenFill>
            </a:ext>
          </a:extLst>
        </p:spPr>
      </p:pic>
      <p:grpSp>
        <p:nvGrpSpPr>
          <p:cNvPr id="125959" name="Group 7"/>
          <p:cNvGrpSpPr>
            <a:grpSpLocks/>
          </p:cNvGrpSpPr>
          <p:nvPr/>
        </p:nvGrpSpPr>
        <p:grpSpPr bwMode="auto">
          <a:xfrm>
            <a:off x="2032661" y="1474788"/>
            <a:ext cx="6787896" cy="4970462"/>
            <a:chOff x="1280" y="929"/>
            <a:chExt cx="4276" cy="3131"/>
          </a:xfrm>
        </p:grpSpPr>
        <p:sp>
          <p:nvSpPr>
            <p:cNvPr id="125960" name="Text Box 8"/>
            <p:cNvSpPr txBox="1">
              <a:spLocks noChangeArrowheads="1"/>
            </p:cNvSpPr>
            <p:nvPr/>
          </p:nvSpPr>
          <p:spPr bwMode="auto">
            <a:xfrm>
              <a:off x="3553" y="1908"/>
              <a:ext cx="17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buSzTx/>
              </a:pPr>
              <a:r>
                <a:rPr lang="en-US" sz="1400" b="1" u="sng" dirty="0" smtClean="0">
                  <a:solidFill>
                    <a:srgbClr val="0000FF"/>
                  </a:solidFill>
                  <a:latin typeface="Times New Roman" pitchFamily="18" charset="0"/>
                  <a:cs typeface="Calibri" pitchFamily="34" charset="0"/>
                </a:rPr>
                <a:t>Plausible Computational Model</a:t>
              </a:r>
            </a:p>
          </p:txBody>
        </p:sp>
        <p:sp>
          <p:nvSpPr>
            <p:cNvPr id="125961" name="AutoShape 9"/>
            <p:cNvSpPr>
              <a:spLocks noChangeArrowheads="1"/>
            </p:cNvSpPr>
            <p:nvPr/>
          </p:nvSpPr>
          <p:spPr bwMode="auto">
            <a:xfrm>
              <a:off x="3270" y="1886"/>
              <a:ext cx="2286" cy="2174"/>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25962" name="Text Box 10"/>
            <p:cNvSpPr txBox="1">
              <a:spLocks noChangeArrowheads="1"/>
            </p:cNvSpPr>
            <p:nvPr/>
          </p:nvSpPr>
          <p:spPr bwMode="auto">
            <a:xfrm>
              <a:off x="3480" y="3571"/>
              <a:ext cx="1923" cy="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pPr>
              <a:r>
                <a:rPr lang="en-US" sz="1200" b="1" dirty="0" smtClean="0">
                  <a:solidFill>
                    <a:srgbClr val="0000FF"/>
                  </a:solidFill>
                  <a:latin typeface="Times New Roman" pitchFamily="18" charset="0"/>
                  <a:cs typeface="Calibri" pitchFamily="34" charset="0"/>
                </a:rPr>
                <a:t>Application:</a:t>
              </a:r>
            </a:p>
            <a:p>
              <a:pPr algn="l">
                <a:spcBef>
                  <a:spcPct val="50000"/>
                </a:spcBef>
                <a:buClrTx/>
                <a:buSzTx/>
              </a:pPr>
              <a:r>
                <a:rPr lang="en-US" sz="1200" b="1" dirty="0" smtClean="0">
                  <a:solidFill>
                    <a:srgbClr val="0000FF"/>
                  </a:solidFill>
                  <a:latin typeface="Times New Roman" pitchFamily="18" charset="0"/>
                  <a:cs typeface="Calibri" pitchFamily="34" charset="0"/>
                </a:rPr>
                <a:t>Option Pricing and Arbitrage Trading  </a:t>
              </a:r>
              <a:r>
                <a:rPr lang="en-US" sz="1200" b="1" dirty="0" smtClean="0">
                  <a:solidFill>
                    <a:srgbClr val="0000FF"/>
                  </a:solidFill>
                  <a:latin typeface="Times New Roman" pitchFamily="18" charset="0"/>
                  <a:cs typeface="Calibri" pitchFamily="34" charset="0"/>
                  <a:hlinkClick r:id="rId6" action="ppaction://hlinksldjump"/>
                </a:rPr>
                <a:t>(</a:t>
              </a:r>
              <a:r>
                <a:rPr lang="en-US" sz="1200" b="1" dirty="0" err="1" smtClean="0">
                  <a:solidFill>
                    <a:srgbClr val="0000FF"/>
                  </a:solidFill>
                  <a:latin typeface="Times New Roman" pitchFamily="18" charset="0"/>
                  <a:cs typeface="Calibri" pitchFamily="34" charset="0"/>
                  <a:hlinkClick r:id="rId6" action="ppaction://hlinksldjump"/>
                </a:rPr>
                <a:t>GenSo</a:t>
              </a:r>
              <a:r>
                <a:rPr lang="en-US" sz="1200" b="1" dirty="0" smtClean="0">
                  <a:solidFill>
                    <a:srgbClr val="0000FF"/>
                  </a:solidFill>
                  <a:latin typeface="Times New Roman" pitchFamily="18" charset="0"/>
                  <a:cs typeface="Calibri" pitchFamily="34" charset="0"/>
                  <a:hlinkClick r:id="rId6" action="ppaction://hlinksldjump"/>
                </a:rPr>
                <a:t>-OPATS)</a:t>
              </a:r>
              <a:endParaRPr lang="en-US" sz="1200" b="1" dirty="0" smtClean="0">
                <a:solidFill>
                  <a:srgbClr val="0000FF"/>
                </a:solidFill>
                <a:latin typeface="Times New Roman" pitchFamily="18" charset="0"/>
                <a:cs typeface="Calibri" pitchFamily="34" charset="0"/>
              </a:endParaRPr>
            </a:p>
          </p:txBody>
        </p:sp>
        <p:pic>
          <p:nvPicPr>
            <p:cNvPr id="12596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0" y="2137"/>
              <a:ext cx="2056" cy="1385"/>
            </a:xfrm>
            <a:prstGeom prst="rect">
              <a:avLst/>
            </a:prstGeom>
            <a:noFill/>
            <a:extLst>
              <a:ext uri="{909E8E84-426E-40DD-AFC4-6F175D3DCCD1}">
                <a14:hiddenFill xmlns:a14="http://schemas.microsoft.com/office/drawing/2010/main">
                  <a:solidFill>
                    <a:srgbClr val="FFFFFF"/>
                  </a:solidFill>
                </a14:hiddenFill>
              </a:ext>
            </a:extLst>
          </p:spPr>
        </p:pic>
        <p:sp>
          <p:nvSpPr>
            <p:cNvPr id="125964" name="Line 12"/>
            <p:cNvSpPr>
              <a:spLocks noChangeShapeType="1"/>
            </p:cNvSpPr>
            <p:nvPr/>
          </p:nvSpPr>
          <p:spPr bwMode="auto">
            <a:xfrm>
              <a:off x="5420" y="2794"/>
              <a:ext cx="0" cy="11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ClrTx/>
                <a:buSzTx/>
              </a:pPr>
              <a:endParaRPr lang="en-US" sz="1800" dirty="0" smtClean="0">
                <a:solidFill>
                  <a:srgbClr val="000000"/>
                </a:solidFill>
                <a:latin typeface="Calibri" pitchFamily="34" charset="0"/>
                <a:cs typeface="Calibri" pitchFamily="34" charset="0"/>
              </a:endParaRPr>
            </a:p>
          </p:txBody>
        </p:sp>
        <p:sp>
          <p:nvSpPr>
            <p:cNvPr id="125965" name="Line 13"/>
            <p:cNvSpPr>
              <a:spLocks noChangeShapeType="1"/>
            </p:cNvSpPr>
            <p:nvPr/>
          </p:nvSpPr>
          <p:spPr bwMode="auto">
            <a:xfrm flipH="1">
              <a:off x="1988" y="929"/>
              <a:ext cx="2546" cy="1022"/>
            </a:xfrm>
            <a:prstGeom prst="line">
              <a:avLst/>
            </a:prstGeom>
            <a:noFill/>
            <a:ln w="38100">
              <a:solidFill>
                <a:srgbClr val="FF0000"/>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ClrTx/>
                <a:buSzTx/>
              </a:pPr>
              <a:endParaRPr lang="en-US" sz="1800" dirty="0" smtClean="0">
                <a:solidFill>
                  <a:srgbClr val="000000"/>
                </a:solidFill>
                <a:latin typeface="Calibri" pitchFamily="34" charset="0"/>
                <a:cs typeface="Calibri" pitchFamily="34" charset="0"/>
              </a:endParaRPr>
            </a:p>
          </p:txBody>
        </p:sp>
        <p:sp>
          <p:nvSpPr>
            <p:cNvPr id="125966" name="Line 14"/>
            <p:cNvSpPr>
              <a:spLocks noChangeShapeType="1"/>
            </p:cNvSpPr>
            <p:nvPr/>
          </p:nvSpPr>
          <p:spPr bwMode="auto">
            <a:xfrm>
              <a:off x="2002" y="2121"/>
              <a:ext cx="1254" cy="228"/>
            </a:xfrm>
            <a:prstGeom prst="line">
              <a:avLst/>
            </a:prstGeom>
            <a:noFill/>
            <a:ln w="38100">
              <a:solidFill>
                <a:srgbClr val="FF0000"/>
              </a:solidFill>
              <a:round/>
              <a:headEnd/>
              <a:tailEnd type="stealth"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buClrTx/>
                <a:buSzTx/>
              </a:pPr>
              <a:endParaRPr lang="en-US" sz="1800" dirty="0" smtClean="0">
                <a:solidFill>
                  <a:srgbClr val="000000"/>
                </a:solidFill>
                <a:latin typeface="Calibri" pitchFamily="34" charset="0"/>
                <a:cs typeface="Calibri" pitchFamily="34" charset="0"/>
              </a:endParaRPr>
            </a:p>
          </p:txBody>
        </p:sp>
        <p:sp>
          <p:nvSpPr>
            <p:cNvPr id="125967" name="Rectangle 15"/>
            <p:cNvSpPr>
              <a:spLocks noChangeArrowheads="1"/>
            </p:cNvSpPr>
            <p:nvPr/>
          </p:nvSpPr>
          <p:spPr bwMode="auto">
            <a:xfrm>
              <a:off x="1280" y="1947"/>
              <a:ext cx="695" cy="29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grpSp>
      <p:sp>
        <p:nvSpPr>
          <p:cNvPr id="125971" name="Text Box 19"/>
          <p:cNvSpPr txBox="1">
            <a:spLocks noChangeArrowheads="1"/>
          </p:cNvSpPr>
          <p:nvPr/>
        </p:nvSpPr>
        <p:spPr bwMode="auto">
          <a:xfrm>
            <a:off x="4909542" y="6491288"/>
            <a:ext cx="90950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buClrTx/>
              <a:buSzTx/>
            </a:pPr>
            <a:r>
              <a:rPr lang="en-US" sz="1600" dirty="0" smtClean="0">
                <a:solidFill>
                  <a:srgbClr val="000000"/>
                </a:solidFill>
                <a:latin typeface="Calibri" pitchFamily="34" charset="0"/>
                <a:cs typeface="Calibri" pitchFamily="34" charset="0"/>
                <a:hlinkClick r:id="rId8" action="ppaction://hlinksldjump"/>
              </a:rPr>
              <a:t>(Back)</a:t>
            </a:r>
            <a:endParaRPr lang="en-US" sz="1600" dirty="0" smtClean="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4472698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810098" y="155727"/>
            <a:ext cx="7773068" cy="553998"/>
          </a:xfrm>
          <a:noFill/>
        </p:spPr>
        <p:txBody>
          <a:bodyPr lIns="0" tIns="0" rIns="0" bIns="0">
            <a:spAutoFit/>
          </a:bodyPr>
          <a:lstStyle/>
          <a:p>
            <a:r>
              <a:rPr lang="en-US" dirty="0">
                <a:effectLst>
                  <a:outerShdw blurRad="38100" dist="38100" dir="2700000" algn="tl">
                    <a:srgbClr val="000000">
                      <a:alpha val="43137"/>
                    </a:srgbClr>
                  </a:outerShdw>
                </a:effectLst>
              </a:rPr>
              <a:t>Neurocognitive Engineering</a:t>
            </a:r>
          </a:p>
        </p:txBody>
      </p:sp>
      <p:pic>
        <p:nvPicPr>
          <p:cNvPr id="110620"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83" y="963613"/>
            <a:ext cx="7869507"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613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684213" y="260350"/>
            <a:ext cx="7772400" cy="774700"/>
          </a:xfrm>
          <a:effectLst/>
        </p:spPr>
        <p:txBody>
          <a:bodyPr lIns="92075" tIns="46038" rIns="92075" bIns="46038"/>
          <a:lstStyle/>
          <a:p>
            <a:pPr eaLnBrk="1" hangingPunct="1">
              <a:defRPr/>
            </a:pPr>
            <a:r>
              <a:rPr lang="pl-PL" sz="3600" dirty="0" smtClean="0">
                <a:effectLst>
                  <a:outerShdw blurRad="38100" dist="38100" dir="2700000" algn="tl">
                    <a:srgbClr val="000000">
                      <a:alpha val="43137"/>
                    </a:srgbClr>
                  </a:outerShdw>
                </a:effectLst>
              </a:rPr>
              <a:t>DI NCU Projects</a:t>
            </a:r>
            <a:r>
              <a:rPr lang="en-US" sz="3600" dirty="0" smtClean="0">
                <a:effectLst>
                  <a:outerShdw blurRad="38100" dist="38100" dir="2700000" algn="tl">
                    <a:srgbClr val="000000">
                      <a:alpha val="43137"/>
                    </a:srgbClr>
                  </a:outerShdw>
                </a:effectLst>
              </a:rPr>
              <a:t>:NCI </a:t>
            </a:r>
            <a:endParaRPr lang="pl-PL" sz="3600" dirty="0" smtClean="0">
              <a:effectLst>
                <a:outerShdw blurRad="38100" dist="38100" dir="2700000" algn="tl">
                  <a:srgbClr val="000000">
                    <a:alpha val="43137"/>
                  </a:srgbClr>
                </a:outerShdw>
              </a:effectLst>
            </a:endParaRPr>
          </a:p>
        </p:txBody>
      </p:sp>
      <p:sp>
        <p:nvSpPr>
          <p:cNvPr id="15363" name="Rectangle 3"/>
          <p:cNvSpPr>
            <a:spLocks noGrp="1" noChangeArrowheads="1"/>
          </p:cNvSpPr>
          <p:nvPr>
            <p:ph idx="1"/>
          </p:nvPr>
        </p:nvSpPr>
        <p:spPr>
          <a:xfrm>
            <a:off x="539750" y="1484313"/>
            <a:ext cx="8118475" cy="5202237"/>
          </a:xfrm>
        </p:spPr>
        <p:txBody>
          <a:bodyPr lIns="92075" tIns="46038" rIns="92075" bIns="46038"/>
          <a:lstStyle/>
          <a:p>
            <a:pPr marL="0" indent="0">
              <a:spcBef>
                <a:spcPts val="0"/>
              </a:spcBef>
              <a:spcAft>
                <a:spcPts val="600"/>
              </a:spcAft>
              <a:buFontTx/>
              <a:buNone/>
              <a:defRPr/>
            </a:pPr>
            <a:r>
              <a:rPr lang="en-US" sz="2400" dirty="0" smtClean="0">
                <a:cs typeface="Calibri" pitchFamily="34" charset="0"/>
              </a:rPr>
              <a:t>Neurocognitive Informatics projects. </a:t>
            </a:r>
            <a:r>
              <a:rPr lang="pl-PL" sz="2400" dirty="0" smtClean="0">
                <a:cs typeface="Calibri" pitchFamily="34" charset="0"/>
              </a:rPr>
              <a:t/>
            </a:r>
            <a:br>
              <a:rPr lang="pl-PL" sz="2400" dirty="0" smtClean="0">
                <a:cs typeface="Calibri" pitchFamily="34" charset="0"/>
              </a:rPr>
            </a:br>
            <a:endParaRPr lang="en-US" sz="1000" dirty="0" smtClean="0">
              <a:cs typeface="Calibri" pitchFamily="34" charset="0"/>
            </a:endParaRPr>
          </a:p>
          <a:p>
            <a:pPr marL="361950" indent="-361950" eaLnBrk="1" hangingPunct="1">
              <a:spcBef>
                <a:spcPts val="0"/>
              </a:spcBef>
              <a:spcAft>
                <a:spcPts val="600"/>
              </a:spcAft>
              <a:defRPr/>
            </a:pPr>
            <a:r>
              <a:rPr lang="en-US" sz="2400" dirty="0" smtClean="0">
                <a:cs typeface="Calibri" pitchFamily="34" charset="0"/>
              </a:rPr>
              <a:t>Computational creativity, insight, intuition, consciousness.</a:t>
            </a:r>
          </a:p>
          <a:p>
            <a:pPr marL="361950" indent="-361950" eaLnBrk="1" hangingPunct="1">
              <a:spcBef>
                <a:spcPts val="0"/>
              </a:spcBef>
              <a:spcAft>
                <a:spcPts val="600"/>
              </a:spcAft>
              <a:defRPr/>
            </a:pPr>
            <a:r>
              <a:rPr lang="en-US" sz="2400" dirty="0" smtClean="0">
                <a:cs typeface="Calibri" pitchFamily="34" charset="0"/>
              </a:rPr>
              <a:t>Neurocognitive approach to language, word games.  </a:t>
            </a:r>
          </a:p>
          <a:p>
            <a:pPr marL="361950" indent="-361950" eaLnBrk="1" hangingPunct="1">
              <a:spcBef>
                <a:spcPts val="0"/>
              </a:spcBef>
              <a:spcAft>
                <a:spcPts val="600"/>
              </a:spcAft>
              <a:defRPr/>
            </a:pPr>
            <a:r>
              <a:rPr lang="en-US" sz="2400" dirty="0" smtClean="0">
                <a:cs typeface="Calibri" pitchFamily="34" charset="0"/>
              </a:rPr>
              <a:t>Medical information retrieval, analysis, visualization. </a:t>
            </a:r>
          </a:p>
          <a:p>
            <a:pPr marL="361950" indent="-361950" eaLnBrk="1" hangingPunct="1">
              <a:spcBef>
                <a:spcPts val="0"/>
              </a:spcBef>
              <a:spcAft>
                <a:spcPts val="600"/>
              </a:spcAft>
              <a:defRPr/>
            </a:pPr>
            <a:r>
              <a:rPr lang="en-US" sz="2400" dirty="0" smtClean="0">
                <a:cs typeface="Calibri" pitchFamily="34" charset="0"/>
              </a:rPr>
              <a:t>Global analysis of EEG, visualization of high-D trajectories.</a:t>
            </a:r>
          </a:p>
          <a:p>
            <a:pPr marL="361950" indent="-361950" eaLnBrk="1" hangingPunct="1">
              <a:spcBef>
                <a:spcPts val="0"/>
              </a:spcBef>
              <a:spcAft>
                <a:spcPts val="600"/>
              </a:spcAft>
              <a:defRPr/>
            </a:pPr>
            <a:r>
              <a:rPr lang="en-US" sz="2400" dirty="0" smtClean="0">
                <a:cs typeface="Calibri" pitchFamily="34" charset="0"/>
              </a:rPr>
              <a:t>Brain stem model</a:t>
            </a:r>
            <a:r>
              <a:rPr lang="pl-PL" sz="2400" dirty="0" smtClean="0">
                <a:cs typeface="Calibri" pitchFamily="34" charset="0"/>
              </a:rPr>
              <a:t>s</a:t>
            </a:r>
            <a:r>
              <a:rPr lang="en-US" sz="2400" dirty="0" smtClean="0">
                <a:cs typeface="Calibri" pitchFamily="34" charset="0"/>
              </a:rPr>
              <a:t> and consciousness in artificial systems</a:t>
            </a:r>
            <a:r>
              <a:rPr lang="pl-PL" sz="2400" dirty="0" smtClean="0">
                <a:cs typeface="Calibri" pitchFamily="34" charset="0"/>
              </a:rPr>
              <a:t>.</a:t>
            </a:r>
            <a:endParaRPr lang="en-US" sz="2400" dirty="0" smtClean="0">
              <a:cs typeface="Calibri" pitchFamily="34" charset="0"/>
            </a:endParaRPr>
          </a:p>
          <a:p>
            <a:pPr marL="361950" indent="-361950" eaLnBrk="1" hangingPunct="1">
              <a:spcBef>
                <a:spcPts val="0"/>
              </a:spcBef>
              <a:spcAft>
                <a:spcPts val="600"/>
              </a:spcAft>
              <a:defRPr/>
            </a:pPr>
            <a:r>
              <a:rPr lang="en-US" sz="2400" dirty="0" smtClean="0">
                <a:cs typeface="Calibri" pitchFamily="34" charset="0"/>
              </a:rPr>
              <a:t>Autism, </a:t>
            </a:r>
            <a:r>
              <a:rPr lang="en-US" sz="2400" dirty="0" smtClean="0">
                <a:cs typeface="Calibri" pitchFamily="34" charset="0"/>
              </a:rPr>
              <a:t>ADHD, phenomics, comprehensive </a:t>
            </a:r>
            <a:r>
              <a:rPr lang="en-US" sz="2400" dirty="0" smtClean="0">
                <a:cs typeface="Calibri" pitchFamily="34" charset="0"/>
              </a:rPr>
              <a:t>theory. </a:t>
            </a:r>
          </a:p>
          <a:p>
            <a:pPr marL="361950" indent="-361950" eaLnBrk="1" hangingPunct="1">
              <a:spcBef>
                <a:spcPts val="0"/>
              </a:spcBef>
              <a:spcAft>
                <a:spcPts val="600"/>
              </a:spcAft>
              <a:defRPr/>
            </a:pPr>
            <a:r>
              <a:rPr lang="en-US" sz="2400" dirty="0" smtClean="0">
                <a:cs typeface="Calibri" pitchFamily="34" charset="0"/>
              </a:rPr>
              <a:t>Imagery agnosia, especially imagery </a:t>
            </a:r>
            <a:r>
              <a:rPr lang="en-US" sz="2400" dirty="0" err="1" smtClean="0">
                <a:cs typeface="Calibri" pitchFamily="34" charset="0"/>
              </a:rPr>
              <a:t>amusia</a:t>
            </a:r>
            <a:r>
              <a:rPr lang="en-US" sz="2400" dirty="0" smtClean="0">
                <a:cs typeface="Calibri" pitchFamily="34" charset="0"/>
              </a:rPr>
              <a:t>.</a:t>
            </a:r>
          </a:p>
          <a:p>
            <a:pPr marL="361950" indent="-361950" eaLnBrk="1" hangingPunct="1">
              <a:spcBef>
                <a:spcPts val="0"/>
              </a:spcBef>
              <a:spcAft>
                <a:spcPts val="600"/>
              </a:spcAft>
              <a:defRPr/>
            </a:pPr>
            <a:r>
              <a:rPr lang="en-US" sz="2400" dirty="0" smtClean="0">
                <a:cs typeface="Calibri" pitchFamily="34" charset="0"/>
              </a:rPr>
              <a:t>Infants: observation, guided development. </a:t>
            </a:r>
            <a:endParaRPr lang="pl-PL" sz="2400" dirty="0" smtClean="0">
              <a:cs typeface="Calibri" pitchFamily="34" charset="0"/>
            </a:endParaRPr>
          </a:p>
          <a:p>
            <a:pPr marL="361950" indent="-361950" eaLnBrk="1" hangingPunct="1">
              <a:spcBef>
                <a:spcPts val="0"/>
              </a:spcBef>
              <a:spcAft>
                <a:spcPts val="600"/>
              </a:spcAft>
              <a:defRPr/>
            </a:pPr>
            <a:r>
              <a:rPr lang="en-US" sz="2400" dirty="0" smtClean="0">
                <a:cs typeface="Calibri" pitchFamily="34" charset="0"/>
              </a:rPr>
              <a:t>Integration </a:t>
            </a:r>
            <a:r>
              <a:rPr lang="en-US" sz="2400" dirty="0" smtClean="0">
                <a:cs typeface="Calibri" pitchFamily="34" charset="0"/>
              </a:rPr>
              <a:t>of </a:t>
            </a:r>
            <a:r>
              <a:rPr lang="en-US" sz="2400" dirty="0" smtClean="0">
                <a:cs typeface="Calibri" pitchFamily="34" charset="0"/>
              </a:rPr>
              <a:t>Humanized </a:t>
            </a:r>
            <a:r>
              <a:rPr lang="en-US" sz="2400" dirty="0" smtClean="0">
                <a:cs typeface="Calibri" pitchFamily="34" charset="0"/>
              </a:rPr>
              <a:t>Interface Technologies (HIT</a:t>
            </a:r>
            <a:r>
              <a:rPr lang="en-US" sz="2400" dirty="0" smtClean="0">
                <a:cs typeface="Calibri" pitchFamily="34" charset="0"/>
              </a:rPr>
              <a:t>). </a:t>
            </a:r>
            <a:endParaRPr lang="en-US" sz="2400" dirty="0" smtClean="0">
              <a:cs typeface="Calibri" pitchFamily="34" charset="0"/>
            </a:endParaRPr>
          </a:p>
          <a:p>
            <a:pPr marL="361950" indent="-361950" eaLnBrk="1" hangingPunct="1">
              <a:spcBef>
                <a:spcPts val="0"/>
              </a:spcBef>
              <a:spcAft>
                <a:spcPts val="600"/>
              </a:spcAft>
              <a:defRPr/>
            </a:pPr>
            <a:r>
              <a:rPr lang="pl-PL" sz="2400" dirty="0" smtClean="0">
                <a:cs typeface="Calibri" pitchFamily="34" charset="0"/>
              </a:rPr>
              <a:t>Free will, neural determinism and social consequences.</a:t>
            </a:r>
            <a:endParaRPr lang="en-US" sz="2400" dirty="0" smtClean="0">
              <a:cs typeface="Calibri" pitchFamily="34" charset="0"/>
            </a:endParaRPr>
          </a:p>
        </p:txBody>
      </p:sp>
      <p:pic>
        <p:nvPicPr>
          <p:cNvPr id="145413" name="Picture 5"/>
          <p:cNvPicPr>
            <a:picLocks noChangeAspect="1" noChangeArrowheads="1"/>
          </p:cNvPicPr>
          <p:nvPr/>
        </p:nvPicPr>
        <p:blipFill>
          <a:blip r:embed="rId3"/>
          <a:srcRect/>
          <a:stretch>
            <a:fillRect/>
          </a:stretch>
        </p:blipFill>
        <p:spPr bwMode="auto">
          <a:xfrm>
            <a:off x="7581900" y="33338"/>
            <a:ext cx="1524000" cy="1504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6276061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EEG based </a:t>
            </a:r>
            <a:r>
              <a:rPr lang="en-US" dirty="0" err="1">
                <a:effectLst>
                  <a:outerShdw blurRad="38100" dist="38100" dir="2700000" algn="tl">
                    <a:srgbClr val="000000">
                      <a:alpha val="43137"/>
                    </a:srgbClr>
                  </a:outerShdw>
                </a:effectLst>
              </a:rPr>
              <a:t>Neuro</a:t>
            </a:r>
            <a:r>
              <a:rPr lang="en-US" dirty="0">
                <a:effectLst>
                  <a:outerShdw blurRad="38100" dist="38100" dir="2700000" algn="tl">
                    <a:srgbClr val="000000">
                      <a:alpha val="43137"/>
                    </a:srgbClr>
                  </a:outerShdw>
                </a:effectLst>
              </a:rPr>
              <a:t>-feedback</a:t>
            </a:r>
          </a:p>
        </p:txBody>
      </p:sp>
      <p:sp>
        <p:nvSpPr>
          <p:cNvPr id="171011" name="Rectangle 3"/>
          <p:cNvSpPr>
            <a:spLocks noChangeArrowheads="1"/>
          </p:cNvSpPr>
          <p:nvPr/>
        </p:nvSpPr>
        <p:spPr bwMode="auto">
          <a:xfrm>
            <a:off x="2991125" y="2276478"/>
            <a:ext cx="1431764" cy="6508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buClrTx/>
              <a:buSzTx/>
            </a:pPr>
            <a:r>
              <a:rPr lang="en-US" sz="1800" b="1" dirty="0" smtClean="0">
                <a:solidFill>
                  <a:srgbClr val="000000"/>
                </a:solidFill>
                <a:latin typeface="Calibri" pitchFamily="34" charset="0"/>
                <a:cs typeface="Calibri" pitchFamily="34" charset="0"/>
              </a:rPr>
              <a:t>Mental Training</a:t>
            </a:r>
          </a:p>
        </p:txBody>
      </p:sp>
      <p:sp>
        <p:nvSpPr>
          <p:cNvPr id="171012" name="Rectangle 4"/>
          <p:cNvSpPr>
            <a:spLocks noChangeArrowheads="1"/>
          </p:cNvSpPr>
          <p:nvPr/>
        </p:nvSpPr>
        <p:spPr bwMode="auto">
          <a:xfrm>
            <a:off x="3154331" y="4830766"/>
            <a:ext cx="1633546" cy="6508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buClrTx/>
              <a:buSzTx/>
            </a:pPr>
            <a:r>
              <a:rPr lang="en-US" sz="1800" b="1" dirty="0" smtClean="0">
                <a:solidFill>
                  <a:srgbClr val="000000"/>
                </a:solidFill>
                <a:latin typeface="Calibri" pitchFamily="34" charset="0"/>
                <a:cs typeface="Calibri" pitchFamily="34" charset="0"/>
              </a:rPr>
              <a:t>Sensorimotor Signals</a:t>
            </a:r>
          </a:p>
        </p:txBody>
      </p:sp>
      <p:sp>
        <p:nvSpPr>
          <p:cNvPr id="171013" name="Rectangle 5"/>
          <p:cNvSpPr>
            <a:spLocks noChangeArrowheads="1"/>
          </p:cNvSpPr>
          <p:nvPr/>
        </p:nvSpPr>
        <p:spPr bwMode="auto">
          <a:xfrm>
            <a:off x="4575709" y="3206752"/>
            <a:ext cx="1683992" cy="92551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buClrTx/>
              <a:buSzTx/>
            </a:pPr>
            <a:r>
              <a:rPr lang="en-US" sz="1800" b="1" dirty="0" smtClean="0">
                <a:solidFill>
                  <a:srgbClr val="000000"/>
                </a:solidFill>
                <a:latin typeface="Calibri" pitchFamily="34" charset="0"/>
                <a:cs typeface="Calibri" pitchFamily="34" charset="0"/>
              </a:rPr>
              <a:t>Statistical/ </a:t>
            </a:r>
            <a:r>
              <a:rPr lang="en-US" sz="1800" b="1" dirty="0" err="1" smtClean="0">
                <a:solidFill>
                  <a:srgbClr val="000000"/>
                </a:solidFill>
                <a:latin typeface="Calibri" pitchFamily="34" charset="0"/>
                <a:cs typeface="Calibri" pitchFamily="34" charset="0"/>
              </a:rPr>
              <a:t>Neuro</a:t>
            </a:r>
            <a:r>
              <a:rPr lang="en-US" sz="1800" b="1" dirty="0" smtClean="0">
                <a:solidFill>
                  <a:srgbClr val="000000"/>
                </a:solidFill>
                <a:latin typeface="Calibri" pitchFamily="34" charset="0"/>
                <a:cs typeface="Calibri" pitchFamily="34" charset="0"/>
              </a:rPr>
              <a:t>-fuzzy Modeling</a:t>
            </a:r>
          </a:p>
        </p:txBody>
      </p:sp>
      <p:sp>
        <p:nvSpPr>
          <p:cNvPr id="171014" name="Rectangle 6"/>
          <p:cNvSpPr>
            <a:spLocks noChangeArrowheads="1"/>
          </p:cNvSpPr>
          <p:nvPr/>
        </p:nvSpPr>
        <p:spPr bwMode="auto">
          <a:xfrm>
            <a:off x="6473354" y="2324103"/>
            <a:ext cx="1068259" cy="650875"/>
          </a:xfrm>
          <a:prstGeom prst="rect">
            <a:avLst/>
          </a:prstGeom>
          <a:solidFill>
            <a:srgbClr val="BBE0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buClrTx/>
              <a:buSzTx/>
            </a:pPr>
            <a:r>
              <a:rPr lang="en-US" sz="1800" b="1" dirty="0" smtClean="0">
                <a:solidFill>
                  <a:srgbClr val="000000"/>
                </a:solidFill>
                <a:latin typeface="Calibri" pitchFamily="34" charset="0"/>
                <a:cs typeface="Calibri" pitchFamily="34" charset="0"/>
              </a:rPr>
              <a:t>EEG Signals</a:t>
            </a:r>
          </a:p>
        </p:txBody>
      </p:sp>
      <p:sp>
        <p:nvSpPr>
          <p:cNvPr id="171015" name="Rectangle 7"/>
          <p:cNvSpPr>
            <a:spLocks noChangeArrowheads="1"/>
          </p:cNvSpPr>
          <p:nvPr/>
        </p:nvSpPr>
        <p:spPr bwMode="auto">
          <a:xfrm>
            <a:off x="6459999" y="4294874"/>
            <a:ext cx="1421378" cy="646331"/>
          </a:xfrm>
          <a:prstGeom prst="rect">
            <a:avLst/>
          </a:prstGeom>
          <a:solidFill>
            <a:srgbClr val="BBE0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buClrTx/>
              <a:buSzTx/>
            </a:pPr>
            <a:r>
              <a:rPr lang="en-US" sz="1800" b="1" dirty="0" smtClean="0">
                <a:solidFill>
                  <a:srgbClr val="000000"/>
                </a:solidFill>
                <a:latin typeface="Calibri" pitchFamily="34" charset="0"/>
                <a:cs typeface="Calibri" pitchFamily="34" charset="0"/>
              </a:rPr>
              <a:t>EOG/ EMG/ ECG Signal</a:t>
            </a:r>
          </a:p>
        </p:txBody>
      </p:sp>
      <p:sp>
        <p:nvSpPr>
          <p:cNvPr id="171016" name="Rectangle 8"/>
          <p:cNvSpPr>
            <a:spLocks noChangeArrowheads="1"/>
          </p:cNvSpPr>
          <p:nvPr/>
        </p:nvSpPr>
        <p:spPr bwMode="auto">
          <a:xfrm>
            <a:off x="1670638" y="3254378"/>
            <a:ext cx="955498" cy="1116013"/>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Tx/>
              <a:buSzTx/>
            </a:pPr>
            <a:r>
              <a:rPr lang="en-US" sz="1800" b="1" dirty="0" smtClean="0">
                <a:solidFill>
                  <a:srgbClr val="000000"/>
                </a:solidFill>
                <a:latin typeface="Calibri" pitchFamily="34" charset="0"/>
                <a:cs typeface="Calibri" pitchFamily="34" charset="0"/>
              </a:rPr>
              <a:t>Brain</a:t>
            </a:r>
          </a:p>
        </p:txBody>
      </p:sp>
      <p:sp>
        <p:nvSpPr>
          <p:cNvPr id="171017" name="AutoShape 9"/>
          <p:cNvSpPr>
            <a:spLocks noChangeArrowheads="1"/>
          </p:cNvSpPr>
          <p:nvPr/>
        </p:nvSpPr>
        <p:spPr bwMode="auto">
          <a:xfrm rot="-5400000">
            <a:off x="6457837" y="3470165"/>
            <a:ext cx="633412" cy="101781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E7E9D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71018" name="AutoShape 10"/>
          <p:cNvSpPr>
            <a:spLocks noChangeArrowheads="1"/>
          </p:cNvSpPr>
          <p:nvPr/>
        </p:nvSpPr>
        <p:spPr bwMode="auto">
          <a:xfrm rot="5400000" flipV="1">
            <a:off x="6450418" y="2774840"/>
            <a:ext cx="633412" cy="101781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E7E9D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71019" name="AutoShape 11"/>
          <p:cNvSpPr>
            <a:spLocks noChangeArrowheads="1"/>
          </p:cNvSpPr>
          <p:nvPr/>
        </p:nvSpPr>
        <p:spPr bwMode="auto">
          <a:xfrm rot="-5400000">
            <a:off x="4602564" y="2182528"/>
            <a:ext cx="835025" cy="119437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71020" name="AutoShape 12"/>
          <p:cNvSpPr>
            <a:spLocks noChangeArrowheads="1"/>
          </p:cNvSpPr>
          <p:nvPr/>
        </p:nvSpPr>
        <p:spPr bwMode="auto">
          <a:xfrm>
            <a:off x="4784912" y="4162425"/>
            <a:ext cx="956981" cy="1169988"/>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71021" name="AutoShape 13"/>
          <p:cNvSpPr>
            <a:spLocks noChangeArrowheads="1"/>
          </p:cNvSpPr>
          <p:nvPr/>
        </p:nvSpPr>
        <p:spPr bwMode="auto">
          <a:xfrm rot="-10800000">
            <a:off x="1869454" y="2454278"/>
            <a:ext cx="1118704" cy="779463"/>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
        <p:nvSpPr>
          <p:cNvPr id="171022" name="AutoShape 14"/>
          <p:cNvSpPr>
            <a:spLocks noChangeArrowheads="1"/>
          </p:cNvSpPr>
          <p:nvPr/>
        </p:nvSpPr>
        <p:spPr bwMode="auto">
          <a:xfrm rot="-16200000">
            <a:off x="2021401" y="4322893"/>
            <a:ext cx="1047750" cy="120624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96969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buClrTx/>
              <a:buSzTx/>
            </a:pPr>
            <a:endParaRPr lang="en-US" sz="1800" dirty="0" smtClean="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9684753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684213" y="476250"/>
            <a:ext cx="7488237" cy="865188"/>
          </a:xfrm>
          <a:effectLst/>
        </p:spPr>
        <p:txBody>
          <a:bodyPr/>
          <a:lstStyle/>
          <a:p>
            <a:r>
              <a:rPr lang="en-US" sz="3200" dirty="0" err="1">
                <a:effectLst>
                  <a:outerShdw blurRad="38100" dist="38100" dir="2700000" algn="tl">
                    <a:srgbClr val="000000">
                      <a:alpha val="43137"/>
                    </a:srgbClr>
                  </a:outerShdw>
                </a:effectLst>
              </a:rPr>
              <a:t>IDoCare</a:t>
            </a:r>
            <a:r>
              <a:rPr lang="en-US" sz="3200" b="0" dirty="0">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I</a:t>
            </a:r>
            <a:r>
              <a:rPr lang="en-US" sz="3200" b="0" dirty="0">
                <a:effectLst>
                  <a:outerShdw blurRad="38100" dist="38100" dir="2700000" algn="tl">
                    <a:srgbClr val="000000">
                      <a:alpha val="43137"/>
                    </a:srgbClr>
                  </a:outerShdw>
                </a:effectLst>
              </a:rPr>
              <a:t>nfant </a:t>
            </a:r>
            <a:r>
              <a:rPr lang="en-US" sz="3600" dirty="0">
                <a:effectLst>
                  <a:outerShdw blurRad="38100" dist="38100" dir="2700000" algn="tl">
                    <a:srgbClr val="000000">
                      <a:alpha val="43137"/>
                    </a:srgbClr>
                  </a:outerShdw>
                </a:effectLst>
              </a:rPr>
              <a:t>D</a:t>
            </a:r>
            <a:r>
              <a:rPr lang="en-US" sz="3200" b="0" dirty="0">
                <a:effectLst>
                  <a:outerShdw blurRad="38100" dist="38100" dir="2700000" algn="tl">
                    <a:srgbClr val="000000">
                      <a:alpha val="43137"/>
                    </a:srgbClr>
                  </a:outerShdw>
                </a:effectLst>
              </a:rPr>
              <a:t>evel</a:t>
            </a:r>
            <a:r>
              <a:rPr lang="en-US" sz="3200" dirty="0">
                <a:effectLst>
                  <a:outerShdw blurRad="38100" dist="38100" dir="2700000" algn="tl">
                    <a:srgbClr val="000000">
                      <a:alpha val="43137"/>
                    </a:srgbClr>
                  </a:outerShdw>
                </a:effectLst>
              </a:rPr>
              <a:t>o</a:t>
            </a:r>
            <a:r>
              <a:rPr lang="en-US" sz="3200" b="0" dirty="0">
                <a:effectLst>
                  <a:outerShdw blurRad="38100" dist="38100" dir="2700000" algn="tl">
                    <a:srgbClr val="000000">
                      <a:alpha val="43137"/>
                    </a:srgbClr>
                  </a:outerShdw>
                </a:effectLst>
              </a:rPr>
              <a:t>pment and </a:t>
            </a:r>
            <a:r>
              <a:rPr lang="en-US" sz="3200" dirty="0">
                <a:effectLst>
                  <a:outerShdw blurRad="38100" dist="38100" dir="2700000" algn="tl">
                    <a:srgbClr val="000000">
                      <a:alpha val="43137"/>
                    </a:srgbClr>
                  </a:outerShdw>
                </a:effectLst>
              </a:rPr>
              <a:t>Care</a:t>
            </a:r>
            <a:r>
              <a:rPr lang="en-US" sz="3200" b="0" dirty="0">
                <a:effectLst>
                  <a:outerShdw blurRad="38100" dist="38100" dir="2700000" algn="tl">
                    <a:srgbClr val="000000">
                      <a:alpha val="43137"/>
                    </a:srgbClr>
                  </a:outerShdw>
                </a:effectLst>
              </a:rPr>
              <a:t> </a:t>
            </a:r>
            <a:br>
              <a:rPr lang="en-US" sz="3200" b="0" dirty="0">
                <a:effectLst>
                  <a:outerShdw blurRad="38100" dist="38100" dir="2700000" algn="tl">
                    <a:srgbClr val="000000">
                      <a:alpha val="43137"/>
                    </a:srgbClr>
                  </a:outerShdw>
                </a:effectLst>
              </a:rPr>
            </a:br>
            <a:r>
              <a:rPr lang="en-US" sz="3200" b="0" dirty="0">
                <a:effectLst>
                  <a:outerShdw blurRad="38100" dist="38100" dir="2700000" algn="tl">
                    <a:srgbClr val="000000">
                      <a:alpha val="43137"/>
                    </a:srgbClr>
                  </a:outerShdw>
                </a:effectLst>
              </a:rPr>
              <a:t>for development of perfect babies!</a:t>
            </a:r>
          </a:p>
        </p:txBody>
      </p:sp>
      <p:sp>
        <p:nvSpPr>
          <p:cNvPr id="15364" name="Rectangle 4"/>
          <p:cNvSpPr>
            <a:spLocks noGrp="1" noChangeArrowheads="1"/>
          </p:cNvSpPr>
          <p:nvPr>
            <p:ph type="subTitle" idx="1"/>
          </p:nvPr>
        </p:nvSpPr>
        <p:spPr>
          <a:xfrm>
            <a:off x="611188" y="1768475"/>
            <a:ext cx="8064500" cy="508000"/>
          </a:xfrm>
        </p:spPr>
        <p:txBody>
          <a:bodyPr/>
          <a:lstStyle/>
          <a:p>
            <a:pPr algn="l"/>
            <a:r>
              <a:rPr lang="en-US" dirty="0" smtClean="0"/>
              <a:t>Initially for Home 2015, but  now it has a long story  … </a:t>
            </a:r>
            <a:endParaRPr lang="en-US" dirty="0"/>
          </a:p>
        </p:txBody>
      </p:sp>
      <p:sp>
        <p:nvSpPr>
          <p:cNvPr id="15370" name="Rectangle 10"/>
          <p:cNvSpPr>
            <a:spLocks noChangeArrowheads="1"/>
          </p:cNvSpPr>
          <p:nvPr/>
        </p:nvSpPr>
        <p:spPr bwMode="auto">
          <a:xfrm>
            <a:off x="684213" y="2492375"/>
            <a:ext cx="8208962"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20000"/>
              </a:spcBef>
              <a:buClrTx/>
              <a:buSzTx/>
            </a:pPr>
            <a:r>
              <a:rPr lang="en-US" dirty="0" smtClean="0">
                <a:solidFill>
                  <a:srgbClr val="FFFFFF"/>
                </a:solidFill>
                <a:latin typeface="Calibri" pitchFamily="34" charset="0"/>
              </a:rPr>
              <a:t>Problem: about 5-10% of all children have a developmental disability that causes problems in their speech and language development.</a:t>
            </a:r>
          </a:p>
          <a:p>
            <a:pPr algn="l">
              <a:spcBef>
                <a:spcPct val="20000"/>
              </a:spcBef>
              <a:buClrTx/>
              <a:buSzTx/>
            </a:pPr>
            <a:r>
              <a:rPr lang="en-US" dirty="0" smtClean="0">
                <a:solidFill>
                  <a:srgbClr val="FFFFFF"/>
                </a:solidFill>
                <a:latin typeface="Calibri" pitchFamily="34" charset="0"/>
              </a:rPr>
              <a:t>Identification of congenital hearing loss in USA is at 2½ years of age! </a:t>
            </a:r>
            <a:br>
              <a:rPr lang="en-US" dirty="0" smtClean="0">
                <a:solidFill>
                  <a:srgbClr val="FFFFFF"/>
                </a:solidFill>
                <a:latin typeface="Calibri" pitchFamily="34" charset="0"/>
              </a:rPr>
            </a:br>
            <a:endParaRPr lang="en-US" dirty="0" smtClean="0">
              <a:solidFill>
                <a:srgbClr val="FFFFFF"/>
              </a:solidFill>
              <a:latin typeface="Calibri" pitchFamily="34" charset="0"/>
            </a:endParaRPr>
          </a:p>
          <a:p>
            <a:pPr algn="l">
              <a:spcBef>
                <a:spcPct val="20000"/>
              </a:spcBef>
              <a:buClrTx/>
              <a:buSzTx/>
            </a:pPr>
            <a:r>
              <a:rPr lang="en-US" dirty="0" smtClean="0">
                <a:solidFill>
                  <a:srgbClr val="FFFFFF"/>
                </a:solidFill>
                <a:latin typeface="Calibri" pitchFamily="34" charset="0"/>
              </a:rPr>
              <a:t>Solution: permanent monitoring of babies in the crib, stimulation, recording and analysis of their responses, providing guideline for their perceptual and cognitive development, calling an expert help if needed. </a:t>
            </a:r>
          </a:p>
          <a:p>
            <a:pPr algn="l">
              <a:spcBef>
                <a:spcPct val="20000"/>
              </a:spcBef>
              <a:buClrTx/>
              <a:buSzTx/>
            </a:pPr>
            <a:r>
              <a:rPr lang="en-US" dirty="0" smtClean="0">
                <a:solidFill>
                  <a:srgbClr val="FFFFFF"/>
                </a:solidFill>
                <a:latin typeface="Calibri" pitchFamily="34" charset="0"/>
              </a:rPr>
              <a:t>Key sensors: suction response (basic method in developmental psychology), motion detectors, auditory and visual monitoring. </a:t>
            </a:r>
          </a:p>
          <a:p>
            <a:pPr algn="l">
              <a:spcBef>
                <a:spcPct val="20000"/>
              </a:spcBef>
              <a:buClrTx/>
              <a:buSzTx/>
            </a:pPr>
            <a:endParaRPr lang="en-US" dirty="0" smtClean="0">
              <a:solidFill>
                <a:srgbClr val="FFFFFF"/>
              </a:solidFill>
              <a:latin typeface="Calibri" pitchFamily="34" charset="0"/>
            </a:endParaRPr>
          </a:p>
          <a:p>
            <a:pPr algn="l">
              <a:spcBef>
                <a:spcPct val="20000"/>
              </a:spcBef>
              <a:buClrTx/>
              <a:buSzTx/>
            </a:pPr>
            <a:r>
              <a:rPr lang="en-US" dirty="0" smtClean="0">
                <a:solidFill>
                  <a:srgbClr val="FFFFFF"/>
                </a:solidFill>
                <a:latin typeface="Calibri" pitchFamily="34" charset="0"/>
              </a:rPr>
              <a:t>Potential: market for baby monitors (Sony, BT...) is billions of $; so far they only let parents to hear or see the baby and play ambient music.</a:t>
            </a:r>
          </a:p>
        </p:txBody>
      </p:sp>
      <p:pic>
        <p:nvPicPr>
          <p:cNvPr id="15371" name="Picture 11" descr="baby_suck_on_pacifier_md_wh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115888"/>
            <a:ext cx="1333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020" y="1768475"/>
            <a:ext cx="603885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03621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372"/>
                                        </p:tgtEl>
                                        <p:attrNameLst>
                                          <p:attrName>style.visibility</p:attrName>
                                        </p:attrNameLst>
                                      </p:cBhvr>
                                      <p:to>
                                        <p:strVal val="visible"/>
                                      </p:to>
                                    </p:set>
                                    <p:animEffect transition="in" filter="checkerboard(across)">
                                      <p:cBhvr>
                                        <p:cTn id="7" dur="500"/>
                                        <p:tgtEl>
                                          <p:spTgt spid="1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a:xfrm>
            <a:off x="684213" y="476250"/>
            <a:ext cx="7772400" cy="504825"/>
          </a:xfrm>
          <a:effectLst/>
        </p:spPr>
        <p:txBody>
          <a:bodyPr/>
          <a:lstStyle/>
          <a:p>
            <a:r>
              <a:rPr lang="en-US" sz="3600" dirty="0" err="1">
                <a:effectLst>
                  <a:outerShdw blurRad="38100" dist="38100" dir="2700000" algn="tl">
                    <a:srgbClr val="000000">
                      <a:alpha val="43137"/>
                    </a:srgbClr>
                  </a:outerShdw>
                </a:effectLst>
              </a:rPr>
              <a:t>IDoCare</a:t>
            </a:r>
            <a:r>
              <a:rPr lang="en-US" sz="3600" b="0" dirty="0">
                <a:effectLst>
                  <a:outerShdw blurRad="38100" dist="38100" dir="2700000" algn="tl">
                    <a:srgbClr val="000000">
                      <a:alpha val="43137"/>
                    </a:srgbClr>
                  </a:outerShdw>
                </a:effectLst>
              </a:rPr>
              <a:t> intelligent crib</a:t>
            </a:r>
          </a:p>
        </p:txBody>
      </p:sp>
      <p:sp>
        <p:nvSpPr>
          <p:cNvPr id="136195" name="Rectangle 3"/>
          <p:cNvSpPr>
            <a:spLocks noGrp="1" noChangeArrowheads="1"/>
          </p:cNvSpPr>
          <p:nvPr>
            <p:ph type="subTitle" idx="1"/>
          </p:nvPr>
        </p:nvSpPr>
        <p:spPr>
          <a:xfrm>
            <a:off x="611188" y="1125538"/>
            <a:ext cx="8353425" cy="1150937"/>
          </a:xfrm>
        </p:spPr>
        <p:txBody>
          <a:bodyPr/>
          <a:lstStyle/>
          <a:p>
            <a:pPr algn="l"/>
            <a:r>
              <a:rPr lang="en-US" dirty="0"/>
              <a:t>Revolutionary enhancement of baby monitors: </a:t>
            </a:r>
            <a:r>
              <a:rPr lang="en-US" b="1" dirty="0"/>
              <a:t>intelligent crib</a:t>
            </a:r>
            <a:r>
              <a:rPr lang="en-US" dirty="0"/>
              <a:t> with wireless suction, motion detector and audio/visual monitoring, plus software for early diagnostics of developmental problems. </a:t>
            </a:r>
          </a:p>
        </p:txBody>
      </p:sp>
      <p:sp>
        <p:nvSpPr>
          <p:cNvPr id="136196" name="Rectangle 4"/>
          <p:cNvSpPr>
            <a:spLocks noChangeArrowheads="1"/>
          </p:cNvSpPr>
          <p:nvPr/>
        </p:nvSpPr>
        <p:spPr bwMode="auto">
          <a:xfrm>
            <a:off x="611188" y="2276475"/>
            <a:ext cx="8281987"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spcBef>
                <a:spcPct val="20000"/>
              </a:spcBef>
              <a:buClrTx/>
              <a:buSzTx/>
            </a:pPr>
            <a:r>
              <a:rPr lang="en-US" dirty="0" smtClean="0">
                <a:solidFill>
                  <a:srgbClr val="FFFFFF"/>
                </a:solidFill>
                <a:latin typeface="Calibri" pitchFamily="34" charset="0"/>
              </a:rPr>
              <a:t>Hardware: embedding pressure and temperature sensors in telemetric pacifier, for monitoring and feedback of baby's reactions to stimuli.</a:t>
            </a:r>
          </a:p>
          <a:p>
            <a:pPr algn="l">
              <a:spcBef>
                <a:spcPct val="20000"/>
              </a:spcBef>
              <a:buClrTx/>
              <a:buSzTx/>
            </a:pPr>
            <a:r>
              <a:rPr lang="en-US" dirty="0" smtClean="0">
                <a:solidFill>
                  <a:srgbClr val="FFFFFF"/>
                </a:solidFill>
                <a:latin typeface="Calibri" pitchFamily="34" charset="0"/>
              </a:rPr>
              <a:t>Software: signal analysis and blind source separation; interpretation of baby’s responses, selection of stimuli and comments for parents. </a:t>
            </a:r>
          </a:p>
          <a:p>
            <a:pPr algn="l">
              <a:spcBef>
                <a:spcPct val="20000"/>
              </a:spcBef>
              <a:buClrTx/>
              <a:buSzTx/>
            </a:pPr>
            <a:r>
              <a:rPr lang="en-US" dirty="0" smtClean="0">
                <a:solidFill>
                  <a:srgbClr val="FFFFFF"/>
                </a:solidFill>
                <a:latin typeface="Calibri" pitchFamily="34" charset="0"/>
              </a:rPr>
              <a:t>Home applications: monitoring, diagnostics, preventive actions by enhancement of perceptual discrimination by giving rewards for solving perceptual problems. </a:t>
            </a:r>
          </a:p>
          <a:p>
            <a:pPr algn="l">
              <a:spcBef>
                <a:spcPct val="20000"/>
              </a:spcBef>
              <a:buClrTx/>
              <a:buSzTx/>
            </a:pPr>
            <a:endParaRPr lang="en-US" dirty="0" smtClean="0">
              <a:solidFill>
                <a:srgbClr val="FFFFFF"/>
              </a:solidFill>
              <a:latin typeface="Calibri" pitchFamily="34" charset="0"/>
            </a:endParaRPr>
          </a:p>
          <a:p>
            <a:pPr algn="l">
              <a:spcBef>
                <a:spcPct val="20000"/>
              </a:spcBef>
              <a:buClrTx/>
              <a:buSzTx/>
            </a:pPr>
            <a:r>
              <a:rPr lang="en-US" dirty="0" smtClean="0">
                <a:solidFill>
                  <a:srgbClr val="FFFFFF"/>
                </a:solidFill>
                <a:latin typeface="Calibri" pitchFamily="34" charset="0"/>
              </a:rPr>
              <a:t>Children love to be stimulated, and </a:t>
            </a:r>
            <a:r>
              <a:rPr lang="en-US" dirty="0" err="1" smtClean="0">
                <a:solidFill>
                  <a:srgbClr val="FFFFFF"/>
                </a:solidFill>
                <a:latin typeface="Calibri" pitchFamily="34" charset="0"/>
              </a:rPr>
              <a:t>IDoCare</a:t>
            </a:r>
            <a:r>
              <a:rPr lang="en-US" dirty="0" smtClean="0">
                <a:solidFill>
                  <a:srgbClr val="FFFFFF"/>
                </a:solidFill>
                <a:latin typeface="Calibri" pitchFamily="34" charset="0"/>
              </a:rPr>
              <a:t> will be the first active environment that will allow them to influence what they see and hear. </a:t>
            </a:r>
            <a:br>
              <a:rPr lang="en-US" dirty="0" smtClean="0">
                <a:solidFill>
                  <a:srgbClr val="FFFFFF"/>
                </a:solidFill>
                <a:latin typeface="Calibri" pitchFamily="34" charset="0"/>
              </a:rPr>
            </a:br>
            <a:r>
              <a:rPr lang="en-US" dirty="0" smtClean="0">
                <a:solidFill>
                  <a:srgbClr val="FFFFFF"/>
                </a:solidFill>
                <a:latin typeface="Calibri" pitchFamily="34" charset="0"/>
              </a:rPr>
              <a:t/>
            </a:r>
            <a:br>
              <a:rPr lang="en-US" dirty="0" smtClean="0">
                <a:solidFill>
                  <a:srgbClr val="FFFFFF"/>
                </a:solidFill>
                <a:latin typeface="Calibri" pitchFamily="34" charset="0"/>
              </a:rPr>
            </a:br>
            <a:r>
              <a:rPr lang="en-US" dirty="0" smtClean="0">
                <a:solidFill>
                  <a:srgbClr val="FFFFFF"/>
                </a:solidFill>
                <a:latin typeface="Calibri" pitchFamily="34" charset="0"/>
              </a:rPr>
              <a:t>Active learning may gently pressure baby’s brain to develop perceptual and cognitive skills to their full potential achieved now by very few. </a:t>
            </a:r>
          </a:p>
        </p:txBody>
      </p:sp>
      <p:pic>
        <p:nvPicPr>
          <p:cNvPr id="13619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r="-1723" b="-6731"/>
          <a:stretch>
            <a:fillRect/>
          </a:stretch>
        </p:blipFill>
        <p:spPr bwMode="auto">
          <a:xfrm>
            <a:off x="2987675" y="4221163"/>
            <a:ext cx="5689600" cy="209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62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88913"/>
            <a:ext cx="8477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48221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6199"/>
                                        </p:tgtEl>
                                        <p:attrNameLst>
                                          <p:attrName>style.visibility</p:attrName>
                                        </p:attrNameLst>
                                      </p:cBhvr>
                                      <p:to>
                                        <p:strVal val="visible"/>
                                      </p:to>
                                    </p:set>
                                    <p:animEffect transition="in" filter="checkerboard(across)">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4213" y="260350"/>
            <a:ext cx="7772400" cy="865188"/>
          </a:xfrm>
          <a:effectLst/>
        </p:spPr>
        <p:txBody>
          <a:bodyPr/>
          <a:lstStyle/>
          <a:p>
            <a:r>
              <a:rPr lang="en-US" b="0" dirty="0">
                <a:solidFill>
                  <a:srgbClr val="FFCC00"/>
                </a:solidFill>
                <a:effectLst>
                  <a:outerShdw blurRad="38100" dist="38100" dir="2700000" algn="tl">
                    <a:srgbClr val="000000">
                      <a:alpha val="43137"/>
                    </a:srgbClr>
                  </a:outerShdw>
                </a:effectLst>
              </a:rPr>
              <a:t>More </a:t>
            </a:r>
            <a:r>
              <a:rPr lang="en-US" b="0" dirty="0" err="1">
                <a:solidFill>
                  <a:srgbClr val="FFCC00"/>
                </a:solidFill>
                <a:effectLst>
                  <a:outerShdw blurRad="38100" dist="38100" dir="2700000" algn="tl">
                    <a:srgbClr val="000000">
                      <a:alpha val="43137"/>
                    </a:srgbClr>
                  </a:outerShdw>
                </a:effectLst>
              </a:rPr>
              <a:t>PerCog</a:t>
            </a:r>
            <a:r>
              <a:rPr lang="en-US" b="0" dirty="0">
                <a:solidFill>
                  <a:srgbClr val="FFCC00"/>
                </a:solidFill>
                <a:effectLst>
                  <a:outerShdw blurRad="38100" dist="38100" dir="2700000" algn="tl">
                    <a:srgbClr val="000000">
                      <a:alpha val="43137"/>
                    </a:srgbClr>
                  </a:outerShdw>
                </a:effectLst>
              </a:rPr>
              <a:t> devices</a:t>
            </a:r>
          </a:p>
        </p:txBody>
      </p:sp>
      <p:sp>
        <p:nvSpPr>
          <p:cNvPr id="202755" name="Rectangle 3"/>
          <p:cNvSpPr>
            <a:spLocks noGrp="1" noChangeArrowheads="1"/>
          </p:cNvSpPr>
          <p:nvPr>
            <p:ph type="body" idx="1"/>
          </p:nvPr>
        </p:nvSpPr>
        <p:spPr>
          <a:xfrm>
            <a:off x="539750" y="5013325"/>
            <a:ext cx="8424863" cy="1655763"/>
          </a:xfrm>
        </p:spPr>
        <p:txBody>
          <a:bodyPr/>
          <a:lstStyle/>
          <a:p>
            <a:pPr marL="0" indent="0">
              <a:buFontTx/>
              <a:buNone/>
            </a:pPr>
            <a:r>
              <a:rPr lang="en-US" sz="2000" b="0" dirty="0">
                <a:effectLst/>
              </a:rPr>
              <a:t>Goal: enhance perceptual discrimination in all modalities, improve categorical perception, increase working memory span, long-term perceptual memory, encourage abstractions and faster reactions.</a:t>
            </a:r>
          </a:p>
          <a:p>
            <a:pPr marL="0" indent="0">
              <a:buFontTx/>
              <a:buNone/>
            </a:pPr>
            <a:r>
              <a:rPr lang="en-US" sz="2000" b="0" dirty="0">
                <a:effectLst/>
              </a:rPr>
              <a:t>Responses to stimuli, behavioral interaction patterns should allow for early diagnosis of developmental problems. </a:t>
            </a:r>
          </a:p>
        </p:txBody>
      </p:sp>
      <p:pic>
        <p:nvPicPr>
          <p:cNvPr id="202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41438"/>
            <a:ext cx="9001125"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469602"/>
      </p:ext>
    </p:extLst>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228725"/>
            <a:ext cx="7524750"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ytuł 3"/>
          <p:cNvSpPr>
            <a:spLocks noGrp="1"/>
          </p:cNvSpPr>
          <p:nvPr>
            <p:ph type="title"/>
          </p:nvPr>
        </p:nvSpPr>
        <p:spPr/>
        <p:txBody>
          <a:bodyPr/>
          <a:lstStyle/>
          <a:p>
            <a:r>
              <a:rPr lang="en-US" sz="3600" dirty="0">
                <a:effectLst>
                  <a:outerShdw blurRad="38100" dist="38100" dir="2700000" algn="tl">
                    <a:srgbClr val="000000">
                      <a:alpha val="43137"/>
                    </a:srgbClr>
                  </a:outerShdw>
                </a:effectLst>
              </a:rPr>
              <a:t>Mars Analog, Software and Simulation Interdisciplinary Venture (</a:t>
            </a:r>
            <a:r>
              <a:rPr lang="en-US" sz="3600" dirty="0" smtClean="0">
                <a:effectLst>
                  <a:outerShdw blurRad="38100" dist="38100" dir="2700000" algn="tl">
                    <a:srgbClr val="000000">
                      <a:alpha val="43137"/>
                    </a:srgbClr>
                  </a:outerShdw>
                </a:effectLst>
              </a:rPr>
              <a:t>MASSIVE)</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45055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09600" y="304800"/>
            <a:ext cx="8248650" cy="715963"/>
          </a:xfrm>
          <a:solidFill>
            <a:srgbClr val="006600"/>
          </a:solidFill>
          <a:effectLst>
            <a:outerShdw dist="35921" dir="2700000" algn="ctr" rotWithShape="0">
              <a:schemeClr val="bg2"/>
            </a:outerShdw>
          </a:effectLst>
        </p:spPr>
        <p:txBody>
          <a:bodyPr lIns="92075" tIns="46038" rIns="92075" bIns="46038"/>
          <a:lstStyle/>
          <a:p>
            <a:pPr eaLnBrk="1" hangingPunct="1">
              <a:defRPr/>
            </a:pPr>
            <a:r>
              <a:rPr lang="en-US" sz="3600" dirty="0" smtClean="0">
                <a:effectLst>
                  <a:outerShdw blurRad="38100" dist="38100" dir="2700000" algn="tl">
                    <a:srgbClr val="000000"/>
                  </a:outerShdw>
                </a:effectLst>
              </a:rPr>
              <a:t>From neurodynamics to P-spaces.</a:t>
            </a:r>
          </a:p>
        </p:txBody>
      </p:sp>
      <p:sp>
        <p:nvSpPr>
          <p:cNvPr id="7171" name="Rectangle 3"/>
          <p:cNvSpPr>
            <a:spLocks noGrp="1" noChangeArrowheads="1"/>
          </p:cNvSpPr>
          <p:nvPr>
            <p:ph idx="1"/>
          </p:nvPr>
        </p:nvSpPr>
        <p:spPr>
          <a:xfrm>
            <a:off x="685800" y="1219200"/>
            <a:ext cx="8188656" cy="533400"/>
          </a:xfrm>
          <a:solidFill>
            <a:srgbClr val="006600"/>
          </a:solidFill>
        </p:spPr>
        <p:txBody>
          <a:bodyPr/>
          <a:lstStyle/>
          <a:p>
            <a:pPr marL="0" indent="0" eaLnBrk="1" hangingPunct="1">
              <a:spcBef>
                <a:spcPct val="0"/>
              </a:spcBef>
              <a:buFontTx/>
              <a:buNone/>
            </a:pPr>
            <a:r>
              <a:rPr lang="en-US" dirty="0" smtClean="0"/>
              <a:t>New type of modeling of mental events, I/O relations in psychological spaces.</a:t>
            </a:r>
          </a:p>
        </p:txBody>
      </p:sp>
      <p:sp>
        <p:nvSpPr>
          <p:cNvPr id="522244" name="Text Box 4"/>
          <p:cNvSpPr txBox="1">
            <a:spLocks noChangeArrowheads="1"/>
          </p:cNvSpPr>
          <p:nvPr/>
        </p:nvSpPr>
        <p:spPr bwMode="auto">
          <a:xfrm>
            <a:off x="720725" y="1905000"/>
            <a:ext cx="7467600" cy="641350"/>
          </a:xfrm>
          <a:prstGeom prst="rect">
            <a:avLst/>
          </a:prstGeom>
          <a:noFill/>
          <a:ln w="9525">
            <a:noFill/>
            <a:miter lim="800000"/>
            <a:headEnd/>
            <a:tailEnd/>
          </a:ln>
          <a:effectLst/>
        </p:spPr>
        <p:txBody>
          <a:bodyPr>
            <a:spAutoFit/>
          </a:bodyPr>
          <a:lstStyle/>
          <a:p>
            <a:pPr algn="l">
              <a:lnSpc>
                <a:spcPct val="90000"/>
              </a:lnSpc>
              <a:buClr>
                <a:srgbClr val="FFCC66"/>
              </a:buClr>
              <a:defRPr/>
            </a:pPr>
            <a:r>
              <a:rPr lang="en-US" dirty="0">
                <a:solidFill>
                  <a:srgbClr val="F8F8F8"/>
                </a:solidFill>
                <a:latin typeface="Calibri" pitchFamily="34" charset="0"/>
              </a:rPr>
              <a:t>W. Freeman: model of olfaction in rabbits, 5 types of odors, 5 types of behavior, very complex model in between.</a:t>
            </a:r>
          </a:p>
        </p:txBody>
      </p:sp>
      <p:sp>
        <p:nvSpPr>
          <p:cNvPr id="522245" name="Text Box 5"/>
          <p:cNvSpPr txBox="1">
            <a:spLocks noChangeArrowheads="1"/>
          </p:cNvSpPr>
          <p:nvPr/>
        </p:nvSpPr>
        <p:spPr bwMode="auto">
          <a:xfrm>
            <a:off x="533400" y="5410200"/>
            <a:ext cx="8102600" cy="1016000"/>
          </a:xfrm>
          <a:prstGeom prst="rect">
            <a:avLst/>
          </a:prstGeom>
          <a:noFill/>
          <a:ln w="9525">
            <a:noFill/>
            <a:miter lim="800000"/>
            <a:headEnd/>
            <a:tailEnd/>
          </a:ln>
          <a:effectLst/>
        </p:spPr>
        <p:txBody>
          <a:bodyPr>
            <a:spAutoFit/>
          </a:bodyPr>
          <a:lstStyle/>
          <a:p>
            <a:pPr algn="l">
              <a:buClr>
                <a:srgbClr val="FFCC66"/>
              </a:buClr>
              <a:defRPr/>
            </a:pPr>
            <a:r>
              <a:rPr lang="en-US" dirty="0">
                <a:solidFill>
                  <a:srgbClr val="EAEAEA"/>
                </a:solidFill>
                <a:latin typeface="Calibri" pitchFamily="34" charset="0"/>
              </a:rPr>
              <a:t>Attractors of dynamics in high-dimensional space =&gt; via fuzzy symbolic dynamics allow to define probability densities (PDF) in feature spaces.</a:t>
            </a:r>
          </a:p>
          <a:p>
            <a:pPr algn="l">
              <a:buClr>
                <a:srgbClr val="FFCC66"/>
              </a:buClr>
              <a:defRPr/>
            </a:pPr>
            <a:r>
              <a:rPr lang="en-US" dirty="0">
                <a:solidFill>
                  <a:srgbClr val="EAEAEA"/>
                </a:solidFill>
                <a:latin typeface="Calibri" pitchFamily="34" charset="0"/>
              </a:rPr>
              <a:t>Mind objects - created from fuzzy prototypes/exemplars. </a:t>
            </a:r>
          </a:p>
        </p:txBody>
      </p:sp>
      <p:pic>
        <p:nvPicPr>
          <p:cNvPr id="7174"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743200"/>
            <a:ext cx="1905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590800"/>
            <a:ext cx="24098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810000"/>
            <a:ext cx="23812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3">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2643188"/>
            <a:ext cx="12382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5">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4225" y="3786188"/>
            <a:ext cx="14287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2856" y="3680630"/>
            <a:ext cx="1371600" cy="16478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7179"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2856" y="2743200"/>
            <a:ext cx="1133475" cy="8667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3103398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350838"/>
            <a:ext cx="7772400" cy="563562"/>
          </a:xfrm>
        </p:spPr>
        <p:txBody>
          <a:bodyPr/>
          <a:lstStyle/>
          <a:p>
            <a:pPr eaLnBrk="1" hangingPunct="1"/>
            <a:r>
              <a:rPr lang="en-US" dirty="0" smtClean="0">
                <a:effectLst>
                  <a:outerShdw blurRad="38100" dist="38100" dir="2700000" algn="tl">
                    <a:srgbClr val="000000">
                      <a:alpha val="43137"/>
                    </a:srgbClr>
                  </a:outerShdw>
                </a:effectLst>
              </a:rPr>
              <a:t>Trajectories for psycholinguistics</a:t>
            </a:r>
          </a:p>
        </p:txBody>
      </p:sp>
      <p:sp>
        <p:nvSpPr>
          <p:cNvPr id="12291" name="Rectangle 3"/>
          <p:cNvSpPr>
            <a:spLocks noGrp="1" noChangeArrowheads="1"/>
          </p:cNvSpPr>
          <p:nvPr>
            <p:ph sz="half" idx="1"/>
          </p:nvPr>
        </p:nvSpPr>
        <p:spPr>
          <a:xfrm>
            <a:off x="539750" y="1125538"/>
            <a:ext cx="8424863" cy="2374900"/>
          </a:xfrm>
        </p:spPr>
        <p:txBody>
          <a:bodyPr/>
          <a:lstStyle/>
          <a:p>
            <a:pPr marL="0" indent="0">
              <a:buFontTx/>
              <a:buNone/>
            </a:pPr>
            <a:r>
              <a:rPr lang="en-US" sz="2000" dirty="0" err="1" smtClean="0">
                <a:cs typeface="Calibri" pitchFamily="34" charset="0"/>
              </a:rPr>
              <a:t>P.McLeod</a:t>
            </a:r>
            <a:r>
              <a:rPr lang="en-US" sz="2000" dirty="0" smtClean="0">
                <a:cs typeface="Calibri" pitchFamily="34" charset="0"/>
              </a:rPr>
              <a:t>, T. </a:t>
            </a:r>
            <a:r>
              <a:rPr lang="en-US" sz="2000" dirty="0" err="1" smtClean="0">
                <a:cs typeface="Calibri" pitchFamily="34" charset="0"/>
              </a:rPr>
              <a:t>Shallice</a:t>
            </a:r>
            <a:r>
              <a:rPr lang="en-US" sz="2000" dirty="0" smtClean="0">
                <a:cs typeface="Calibri" pitchFamily="34" charset="0"/>
              </a:rPr>
              <a:t>, D.C. </a:t>
            </a:r>
            <a:r>
              <a:rPr lang="en-US" sz="2000" dirty="0" err="1" smtClean="0">
                <a:cs typeface="Calibri" pitchFamily="34" charset="0"/>
              </a:rPr>
              <a:t>Plaut</a:t>
            </a:r>
            <a:r>
              <a:rPr lang="en-US" sz="2000" dirty="0" smtClean="0">
                <a:cs typeface="Calibri" pitchFamily="34" charset="0"/>
              </a:rPr>
              <a:t>, </a:t>
            </a:r>
            <a:br>
              <a:rPr lang="en-US" sz="2000" dirty="0" smtClean="0">
                <a:cs typeface="Calibri" pitchFamily="34" charset="0"/>
              </a:rPr>
            </a:br>
            <a:r>
              <a:rPr lang="en-US" sz="2000" dirty="0" smtClean="0">
                <a:cs typeface="Calibri" pitchFamily="34" charset="0"/>
              </a:rPr>
              <a:t>Attractor dynamics in word recognition: converging evidence from errors by normal subjects, dyslexic patients and a </a:t>
            </a:r>
            <a:r>
              <a:rPr lang="pl-PL" sz="2000" dirty="0" err="1" smtClean="0">
                <a:cs typeface="Calibri" pitchFamily="34" charset="0"/>
              </a:rPr>
              <a:t>connectionist</a:t>
            </a:r>
            <a:r>
              <a:rPr lang="pl-PL" sz="2000" dirty="0" smtClean="0">
                <a:cs typeface="Calibri" pitchFamily="34" charset="0"/>
              </a:rPr>
              <a:t> model. </a:t>
            </a:r>
            <a:br>
              <a:rPr lang="pl-PL" sz="2000" dirty="0" smtClean="0">
                <a:cs typeface="Calibri" pitchFamily="34" charset="0"/>
              </a:rPr>
            </a:br>
            <a:r>
              <a:rPr lang="pl-PL" sz="2000" dirty="0" err="1" smtClean="0">
                <a:cs typeface="Calibri" pitchFamily="34" charset="0"/>
              </a:rPr>
              <a:t>Cognition</a:t>
            </a:r>
            <a:r>
              <a:rPr lang="pl-PL" sz="2000" dirty="0" smtClean="0">
                <a:cs typeface="Calibri" pitchFamily="34" charset="0"/>
              </a:rPr>
              <a:t> 74 (2000) 91-113.</a:t>
            </a:r>
          </a:p>
          <a:p>
            <a:pPr marL="0" indent="0">
              <a:buFontTx/>
              <a:buNone/>
            </a:pPr>
            <a:endParaRPr lang="pl-PL" sz="1000" dirty="0" smtClean="0">
              <a:cs typeface="Calibri" pitchFamily="34" charset="0"/>
            </a:endParaRPr>
          </a:p>
          <a:p>
            <a:pPr marL="0" indent="0">
              <a:buFontTx/>
              <a:buNone/>
            </a:pPr>
            <a:r>
              <a:rPr lang="en-US" sz="2000" dirty="0" smtClean="0">
                <a:cs typeface="Calibri" pitchFamily="34" charset="0"/>
              </a:rPr>
              <a:t>New area in psycholinguistics: investigation of dynamical cognition</a:t>
            </a:r>
            <a:r>
              <a:rPr lang="pl-PL" sz="2000" dirty="0" smtClean="0">
                <a:cs typeface="Calibri" pitchFamily="34" charset="0"/>
              </a:rPr>
              <a:t>, </a:t>
            </a:r>
            <a:r>
              <a:rPr lang="en-US" sz="2000" dirty="0" smtClean="0">
                <a:cs typeface="Calibri" pitchFamily="34" charset="0"/>
              </a:rPr>
              <a:t>influence of masking on semantic and phonological errors</a:t>
            </a:r>
            <a:r>
              <a:rPr lang="pl-PL" sz="2000" dirty="0" smtClean="0">
                <a:cs typeface="Calibri" pitchFamily="34" charset="0"/>
              </a:rPr>
              <a:t>.</a:t>
            </a:r>
          </a:p>
          <a:p>
            <a:pPr marL="0" indent="0">
              <a:buFontTx/>
              <a:buNone/>
            </a:pPr>
            <a:endParaRPr lang="pl-PL" sz="2000" dirty="0" smtClean="0">
              <a:cs typeface="Calibri" pitchFamily="34" charset="0"/>
            </a:endParaRP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8" y="3467100"/>
            <a:ext cx="4252912"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2949575"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22233"/>
      </p:ext>
    </p:extLst>
  </p:cSld>
  <p:clrMapOvr>
    <a:masterClrMapping/>
  </p:clrMapOvr>
  <p:transition>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609600" y="228600"/>
            <a:ext cx="7772400" cy="715963"/>
          </a:xfrm>
          <a:solidFill>
            <a:srgbClr val="006600"/>
          </a:solidFill>
          <a:effectLst>
            <a:outerShdw dist="35921" dir="2700000" algn="ctr" rotWithShape="0">
              <a:schemeClr val="bg2"/>
            </a:outerShdw>
          </a:effectLst>
        </p:spPr>
        <p:txBody>
          <a:bodyPr lIns="92075" tIns="46038" rIns="92075" bIns="46038"/>
          <a:lstStyle/>
          <a:p>
            <a:pPr eaLnBrk="1" hangingPunct="1">
              <a:defRPr/>
            </a:pPr>
            <a:r>
              <a:rPr lang="en-US" dirty="0" smtClean="0">
                <a:effectLst>
                  <a:outerShdw blurRad="38100" dist="38100" dir="2700000" algn="tl">
                    <a:srgbClr val="000000"/>
                  </a:outerShdw>
                </a:effectLst>
              </a:rPr>
              <a:t>Platonic mind model.</a:t>
            </a:r>
          </a:p>
        </p:txBody>
      </p:sp>
      <p:sp>
        <p:nvSpPr>
          <p:cNvPr id="13315" name="Rectangle 3"/>
          <p:cNvSpPr>
            <a:spLocks noGrp="1" noChangeArrowheads="1"/>
          </p:cNvSpPr>
          <p:nvPr>
            <p:ph idx="1"/>
          </p:nvPr>
        </p:nvSpPr>
        <p:spPr>
          <a:xfrm>
            <a:off x="685800" y="1143000"/>
            <a:ext cx="8243888" cy="1447800"/>
          </a:xfrm>
        </p:spPr>
        <p:txBody>
          <a:bodyPr/>
          <a:lstStyle/>
          <a:p>
            <a:pPr marL="0" indent="0" eaLnBrk="1" hangingPunct="1">
              <a:spcBef>
                <a:spcPct val="0"/>
              </a:spcBef>
              <a:buFontTx/>
              <a:buNone/>
            </a:pPr>
            <a:r>
              <a:rPr lang="en-US" dirty="0" smtClean="0"/>
              <a:t>Feature detectors/effectors: topographic maps.</a:t>
            </a:r>
          </a:p>
          <a:p>
            <a:pPr marL="0" indent="0" eaLnBrk="1" hangingPunct="1">
              <a:spcBef>
                <a:spcPct val="0"/>
              </a:spcBef>
              <a:buFontTx/>
              <a:buNone/>
            </a:pPr>
            <a:r>
              <a:rPr lang="en-US" dirty="0" smtClean="0"/>
              <a:t>Objects in long-term memory (parietal, temporal, frontal): local P-spaces.</a:t>
            </a:r>
          </a:p>
          <a:p>
            <a:pPr marL="0" indent="0" eaLnBrk="1" hangingPunct="1">
              <a:spcBef>
                <a:spcPct val="0"/>
              </a:spcBef>
              <a:buFontTx/>
              <a:buNone/>
            </a:pPr>
            <a:r>
              <a:rPr lang="en-US" dirty="0" smtClean="0"/>
              <a:t>Mind space (working memory, prefrontal, parietal): construction of mind space features/objects using attentional mechanisms. </a:t>
            </a:r>
          </a:p>
        </p:txBody>
      </p:sp>
      <p:pic>
        <p:nvPicPr>
          <p:cNvPr id="1331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643188"/>
            <a:ext cx="610552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0801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600" dirty="0" smtClean="0">
                <a:effectLst>
                  <a:outerShdw blurRad="38100" dist="38100" dir="2700000" algn="tl">
                    <a:srgbClr val="000000">
                      <a:alpha val="43137"/>
                    </a:srgbClr>
                  </a:outerShdw>
                </a:effectLst>
              </a:rPr>
              <a:t>Are geometric models possible?</a:t>
            </a:r>
          </a:p>
        </p:txBody>
      </p:sp>
      <p:sp>
        <p:nvSpPr>
          <p:cNvPr id="15363" name="Rectangle 3"/>
          <p:cNvSpPr>
            <a:spLocks noGrp="1" noChangeArrowheads="1"/>
          </p:cNvSpPr>
          <p:nvPr>
            <p:ph idx="1"/>
          </p:nvPr>
        </p:nvSpPr>
        <p:spPr>
          <a:xfrm>
            <a:off x="465138" y="1203325"/>
            <a:ext cx="7026275" cy="446088"/>
          </a:xfrm>
        </p:spPr>
        <p:txBody>
          <a:bodyPr/>
          <a:lstStyle/>
          <a:p>
            <a:r>
              <a:rPr lang="en-US" sz="2400" dirty="0" smtClean="0"/>
              <a:t>Why geometric models are hard?</a:t>
            </a:r>
          </a:p>
        </p:txBody>
      </p:sp>
      <p:sp>
        <p:nvSpPr>
          <p:cNvPr id="34821" name="Rectangle 5"/>
          <p:cNvSpPr>
            <a:spLocks noChangeArrowheads="1"/>
          </p:cNvSpPr>
          <p:nvPr/>
        </p:nvSpPr>
        <p:spPr bwMode="auto">
          <a:xfrm>
            <a:off x="500063" y="1731963"/>
            <a:ext cx="8429625" cy="5072062"/>
          </a:xfrm>
          <a:prstGeom prst="rect">
            <a:avLst/>
          </a:prstGeom>
          <a:noFill/>
          <a:ln w="9525">
            <a:noFill/>
            <a:miter lim="800000"/>
            <a:headEnd/>
            <a:tailEnd/>
          </a:ln>
        </p:spPr>
        <p:txBody>
          <a:bodyPr lIns="92075" tIns="46038" rIns="92075" bIns="46038"/>
          <a:lstStyle/>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Too many dimensions to consider, so it is hard to see what happens. </a:t>
            </a: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Brains learn to estimate similarity, only a few dimensions may be related to perception-based experience. </a:t>
            </a: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Experience cannot be decomposed into components, in fact we are not able to describe our own experience – no phenomenology to model.</a:t>
            </a:r>
          </a:p>
          <a:p>
            <a:pPr marL="358775" indent="-358775" algn="l">
              <a:buClr>
                <a:srgbClr val="FFCC66"/>
              </a:buClr>
              <a:tabLst>
                <a:tab pos="0" algn="l"/>
              </a:tabLst>
              <a:defRPr/>
            </a:pPr>
            <a:endParaRPr lang="en-US" sz="1000" dirty="0">
              <a:solidFill>
                <a:schemeClr val="bg1"/>
              </a:solidFill>
              <a:latin typeface="Calibri" pitchFamily="34" charset="0"/>
            </a:endParaRPr>
          </a:p>
          <a:p>
            <a:pPr algn="l">
              <a:spcAft>
                <a:spcPts val="300"/>
              </a:spcAft>
              <a:buClr>
                <a:srgbClr val="FFC000"/>
              </a:buClr>
              <a:buSzTx/>
              <a:defRPr/>
            </a:pPr>
            <a:r>
              <a:rPr lang="pl-PL" dirty="0">
                <a:solidFill>
                  <a:schemeClr val="bg1"/>
                </a:solidFill>
                <a:latin typeface="Calibri" pitchFamily="34" charset="0"/>
                <a:cs typeface="Calibri" pitchFamily="34" charset="0"/>
              </a:rPr>
              <a:t>Eric </a:t>
            </a:r>
            <a:r>
              <a:rPr lang="pl-PL" dirty="0" err="1">
                <a:solidFill>
                  <a:schemeClr val="bg1"/>
                </a:solidFill>
                <a:latin typeface="Calibri" pitchFamily="34" charset="0"/>
                <a:cs typeface="Calibri" pitchFamily="34" charset="0"/>
              </a:rPr>
              <a:t>Schwitzgabel</a:t>
            </a:r>
            <a:r>
              <a:rPr lang="en-US" dirty="0">
                <a:solidFill>
                  <a:schemeClr val="bg1"/>
                </a:solidFill>
                <a:latin typeface="Calibri" pitchFamily="34" charset="0"/>
                <a:cs typeface="Calibri" pitchFamily="34" charset="0"/>
              </a:rPr>
              <a:t>, Russell T. </a:t>
            </a:r>
            <a:r>
              <a:rPr lang="en-US" dirty="0" err="1">
                <a:solidFill>
                  <a:schemeClr val="bg1"/>
                </a:solidFill>
                <a:latin typeface="Calibri" pitchFamily="34" charset="0"/>
                <a:cs typeface="Calibri" pitchFamily="34" charset="0"/>
              </a:rPr>
              <a:t>Hurlburt</a:t>
            </a:r>
            <a:r>
              <a:rPr lang="en-US" dirty="0">
                <a:solidFill>
                  <a:schemeClr val="bg1"/>
                </a:solidFill>
                <a:latin typeface="Calibri" pitchFamily="34" charset="0"/>
                <a:cs typeface="Calibri" pitchFamily="34" charset="0"/>
              </a:rPr>
              <a:t>, Describing Inner Experience? </a:t>
            </a:r>
            <a:br>
              <a:rPr lang="en-US" dirty="0">
                <a:solidFill>
                  <a:schemeClr val="bg1"/>
                </a:solidFill>
                <a:latin typeface="Calibri" pitchFamily="34" charset="0"/>
                <a:cs typeface="Calibri" pitchFamily="34" charset="0"/>
              </a:rPr>
            </a:br>
            <a:r>
              <a:rPr lang="en-US" dirty="0">
                <a:solidFill>
                  <a:schemeClr val="bg1"/>
                </a:solidFill>
                <a:latin typeface="Calibri" pitchFamily="34" charset="0"/>
                <a:cs typeface="Calibri" pitchFamily="34" charset="0"/>
              </a:rPr>
              <a:t>Proponent Meets Skeptic, MIT Press </a:t>
            </a:r>
            <a:r>
              <a:rPr lang="pl-PL" dirty="0">
                <a:solidFill>
                  <a:schemeClr val="bg1"/>
                </a:solidFill>
                <a:latin typeface="Calibri" pitchFamily="34" charset="0"/>
                <a:cs typeface="Calibri" pitchFamily="34" charset="0"/>
              </a:rPr>
              <a:t> (</a:t>
            </a:r>
            <a:r>
              <a:rPr lang="en-US" dirty="0">
                <a:solidFill>
                  <a:schemeClr val="bg1"/>
                </a:solidFill>
                <a:latin typeface="Calibri" pitchFamily="34" charset="0"/>
                <a:cs typeface="Calibri" pitchFamily="34" charset="0"/>
              </a:rPr>
              <a:t>2007).</a:t>
            </a:r>
          </a:p>
          <a:p>
            <a:pPr algn="l">
              <a:spcAft>
                <a:spcPts val="300"/>
              </a:spcAft>
              <a:buClr>
                <a:srgbClr val="FFC000"/>
              </a:buClr>
              <a:buSzTx/>
              <a:defRPr/>
            </a:pPr>
            <a:r>
              <a:rPr lang="pl-PL" dirty="0">
                <a:solidFill>
                  <a:schemeClr val="bg1"/>
                </a:solidFill>
                <a:latin typeface="Calibri" pitchFamily="34" charset="0"/>
                <a:cs typeface="Calibri" pitchFamily="34" charset="0"/>
              </a:rPr>
              <a:t>Eric </a:t>
            </a:r>
            <a:r>
              <a:rPr lang="pl-PL" dirty="0" err="1">
                <a:solidFill>
                  <a:schemeClr val="bg1"/>
                </a:solidFill>
                <a:latin typeface="Calibri" pitchFamily="34" charset="0"/>
                <a:cs typeface="Calibri" pitchFamily="34" charset="0"/>
              </a:rPr>
              <a:t>Schwitzgabel</a:t>
            </a:r>
            <a:r>
              <a:rPr lang="en-US" dirty="0">
                <a:solidFill>
                  <a:schemeClr val="bg1"/>
                </a:solidFill>
                <a:latin typeface="Calibri" pitchFamily="34" charset="0"/>
                <a:cs typeface="Calibri" pitchFamily="34" charset="0"/>
              </a:rPr>
              <a:t>, Perplexities of Consciousness, MIT Press (2011).</a:t>
            </a:r>
            <a:endParaRPr lang="pl-PL" dirty="0">
              <a:solidFill>
                <a:schemeClr val="bg1"/>
              </a:solidFill>
              <a:latin typeface="Calibri" pitchFamily="34" charset="0"/>
              <a:cs typeface="Calibri" pitchFamily="34" charset="0"/>
            </a:endParaRPr>
          </a:p>
          <a:p>
            <a:pPr algn="l">
              <a:buClr>
                <a:srgbClr val="FFCC66"/>
              </a:buClr>
              <a:tabLst>
                <a:tab pos="0" algn="l"/>
              </a:tabLst>
              <a:defRPr/>
            </a:pPr>
            <a:endParaRPr lang="en-US" sz="1000" dirty="0">
              <a:solidFill>
                <a:schemeClr val="bg1"/>
              </a:solidFill>
              <a:latin typeface="Calibri" pitchFamily="34" charset="0"/>
            </a:endParaRP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Can I be wrong about my own qualia? Yes! </a:t>
            </a:r>
            <a:endParaRPr lang="pl-PL" dirty="0">
              <a:solidFill>
                <a:schemeClr val="bg1"/>
              </a:solidFill>
              <a:latin typeface="Calibri" pitchFamily="34" charset="0"/>
            </a:endParaRP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Introspection proved to be of little use in the past.</a:t>
            </a: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We are not sure if we use mental images in thinking. </a:t>
            </a:r>
            <a:endParaRPr lang="pl-PL" dirty="0">
              <a:solidFill>
                <a:schemeClr val="bg1"/>
              </a:solidFill>
              <a:latin typeface="Calibri" pitchFamily="34" charset="0"/>
            </a:endParaRP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Do dreams are in color-sound? Not always clear. </a:t>
            </a:r>
            <a:endParaRPr lang="pl-PL" dirty="0">
              <a:solidFill>
                <a:schemeClr val="bg1"/>
              </a:solidFill>
              <a:latin typeface="Calibri" pitchFamily="34" charset="0"/>
            </a:endParaRP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How do we know what is tactile, auditory, visual? </a:t>
            </a:r>
            <a:endParaRPr lang="pl-PL" dirty="0">
              <a:solidFill>
                <a:schemeClr val="bg1"/>
              </a:solidFill>
              <a:latin typeface="Calibri" pitchFamily="34" charset="0"/>
            </a:endParaRPr>
          </a:p>
          <a:p>
            <a:pPr marL="358775" indent="-358775" algn="l">
              <a:buClr>
                <a:srgbClr val="FFCC66"/>
              </a:buClr>
              <a:buFont typeface="Arial" pitchFamily="34" charset="0"/>
              <a:buChar char="•"/>
              <a:tabLst>
                <a:tab pos="0" algn="l"/>
              </a:tabLst>
              <a:defRPr/>
            </a:pPr>
            <a:r>
              <a:rPr lang="en-US" dirty="0">
                <a:solidFill>
                  <a:schemeClr val="bg1"/>
                </a:solidFill>
                <a:latin typeface="Calibri" pitchFamily="34" charset="0"/>
              </a:rPr>
              <a:t>What do I really know when I cannot recall image and name, but have a feeling that I know what it is about? </a:t>
            </a:r>
            <a:endParaRPr lang="pl-PL" dirty="0">
              <a:solidFill>
                <a:schemeClr val="bg1"/>
              </a:solidFill>
              <a:latin typeface="Calibri" pitchFamily="34" charset="0"/>
            </a:endParaRPr>
          </a:p>
        </p:txBody>
      </p:sp>
      <p:pic>
        <p:nvPicPr>
          <p:cNvPr id="1536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0"/>
            <a:ext cx="1104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srcRect/>
          <a:stretch>
            <a:fillRect/>
          </a:stretch>
        </p:blipFill>
        <p:spPr bwMode="auto">
          <a:xfrm>
            <a:off x="7566025" y="3789363"/>
            <a:ext cx="1524000" cy="227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7742909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42988" y="243505"/>
            <a:ext cx="6753225" cy="571500"/>
          </a:xfrm>
        </p:spPr>
        <p:txBody>
          <a:bodyPr/>
          <a:lstStyle/>
          <a:p>
            <a:pPr eaLnBrk="1" hangingPunct="1"/>
            <a:r>
              <a:rPr lang="en-US" dirty="0" smtClean="0">
                <a:effectLst>
                  <a:outerShdw blurRad="38100" dist="38100" dir="2700000" algn="tl">
                    <a:srgbClr val="000000">
                      <a:alpha val="43137"/>
                    </a:srgbClr>
                  </a:outerShdw>
                </a:effectLst>
                <a:latin typeface="+mn-lt"/>
              </a:rPr>
              <a:t>How to become an expert</a:t>
            </a:r>
            <a:r>
              <a:rPr lang="pl-PL" dirty="0" smtClean="0">
                <a:effectLst>
                  <a:outerShdw blurRad="38100" dist="38100" dir="2700000" algn="tl">
                    <a:srgbClr val="000000">
                      <a:alpha val="43137"/>
                    </a:srgbClr>
                  </a:outerShdw>
                </a:effectLst>
                <a:latin typeface="+mn-lt"/>
              </a:rPr>
              <a:t>?</a:t>
            </a:r>
          </a:p>
        </p:txBody>
      </p:sp>
      <p:sp>
        <p:nvSpPr>
          <p:cNvPr id="32771" name="Rectangle 3"/>
          <p:cNvSpPr>
            <a:spLocks noGrp="1" noChangeArrowheads="1"/>
          </p:cNvSpPr>
          <p:nvPr>
            <p:ph idx="1"/>
          </p:nvPr>
        </p:nvSpPr>
        <p:spPr>
          <a:xfrm>
            <a:off x="323850" y="908050"/>
            <a:ext cx="8699500" cy="2735263"/>
          </a:xfrm>
        </p:spPr>
        <p:txBody>
          <a:bodyPr/>
          <a:lstStyle/>
          <a:p>
            <a:pPr marL="0" indent="0" eaLnBrk="1" hangingPunct="1">
              <a:buFontTx/>
              <a:buNone/>
              <a:defRPr/>
            </a:pPr>
            <a:r>
              <a:rPr lang="en-US" dirty="0" smtClean="0"/>
              <a:t>Textbook knowledge in medicine: detailed description of all possibilities</a:t>
            </a:r>
            <a:r>
              <a:rPr lang="pl-PL" dirty="0" smtClean="0"/>
              <a:t>.</a:t>
            </a:r>
          </a:p>
          <a:p>
            <a:pPr marL="0" indent="0" eaLnBrk="1" hangingPunct="1">
              <a:buFontTx/>
              <a:buNone/>
              <a:defRPr/>
            </a:pPr>
            <a:r>
              <a:rPr lang="en-US" dirty="0" smtClean="0"/>
              <a:t>Effect</a:t>
            </a:r>
            <a:r>
              <a:rPr lang="pl-PL" dirty="0" smtClean="0"/>
              <a:t>: </a:t>
            </a:r>
            <a:r>
              <a:rPr lang="en-US" dirty="0" smtClean="0"/>
              <a:t>neural activation flows everywhere and correct diagnosis is impossible</a:t>
            </a:r>
            <a:r>
              <a:rPr lang="pl-PL" dirty="0" smtClean="0"/>
              <a:t>. </a:t>
            </a:r>
            <a:r>
              <a:rPr lang="en-US" dirty="0" smtClean="0"/>
              <a:t>Correlations between observations forming prototypes are not firmly established</a:t>
            </a:r>
            <a:r>
              <a:rPr lang="pl-PL" dirty="0" smtClean="0"/>
              <a:t>. Expert has correct associations.</a:t>
            </a:r>
          </a:p>
          <a:p>
            <a:pPr marL="0" indent="0" eaLnBrk="1" hangingPunct="1">
              <a:buFontTx/>
              <a:buNone/>
              <a:defRPr/>
            </a:pPr>
            <a:r>
              <a:rPr lang="en-US" dirty="0" smtClean="0"/>
              <a:t>Example</a:t>
            </a:r>
            <a:r>
              <a:rPr lang="pl-PL" dirty="0" smtClean="0"/>
              <a:t>: 3 </a:t>
            </a:r>
            <a:r>
              <a:rPr lang="en-US" dirty="0" smtClean="0"/>
              <a:t>diseases</a:t>
            </a:r>
            <a:r>
              <a:rPr lang="pl-PL" dirty="0" smtClean="0"/>
              <a:t>, </a:t>
            </a:r>
            <a:r>
              <a:rPr lang="en-US" dirty="0" smtClean="0"/>
              <a:t>clinical case description</a:t>
            </a:r>
            <a:r>
              <a:rPr lang="pl-PL" dirty="0" smtClean="0"/>
              <a:t>, MDS description.</a:t>
            </a:r>
          </a:p>
          <a:p>
            <a:pPr marL="457200" indent="-457200" eaLnBrk="1" hangingPunct="1">
              <a:buFontTx/>
              <a:buAutoNum type="arabicParenR"/>
              <a:defRPr/>
            </a:pPr>
            <a:r>
              <a:rPr lang="en-US" dirty="0" smtClean="0"/>
              <a:t>System that has been trained on textbook knowledge</a:t>
            </a:r>
            <a:r>
              <a:rPr lang="pl-PL" dirty="0" smtClean="0"/>
              <a:t>.</a:t>
            </a:r>
          </a:p>
          <a:p>
            <a:pPr marL="457200" indent="-457200" eaLnBrk="1" hangingPunct="1">
              <a:buFontTx/>
              <a:buAutoNum type="arabicParenR"/>
              <a:defRPr/>
            </a:pPr>
            <a:r>
              <a:rPr lang="en-US" dirty="0" smtClean="0"/>
              <a:t>Same system that has learned on real cases</a:t>
            </a:r>
            <a:r>
              <a:rPr lang="pl-PL" dirty="0" smtClean="0"/>
              <a:t>.</a:t>
            </a:r>
          </a:p>
          <a:p>
            <a:pPr marL="457200" indent="-457200" eaLnBrk="1" hangingPunct="1">
              <a:buFontTx/>
              <a:buAutoNum type="arabicParenR"/>
              <a:defRPr/>
            </a:pPr>
            <a:r>
              <a:rPr lang="en-US" dirty="0" smtClean="0"/>
              <a:t>Experienced expert that has learned on real cases</a:t>
            </a:r>
            <a:r>
              <a:rPr lang="pl-PL" dirty="0" smtClean="0"/>
              <a:t>.</a:t>
            </a:r>
          </a:p>
        </p:txBody>
      </p:sp>
      <p:pic>
        <p:nvPicPr>
          <p:cNvPr id="327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27438"/>
            <a:ext cx="34893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063" y="3627438"/>
            <a:ext cx="3489325"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3627438"/>
            <a:ext cx="3132137"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06388" y="3714750"/>
            <a:ext cx="8699500" cy="2433638"/>
          </a:xfrm>
          <a:prstGeom prst="rect">
            <a:avLst/>
          </a:prstGeom>
          <a:noFill/>
          <a:ln w="9525">
            <a:noFill/>
            <a:miter lim="800000"/>
            <a:headEnd/>
            <a:tailEnd/>
          </a:ln>
        </p:spPr>
        <p:txBody>
          <a:bodyPr/>
          <a:lstStyle/>
          <a:p>
            <a:pPr marL="457200" indent="-457200" algn="l">
              <a:buClrTx/>
              <a:buSzTx/>
              <a:defRPr/>
            </a:pPr>
            <a:endParaRPr lang="pl-PL" sz="1000" dirty="0">
              <a:solidFill>
                <a:srgbClr val="EAEAEA"/>
              </a:solidFill>
              <a:latin typeface="Calibri" pitchFamily="34" charset="0"/>
              <a:cs typeface="Calibri" pitchFamily="34" charset="0"/>
            </a:endParaRPr>
          </a:p>
          <a:p>
            <a:pPr algn="l">
              <a:buClrTx/>
              <a:buSzTx/>
              <a:defRPr/>
            </a:pPr>
            <a:r>
              <a:rPr lang="en-US" dirty="0">
                <a:solidFill>
                  <a:srgbClr val="EAEAEA"/>
                </a:solidFill>
                <a:latin typeface="Calibri" pitchFamily="34" charset="0"/>
                <a:cs typeface="Calibri" pitchFamily="34" charset="0"/>
              </a:rPr>
              <a:t>Conclusion</a:t>
            </a:r>
            <a:r>
              <a:rPr lang="pl-PL" dirty="0">
                <a:solidFill>
                  <a:srgbClr val="EAEAEA"/>
                </a:solidFill>
                <a:latin typeface="Calibri" pitchFamily="34" charset="0"/>
                <a:cs typeface="Calibri" pitchFamily="34" charset="0"/>
              </a:rPr>
              <a:t>: </a:t>
            </a:r>
            <a:r>
              <a:rPr lang="en-US" dirty="0">
                <a:solidFill>
                  <a:srgbClr val="EAEAEA"/>
                </a:solidFill>
                <a:latin typeface="Calibri" pitchFamily="34" charset="0"/>
                <a:cs typeface="Calibri" pitchFamily="34" charset="0"/>
              </a:rPr>
              <a:t>abstract presentation of knowledge in complex domains leads to poor expertise, random real case learning is a bit better, learning with real cases that cover the whole spectrum of different cases is the best</a:t>
            </a:r>
            <a:r>
              <a:rPr lang="pl-PL" dirty="0">
                <a:solidFill>
                  <a:srgbClr val="EAEAEA"/>
                </a:solidFill>
                <a:latin typeface="Calibri" pitchFamily="34" charset="0"/>
                <a:cs typeface="Calibri" pitchFamily="34" charset="0"/>
              </a:rPr>
              <a:t>. </a:t>
            </a:r>
            <a:br>
              <a:rPr lang="pl-PL" dirty="0">
                <a:solidFill>
                  <a:srgbClr val="EAEAEA"/>
                </a:solidFill>
                <a:latin typeface="Calibri" pitchFamily="34" charset="0"/>
                <a:cs typeface="Calibri" pitchFamily="34" charset="0"/>
              </a:rPr>
            </a:br>
            <a:endParaRPr lang="pl-PL" sz="1000" dirty="0">
              <a:solidFill>
                <a:srgbClr val="EAEAEA"/>
              </a:solidFill>
              <a:latin typeface="Calibri" pitchFamily="34" charset="0"/>
              <a:cs typeface="Calibri" pitchFamily="34" charset="0"/>
            </a:endParaRPr>
          </a:p>
          <a:p>
            <a:pPr algn="l">
              <a:buClrTx/>
              <a:buSzTx/>
              <a:defRPr/>
            </a:pPr>
            <a:r>
              <a:rPr lang="pl-PL" dirty="0">
                <a:solidFill>
                  <a:srgbClr val="EAEAEA"/>
                </a:solidFill>
                <a:latin typeface="Calibri" pitchFamily="34" charset="0"/>
                <a:cs typeface="Calibri" pitchFamily="34" charset="0"/>
              </a:rPr>
              <a:t>	</a:t>
            </a:r>
            <a:r>
              <a:rPr lang="en-US" dirty="0">
                <a:solidFill>
                  <a:srgbClr val="EAEAEA"/>
                </a:solidFill>
                <a:latin typeface="Calibri" pitchFamily="34" charset="0"/>
                <a:cs typeface="Calibri" pitchFamily="34" charset="0"/>
              </a:rPr>
              <a:t>I hear and I forget</a:t>
            </a:r>
            <a:r>
              <a:rPr lang="pl-PL" dirty="0">
                <a:solidFill>
                  <a:srgbClr val="EAEAEA"/>
                </a:solidFill>
                <a:latin typeface="Calibri" pitchFamily="34" charset="0"/>
                <a:cs typeface="Calibri" pitchFamily="34" charset="0"/>
              </a:rPr>
              <a:t>.</a:t>
            </a:r>
          </a:p>
          <a:p>
            <a:pPr algn="l">
              <a:buClrTx/>
              <a:buSzTx/>
              <a:defRPr/>
            </a:pPr>
            <a:r>
              <a:rPr lang="pl-PL" dirty="0">
                <a:solidFill>
                  <a:srgbClr val="EAEAEA"/>
                </a:solidFill>
                <a:latin typeface="Calibri" pitchFamily="34" charset="0"/>
                <a:cs typeface="Calibri" pitchFamily="34" charset="0"/>
              </a:rPr>
              <a:t>	</a:t>
            </a:r>
            <a:r>
              <a:rPr lang="en-US" dirty="0">
                <a:solidFill>
                  <a:srgbClr val="EAEAEA"/>
                </a:solidFill>
                <a:latin typeface="Calibri" pitchFamily="34" charset="0"/>
                <a:cs typeface="Calibri" pitchFamily="34" charset="0"/>
              </a:rPr>
              <a:t>I see and I remember</a:t>
            </a:r>
            <a:r>
              <a:rPr lang="pl-PL" dirty="0">
                <a:solidFill>
                  <a:srgbClr val="EAEAEA"/>
                </a:solidFill>
                <a:latin typeface="Calibri" pitchFamily="34" charset="0"/>
                <a:cs typeface="Calibri" pitchFamily="34" charset="0"/>
              </a:rPr>
              <a:t>.</a:t>
            </a:r>
          </a:p>
          <a:p>
            <a:pPr algn="l">
              <a:buClrTx/>
              <a:buSzTx/>
              <a:defRPr/>
            </a:pPr>
            <a:r>
              <a:rPr lang="pl-PL" dirty="0">
                <a:solidFill>
                  <a:srgbClr val="EAEAEA"/>
                </a:solidFill>
                <a:latin typeface="Calibri" pitchFamily="34" charset="0"/>
                <a:cs typeface="Calibri" pitchFamily="34" charset="0"/>
              </a:rPr>
              <a:t>	</a:t>
            </a:r>
            <a:r>
              <a:rPr lang="en-US" dirty="0">
                <a:solidFill>
                  <a:srgbClr val="EAEAEA"/>
                </a:solidFill>
                <a:latin typeface="Calibri" pitchFamily="34" charset="0"/>
                <a:cs typeface="Calibri" pitchFamily="34" charset="0"/>
              </a:rPr>
              <a:t>I do and I understand</a:t>
            </a:r>
            <a:r>
              <a:rPr lang="pl-PL" dirty="0">
                <a:solidFill>
                  <a:srgbClr val="EAEAEA"/>
                </a:solidFill>
                <a:latin typeface="Calibri" pitchFamily="34" charset="0"/>
                <a:cs typeface="Calibri" pitchFamily="34" charset="0"/>
              </a:rPr>
              <a:t>.</a:t>
            </a:r>
          </a:p>
          <a:p>
            <a:pPr algn="l">
              <a:buClrTx/>
              <a:buSzTx/>
              <a:defRPr/>
            </a:pPr>
            <a:r>
              <a:rPr lang="pl-PL" dirty="0">
                <a:solidFill>
                  <a:srgbClr val="EAEAEA"/>
                </a:solidFill>
                <a:latin typeface="Calibri" pitchFamily="34" charset="0"/>
                <a:cs typeface="Calibri" pitchFamily="34" charset="0"/>
              </a:rPr>
              <a:t>			</a:t>
            </a:r>
            <a:r>
              <a:rPr lang="en-US" dirty="0">
                <a:solidFill>
                  <a:srgbClr val="EAEAEA"/>
                </a:solidFill>
                <a:latin typeface="Calibri" pitchFamily="34" charset="0"/>
                <a:cs typeface="Calibri" pitchFamily="34" charset="0"/>
              </a:rPr>
              <a:t>Confucius</a:t>
            </a:r>
            <a:r>
              <a:rPr lang="pl-PL" dirty="0">
                <a:solidFill>
                  <a:srgbClr val="EAEAEA"/>
                </a:solidFill>
                <a:latin typeface="Calibri" pitchFamily="34" charset="0"/>
                <a:cs typeface="Calibri" pitchFamily="34" charset="0"/>
              </a:rPr>
              <a:t>, -500 r.</a:t>
            </a:r>
          </a:p>
        </p:txBody>
      </p:sp>
    </p:spTree>
    <p:extLst>
      <p:ext uri="{BB962C8B-B14F-4D97-AF65-F5344CB8AC3E}">
        <p14:creationId xmlns:p14="http://schemas.microsoft.com/office/powerpoint/2010/main" val="266867123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277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277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277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9750" y="627063"/>
            <a:ext cx="8229600" cy="939800"/>
          </a:xfrm>
        </p:spPr>
        <p:txBody>
          <a:bodyPr/>
          <a:lstStyle/>
          <a:p>
            <a:pPr eaLnBrk="1" hangingPunct="1"/>
            <a:r>
              <a:rPr lang="en-US" sz="3600" dirty="0" smtClean="0">
                <a:effectLst>
                  <a:outerShdw blurRad="38100" dist="38100" dir="2700000" algn="tl">
                    <a:srgbClr val="000000">
                      <a:alpha val="43137"/>
                    </a:srgbClr>
                  </a:outerShdw>
                </a:effectLst>
              </a:rPr>
              <a:t>Interdisciplinary Center of </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Innovative Technologies</a:t>
            </a:r>
            <a:endParaRPr lang="pl-PL" sz="3600" dirty="0" smtClean="0">
              <a:effectLst>
                <a:outerShdw blurRad="38100" dist="38100" dir="2700000" algn="tl">
                  <a:srgbClr val="000000">
                    <a:alpha val="43137"/>
                  </a:srgbClr>
                </a:outerShdw>
              </a:effectLst>
            </a:endParaRPr>
          </a:p>
        </p:txBody>
      </p:sp>
      <p:sp>
        <p:nvSpPr>
          <p:cNvPr id="2" name="pole tekstowe 1"/>
          <p:cNvSpPr txBox="1"/>
          <p:nvPr/>
        </p:nvSpPr>
        <p:spPr>
          <a:xfrm>
            <a:off x="395288" y="1989138"/>
            <a:ext cx="3168650" cy="4401205"/>
          </a:xfrm>
          <a:prstGeom prst="rect">
            <a:avLst/>
          </a:prstGeom>
          <a:noFill/>
        </p:spPr>
        <p:txBody>
          <a:bodyPr>
            <a:spAutoFit/>
          </a:bodyPr>
          <a:lstStyle/>
          <a:p>
            <a:pPr algn="l">
              <a:defRPr/>
            </a:pPr>
            <a:r>
              <a:rPr lang="en-US" dirty="0">
                <a:solidFill>
                  <a:schemeClr val="bg1"/>
                </a:solidFill>
                <a:latin typeface="Calibri" pitchFamily="34" charset="0"/>
              </a:rPr>
              <a:t>Why am I interested in this? </a:t>
            </a:r>
          </a:p>
          <a:p>
            <a:pPr algn="l">
              <a:defRPr/>
            </a:pPr>
            <a:endParaRPr lang="en-US" dirty="0">
              <a:solidFill>
                <a:schemeClr val="bg1"/>
              </a:solidFill>
              <a:latin typeface="Calibri" pitchFamily="34" charset="0"/>
            </a:endParaRPr>
          </a:p>
          <a:p>
            <a:pPr algn="l">
              <a:defRPr/>
            </a:pPr>
            <a:r>
              <a:rPr lang="en-US" dirty="0">
                <a:solidFill>
                  <a:schemeClr val="bg1"/>
                </a:solidFill>
                <a:latin typeface="Calibri" pitchFamily="34" charset="0"/>
              </a:rPr>
              <a:t>ICIT in construction, </a:t>
            </a:r>
            <a:br>
              <a:rPr lang="en-US" dirty="0">
                <a:solidFill>
                  <a:schemeClr val="bg1"/>
                </a:solidFill>
                <a:latin typeface="Calibri" pitchFamily="34" charset="0"/>
              </a:rPr>
            </a:br>
            <a:r>
              <a:rPr lang="en-US" dirty="0" smtClean="0">
                <a:solidFill>
                  <a:schemeClr val="bg1"/>
                </a:solidFill>
                <a:latin typeface="Calibri" pitchFamily="34" charset="0"/>
              </a:rPr>
              <a:t>working - end </a:t>
            </a:r>
            <a:r>
              <a:rPr lang="en-US" dirty="0">
                <a:solidFill>
                  <a:schemeClr val="bg1"/>
                </a:solidFill>
                <a:latin typeface="Calibri" pitchFamily="34" charset="0"/>
              </a:rPr>
              <a:t>of </a:t>
            </a:r>
            <a:r>
              <a:rPr lang="en-US" dirty="0" smtClean="0">
                <a:solidFill>
                  <a:schemeClr val="bg1"/>
                </a:solidFill>
                <a:latin typeface="Calibri" pitchFamily="34" charset="0"/>
              </a:rPr>
              <a:t>2012.</a:t>
            </a:r>
            <a:endParaRPr lang="en-US" dirty="0">
              <a:solidFill>
                <a:schemeClr val="bg1"/>
              </a:solidFill>
              <a:latin typeface="Calibri" pitchFamily="34" charset="0"/>
            </a:endParaRPr>
          </a:p>
          <a:p>
            <a:pPr algn="l">
              <a:defRPr/>
            </a:pPr>
            <a:endParaRPr lang="en-US" dirty="0">
              <a:solidFill>
                <a:schemeClr val="bg1"/>
              </a:solidFill>
              <a:latin typeface="Calibri" pitchFamily="34" charset="0"/>
            </a:endParaRPr>
          </a:p>
          <a:p>
            <a:pPr algn="l">
              <a:defRPr/>
            </a:pPr>
            <a:r>
              <a:rPr lang="en-US" dirty="0">
                <a:solidFill>
                  <a:schemeClr val="bg1"/>
                </a:solidFill>
                <a:latin typeface="Calibri" pitchFamily="34" charset="0"/>
              </a:rPr>
              <a:t>Neurocognitive lab, </a:t>
            </a:r>
            <a:br>
              <a:rPr lang="en-US" dirty="0">
                <a:solidFill>
                  <a:schemeClr val="bg1"/>
                </a:solidFill>
                <a:latin typeface="Calibri" pitchFamily="34" charset="0"/>
              </a:rPr>
            </a:br>
            <a:r>
              <a:rPr lang="en-US" dirty="0">
                <a:solidFill>
                  <a:schemeClr val="bg1"/>
                </a:solidFill>
                <a:latin typeface="Calibri" pitchFamily="34" charset="0"/>
              </a:rPr>
              <a:t>5 rooms, many </a:t>
            </a:r>
          </a:p>
          <a:p>
            <a:pPr algn="l">
              <a:defRPr/>
            </a:pPr>
            <a:r>
              <a:rPr lang="en-US" dirty="0">
                <a:solidFill>
                  <a:schemeClr val="bg1"/>
                </a:solidFill>
                <a:latin typeface="Calibri" pitchFamily="34" charset="0"/>
              </a:rPr>
              <a:t>projects requiring experiments. </a:t>
            </a:r>
          </a:p>
          <a:p>
            <a:pPr algn="l">
              <a:defRPr/>
            </a:pPr>
            <a:endParaRPr lang="en-US" dirty="0">
              <a:solidFill>
                <a:schemeClr val="bg1"/>
              </a:solidFill>
              <a:latin typeface="Calibri" pitchFamily="34" charset="0"/>
            </a:endParaRPr>
          </a:p>
          <a:p>
            <a:pPr algn="l">
              <a:defRPr/>
            </a:pPr>
            <a:r>
              <a:rPr lang="en-US" dirty="0" smtClean="0">
                <a:solidFill>
                  <a:schemeClr val="bg1"/>
                </a:solidFill>
                <a:latin typeface="Calibri" pitchFamily="34" charset="0"/>
              </a:rPr>
              <a:t>Funding: national/EU grants</a:t>
            </a:r>
            <a:endParaRPr lang="en-US" dirty="0">
              <a:solidFill>
                <a:schemeClr val="bg1"/>
              </a:solidFill>
              <a:latin typeface="Calibri" pitchFamily="34" charset="0"/>
            </a:endParaRPr>
          </a:p>
          <a:p>
            <a:pPr algn="l">
              <a:defRPr/>
            </a:pPr>
            <a:endParaRPr lang="en-US" dirty="0">
              <a:solidFill>
                <a:schemeClr val="bg1"/>
              </a:solidFill>
              <a:latin typeface="Calibri" pitchFamily="34" charset="0"/>
            </a:endParaRPr>
          </a:p>
          <a:p>
            <a:pPr algn="l">
              <a:defRPr/>
            </a:pPr>
            <a:r>
              <a:rPr lang="en-US" dirty="0">
                <a:solidFill>
                  <a:schemeClr val="bg1"/>
                </a:solidFill>
                <a:latin typeface="Calibri" pitchFamily="34" charset="0"/>
              </a:rPr>
              <a:t>Understanding brain plasticity, mind states.</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696" y="2132856"/>
            <a:ext cx="5657850" cy="35242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533400" y="152400"/>
            <a:ext cx="7772400" cy="792163"/>
          </a:xfrm>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Imagery and brains</a:t>
            </a:r>
          </a:p>
        </p:txBody>
      </p:sp>
      <p:sp>
        <p:nvSpPr>
          <p:cNvPr id="147459" name="Rectangle 3"/>
          <p:cNvSpPr>
            <a:spLocks noGrp="1" noChangeArrowheads="1"/>
          </p:cNvSpPr>
          <p:nvPr>
            <p:ph idx="1"/>
          </p:nvPr>
        </p:nvSpPr>
        <p:spPr>
          <a:xfrm>
            <a:off x="476250" y="1041400"/>
            <a:ext cx="8524875" cy="458788"/>
          </a:xfrm>
        </p:spPr>
        <p:txBody>
          <a:bodyPr lIns="92075" tIns="46038" rIns="92075" bIns="46038"/>
          <a:lstStyle/>
          <a:p>
            <a:pPr marL="0" indent="0" eaLnBrk="1" hangingPunct="1">
              <a:spcBef>
                <a:spcPct val="0"/>
              </a:spcBef>
              <a:buFontTx/>
              <a:buNone/>
              <a:defRPr/>
            </a:pPr>
            <a:r>
              <a:rPr lang="en-US" sz="2400" dirty="0" smtClean="0">
                <a:effectLst>
                  <a:outerShdw blurRad="38100" dist="38100" dir="2700000" algn="tl">
                    <a:srgbClr val="000000">
                      <a:alpha val="43137"/>
                    </a:srgbClr>
                  </a:outerShdw>
                </a:effectLst>
              </a:rPr>
              <a:t>How and where are mental images formed?</a:t>
            </a:r>
          </a:p>
        </p:txBody>
      </p:sp>
      <p:sp>
        <p:nvSpPr>
          <p:cNvPr id="34821" name="Rectangle 5"/>
          <p:cNvSpPr>
            <a:spLocks noChangeArrowheads="1"/>
          </p:cNvSpPr>
          <p:nvPr/>
        </p:nvSpPr>
        <p:spPr bwMode="auto">
          <a:xfrm>
            <a:off x="500063" y="1571625"/>
            <a:ext cx="8429625" cy="5143500"/>
          </a:xfrm>
          <a:prstGeom prst="rect">
            <a:avLst/>
          </a:prstGeom>
          <a:noFill/>
          <a:ln w="9525">
            <a:noFill/>
            <a:miter lim="800000"/>
            <a:headEnd/>
            <a:tailEnd/>
          </a:ln>
        </p:spPr>
        <p:txBody>
          <a:bodyPr lIns="92075" tIns="46038" rIns="92075" bIns="46038"/>
          <a:lstStyle/>
          <a:p>
            <a:pPr marL="358775" indent="-358775" algn="l">
              <a:buClr>
                <a:srgbClr val="FFCC66"/>
              </a:buClr>
              <a:buFont typeface="Arial" pitchFamily="34" charset="0"/>
              <a:buChar char="•"/>
              <a:tabLst>
                <a:tab pos="358775" algn="l"/>
              </a:tabLst>
              <a:defRPr/>
            </a:pPr>
            <a:r>
              <a:rPr lang="en-US" dirty="0" err="1">
                <a:solidFill>
                  <a:srgbClr val="EAEAEA"/>
                </a:solidFill>
                <a:effectLst>
                  <a:outerShdw blurRad="38100" dist="38100" dir="2700000" algn="tl">
                    <a:srgbClr val="000000">
                      <a:alpha val="43137"/>
                    </a:srgbClr>
                  </a:outerShdw>
                </a:effectLst>
                <a:latin typeface="Calibri" pitchFamily="34" charset="0"/>
              </a:rPr>
              <a:t>Borst</a:t>
            </a:r>
            <a:r>
              <a:rPr lang="en-US" dirty="0">
                <a:solidFill>
                  <a:srgbClr val="EAEAEA"/>
                </a:solidFill>
                <a:effectLst>
                  <a:outerShdw blurRad="38100" dist="38100" dir="2700000" algn="tl">
                    <a:srgbClr val="000000">
                      <a:alpha val="43137"/>
                    </a:srgbClr>
                  </a:outerShdw>
                </a:effectLst>
                <a:latin typeface="Calibri" pitchFamily="34" charset="0"/>
              </a:rPr>
              <a:t>, G., </a:t>
            </a:r>
            <a:r>
              <a:rPr lang="en-US" dirty="0" err="1">
                <a:solidFill>
                  <a:srgbClr val="EAEAEA"/>
                </a:solidFill>
                <a:effectLst>
                  <a:outerShdw blurRad="38100" dist="38100" dir="2700000" algn="tl">
                    <a:srgbClr val="000000">
                      <a:alpha val="43137"/>
                    </a:srgbClr>
                  </a:outerShdw>
                </a:effectLst>
                <a:latin typeface="Calibri" pitchFamily="34" charset="0"/>
              </a:rPr>
              <a:t>Kosslyn</a:t>
            </a:r>
            <a:r>
              <a:rPr lang="en-US" dirty="0">
                <a:solidFill>
                  <a:srgbClr val="EAEAEA"/>
                </a:solidFill>
                <a:effectLst>
                  <a:outerShdw blurRad="38100" dist="38100" dir="2700000" algn="tl">
                    <a:srgbClr val="000000">
                      <a:alpha val="43137"/>
                    </a:srgbClr>
                  </a:outerShdw>
                </a:effectLst>
                <a:latin typeface="Calibri" pitchFamily="34" charset="0"/>
              </a:rPr>
              <a:t>, S. M, Visual mental imagery and visual perception: structural equivalence revealed by scanning processes. </a:t>
            </a:r>
            <a:br>
              <a:rPr lang="en-US" dirty="0">
                <a:solidFill>
                  <a:srgbClr val="EAEAEA"/>
                </a:solidFill>
                <a:effectLst>
                  <a:outerShdw blurRad="38100" dist="38100" dir="2700000" algn="tl">
                    <a:srgbClr val="000000">
                      <a:alpha val="43137"/>
                    </a:srgbClr>
                  </a:outerShdw>
                </a:effectLst>
                <a:latin typeface="Calibri" pitchFamily="34" charset="0"/>
              </a:rPr>
            </a:br>
            <a:r>
              <a:rPr lang="en-US" dirty="0">
                <a:solidFill>
                  <a:srgbClr val="EAEAEA"/>
                </a:solidFill>
                <a:effectLst>
                  <a:outerShdw blurRad="38100" dist="38100" dir="2700000" algn="tl">
                    <a:srgbClr val="000000">
                      <a:alpha val="43137"/>
                    </a:srgbClr>
                  </a:outerShdw>
                </a:effectLst>
                <a:latin typeface="Calibri" pitchFamily="34" charset="0"/>
              </a:rPr>
              <a:t>Memory &amp; Cognition, 36, 849-862, 2008.  </a:t>
            </a:r>
          </a:p>
          <a:p>
            <a:pPr algn="l">
              <a:buClr>
                <a:srgbClr val="FFCC66"/>
              </a:buClr>
              <a:tabLst>
                <a:tab pos="0" algn="l"/>
              </a:tabLst>
              <a:defRPr/>
            </a:pPr>
            <a:r>
              <a:rPr lang="en-US" dirty="0">
                <a:solidFill>
                  <a:srgbClr val="EAEAEA"/>
                </a:solidFill>
                <a:effectLst>
                  <a:outerShdw blurRad="38100" dist="38100" dir="2700000" algn="tl">
                    <a:srgbClr val="000000">
                      <a:alpha val="43137"/>
                    </a:srgbClr>
                  </a:outerShdw>
                </a:effectLst>
                <a:latin typeface="Calibri" pitchFamily="34" charset="0"/>
              </a:rPr>
              <a:t/>
            </a:r>
            <a:br>
              <a:rPr lang="en-US" dirty="0">
                <a:solidFill>
                  <a:srgbClr val="EAEAEA"/>
                </a:solidFill>
                <a:effectLst>
                  <a:outerShdw blurRad="38100" dist="38100" dir="2700000" algn="tl">
                    <a:srgbClr val="000000">
                      <a:alpha val="43137"/>
                    </a:srgbClr>
                  </a:outerShdw>
                </a:effectLst>
                <a:latin typeface="Calibri" pitchFamily="34" charset="0"/>
              </a:rPr>
            </a:br>
            <a:r>
              <a:rPr lang="en-US" dirty="0">
                <a:solidFill>
                  <a:srgbClr val="EAEAEA"/>
                </a:solidFill>
                <a:effectLst>
                  <a:outerShdw blurRad="38100" dist="38100" dir="2700000" algn="tl">
                    <a:srgbClr val="000000">
                      <a:alpha val="43137"/>
                    </a:srgbClr>
                  </a:outerShdw>
                </a:effectLst>
                <a:latin typeface="Calibri" pitchFamily="34" charset="0"/>
              </a:rPr>
              <a:t>The  present  findings  support  the  claim  that  image  representations depict information in the same way that visual representations do.  </a:t>
            </a:r>
          </a:p>
          <a:p>
            <a:pPr algn="l">
              <a:buClr>
                <a:srgbClr val="FFCC66"/>
              </a:buClr>
              <a:tabLst>
                <a:tab pos="0" algn="l"/>
              </a:tabLst>
              <a:defRPr/>
            </a:pPr>
            <a:endParaRPr lang="en-US" dirty="0">
              <a:solidFill>
                <a:srgbClr val="EAEAEA"/>
              </a:solidFill>
              <a:effectLst>
                <a:outerShdw blurRad="38100" dist="38100" dir="2700000" algn="tl">
                  <a:srgbClr val="000000">
                    <a:alpha val="43137"/>
                  </a:srgbClr>
                </a:outerShdw>
              </a:effectLst>
              <a:latin typeface="Calibri" pitchFamily="34" charset="0"/>
            </a:endParaRPr>
          </a:p>
          <a:p>
            <a:pPr marL="358775" indent="-358775" algn="l">
              <a:buClr>
                <a:srgbClr val="FFCC66"/>
              </a:buClr>
              <a:buFont typeface="Arial" pitchFamily="34" charset="0"/>
              <a:buChar char="•"/>
              <a:defRPr/>
            </a:pPr>
            <a:r>
              <a:rPr lang="en-US" dirty="0">
                <a:solidFill>
                  <a:srgbClr val="EAEAEA"/>
                </a:solidFill>
                <a:effectLst>
                  <a:outerShdw blurRad="38100" dist="38100" dir="2700000" algn="tl">
                    <a:srgbClr val="000000">
                      <a:alpha val="43137"/>
                    </a:srgbClr>
                  </a:outerShdw>
                </a:effectLst>
                <a:latin typeface="Calibri" pitchFamily="34" charset="0"/>
              </a:rPr>
              <a:t>Cui, X et al. (2007) Vividness of mental imagery: Individual variability can be measured objectively. Vision Research, 47, 474-478.</a:t>
            </a:r>
          </a:p>
          <a:p>
            <a:pPr algn="l">
              <a:buClr>
                <a:srgbClr val="FFCC66"/>
              </a:buClr>
              <a:tabLst>
                <a:tab pos="0" algn="l"/>
              </a:tabLst>
              <a:defRPr/>
            </a:pPr>
            <a:endParaRPr lang="en-US" sz="1000" dirty="0">
              <a:solidFill>
                <a:srgbClr val="EAEAEA"/>
              </a:solidFill>
              <a:effectLst>
                <a:outerShdw blurRad="38100" dist="38100" dir="2700000" algn="tl">
                  <a:srgbClr val="000000">
                    <a:alpha val="43137"/>
                  </a:srgbClr>
                </a:outerShdw>
              </a:effectLst>
              <a:latin typeface="Calibri" pitchFamily="34" charset="0"/>
            </a:endParaRPr>
          </a:p>
          <a:p>
            <a:pPr algn="l">
              <a:buClr>
                <a:srgbClr val="FFCC66"/>
              </a:buClr>
              <a:tabLst>
                <a:tab pos="0" algn="l"/>
              </a:tabLst>
              <a:defRPr/>
            </a:pPr>
            <a:r>
              <a:rPr lang="en-US" dirty="0">
                <a:solidFill>
                  <a:srgbClr val="EAEAEA"/>
                </a:solidFill>
                <a:effectLst>
                  <a:outerShdw blurRad="38100" dist="38100" dir="2700000" algn="tl">
                    <a:srgbClr val="000000">
                      <a:alpha val="43137"/>
                    </a:srgbClr>
                  </a:outerShdw>
                </a:effectLst>
                <a:latin typeface="Calibri" pitchFamily="34" charset="0"/>
              </a:rPr>
              <a:t>Reported Vividness of Visual Imagination (VVIQ) correlates well with the early visual cortex activity relative to the whole brain activity measured by fMRI </a:t>
            </a:r>
            <a:br>
              <a:rPr lang="en-US" dirty="0">
                <a:solidFill>
                  <a:srgbClr val="EAEAEA"/>
                </a:solidFill>
                <a:effectLst>
                  <a:outerShdw blurRad="38100" dist="38100" dir="2700000" algn="tl">
                    <a:srgbClr val="000000">
                      <a:alpha val="43137"/>
                    </a:srgbClr>
                  </a:outerShdw>
                </a:effectLst>
                <a:latin typeface="Calibri" pitchFamily="34" charset="0"/>
              </a:rPr>
            </a:br>
            <a:r>
              <a:rPr lang="en-US" dirty="0">
                <a:solidFill>
                  <a:srgbClr val="EAEAEA"/>
                </a:solidFill>
                <a:effectLst>
                  <a:outerShdw blurRad="38100" dist="38100" dir="2700000" algn="tl">
                    <a:srgbClr val="000000">
                      <a:alpha val="43137"/>
                    </a:srgbClr>
                  </a:outerShdw>
                </a:effectLst>
                <a:latin typeface="Calibri" pitchFamily="34" charset="0"/>
              </a:rPr>
              <a:t>(r=-0.73), and the performance on a novel psychophysical task. </a:t>
            </a:r>
            <a:br>
              <a:rPr lang="en-US" dirty="0">
                <a:solidFill>
                  <a:srgbClr val="EAEAEA"/>
                </a:solidFill>
                <a:effectLst>
                  <a:outerShdw blurRad="38100" dist="38100" dir="2700000" algn="tl">
                    <a:srgbClr val="000000">
                      <a:alpha val="43137"/>
                    </a:srgbClr>
                  </a:outerShdw>
                </a:effectLst>
                <a:latin typeface="Calibri" pitchFamily="34" charset="0"/>
              </a:rPr>
            </a:br>
            <a:r>
              <a:rPr lang="en-US" dirty="0">
                <a:solidFill>
                  <a:srgbClr val="EAEAEA"/>
                </a:solidFill>
                <a:effectLst>
                  <a:outerShdw blurRad="38100" dist="38100" dir="2700000" algn="tl">
                    <a:srgbClr val="000000">
                      <a:alpha val="43137"/>
                    </a:srgbClr>
                  </a:outerShdw>
                </a:effectLst>
                <a:latin typeface="Calibri" pitchFamily="34" charset="0"/>
              </a:rPr>
              <a:t>Findings emphasize the importance of examining individual subject variability.</a:t>
            </a:r>
          </a:p>
          <a:p>
            <a:pPr algn="l">
              <a:buClr>
                <a:srgbClr val="FFCC66"/>
              </a:buClr>
              <a:tabLst>
                <a:tab pos="0" algn="l"/>
              </a:tabLst>
              <a:defRPr/>
            </a:pPr>
            <a:endParaRPr lang="en-US" sz="1000" dirty="0">
              <a:solidFill>
                <a:srgbClr val="EAEAEA"/>
              </a:solidFill>
              <a:effectLst>
                <a:outerShdw blurRad="38100" dist="38100" dir="2700000" algn="tl">
                  <a:srgbClr val="000000">
                    <a:alpha val="43137"/>
                  </a:srgbClr>
                </a:outerShdw>
              </a:effectLst>
              <a:latin typeface="Calibri" pitchFamily="34" charset="0"/>
            </a:endParaRPr>
          </a:p>
          <a:p>
            <a:pPr algn="l">
              <a:buClr>
                <a:srgbClr val="FFCC66"/>
              </a:buClr>
              <a:tabLst>
                <a:tab pos="0" algn="l"/>
              </a:tabLst>
              <a:defRPr/>
            </a:pPr>
            <a:r>
              <a:rPr lang="en-US" dirty="0">
                <a:solidFill>
                  <a:srgbClr val="EAEAEA"/>
                </a:solidFill>
                <a:effectLst>
                  <a:outerShdw blurRad="38100" dist="38100" dir="2700000" algn="tl">
                    <a:srgbClr val="000000">
                      <a:alpha val="43137"/>
                    </a:srgbClr>
                  </a:outerShdw>
                </a:effectLst>
                <a:latin typeface="Calibri" pitchFamily="34" charset="0"/>
              </a:rPr>
              <a:t>Poor perceptual imagery: why? Weak top-down influences? </a:t>
            </a:r>
            <a:br>
              <a:rPr lang="en-US" dirty="0">
                <a:solidFill>
                  <a:srgbClr val="EAEAEA"/>
                </a:solidFill>
                <a:effectLst>
                  <a:outerShdw blurRad="38100" dist="38100" dir="2700000" algn="tl">
                    <a:srgbClr val="000000">
                      <a:alpha val="43137"/>
                    </a:srgbClr>
                  </a:outerShdw>
                </a:effectLst>
                <a:latin typeface="Calibri" pitchFamily="34" charset="0"/>
              </a:rPr>
            </a:br>
            <a:r>
              <a:rPr lang="en-US" dirty="0">
                <a:solidFill>
                  <a:srgbClr val="EAEAEA"/>
                </a:solidFill>
                <a:effectLst>
                  <a:outerShdw blurRad="38100" dist="38100" dir="2700000" algn="tl">
                    <a:srgbClr val="000000">
                      <a:alpha val="43137"/>
                    </a:srgbClr>
                  </a:outerShdw>
                </a:effectLst>
                <a:latin typeface="Calibri" pitchFamily="34" charset="0"/>
              </a:rPr>
              <a:t>Unable to draw from memory, describe details, faces, notice changes, etc. </a:t>
            </a:r>
          </a:p>
        </p:txBody>
      </p:sp>
    </p:spTree>
    <p:extLst>
      <p:ext uri="{BB962C8B-B14F-4D97-AF65-F5344CB8AC3E}">
        <p14:creationId xmlns:p14="http://schemas.microsoft.com/office/powerpoint/2010/main" val="2045557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533400" y="152400"/>
            <a:ext cx="6110288" cy="792163"/>
          </a:xfrm>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Visual top-down</a:t>
            </a:r>
          </a:p>
        </p:txBody>
      </p:sp>
      <p:sp>
        <p:nvSpPr>
          <p:cNvPr id="23555" name="Rectangle 3"/>
          <p:cNvSpPr>
            <a:spLocks noGrp="1" noChangeArrowheads="1"/>
          </p:cNvSpPr>
          <p:nvPr>
            <p:ph idx="1"/>
          </p:nvPr>
        </p:nvSpPr>
        <p:spPr>
          <a:xfrm>
            <a:off x="476250" y="1041400"/>
            <a:ext cx="4881563" cy="2530475"/>
          </a:xfrm>
        </p:spPr>
        <p:txBody>
          <a:bodyPr lIns="92075" tIns="46038" rIns="92075" bIns="46038"/>
          <a:lstStyle/>
          <a:p>
            <a:pPr>
              <a:defRPr/>
            </a:pPr>
            <a:r>
              <a:rPr lang="en-US" dirty="0" smtClean="0"/>
              <a:t>N</a:t>
            </a:r>
            <a:r>
              <a:rPr lang="en-US" dirty="0" smtClean="0">
                <a:solidFill>
                  <a:srgbClr val="EAEAEA"/>
                </a:solidFill>
              </a:rPr>
              <a:t>ormal perception requires top-down influences to form expectations. </a:t>
            </a:r>
          </a:p>
          <a:p>
            <a:pPr>
              <a:defRPr/>
            </a:pPr>
            <a:r>
              <a:rPr lang="en-US" dirty="0" smtClean="0">
                <a:solidFill>
                  <a:srgbClr val="EAEAEA"/>
                </a:solidFill>
              </a:rPr>
              <a:t>What if PC/FC feedback connections to visual/auditory areas are weak?</a:t>
            </a:r>
            <a:br>
              <a:rPr lang="en-US" dirty="0" smtClean="0">
                <a:solidFill>
                  <a:srgbClr val="EAEAEA"/>
                </a:solidFill>
              </a:rPr>
            </a:br>
            <a:endParaRPr lang="en-US" sz="1000" dirty="0" smtClean="0">
              <a:solidFill>
                <a:srgbClr val="EAEAEA"/>
              </a:solidFill>
            </a:endParaRPr>
          </a:p>
          <a:p>
            <a:pPr>
              <a:defRPr/>
            </a:pPr>
            <a:r>
              <a:rPr lang="en-US" dirty="0" smtClean="0"/>
              <a:t>This does not qualify as agnosia, but is a kind of </a:t>
            </a:r>
            <a:r>
              <a:rPr lang="en-US" dirty="0" smtClean="0">
                <a:solidFill>
                  <a:srgbClr val="FFC000"/>
                </a:solidFill>
              </a:rPr>
              <a:t>imagery agnosia</a:t>
            </a:r>
            <a:r>
              <a:rPr lang="en-US" dirty="0" smtClean="0"/>
              <a:t>, </a:t>
            </a:r>
            <a:r>
              <a:rPr lang="pl-PL" dirty="0" smtClean="0"/>
              <a:t>a syndrom that has </a:t>
            </a:r>
            <a:r>
              <a:rPr lang="en-US" dirty="0" smtClean="0"/>
              <a:t>not yet </a:t>
            </a:r>
            <a:r>
              <a:rPr lang="pl-PL" dirty="0" smtClean="0"/>
              <a:t>been clearly </a:t>
            </a:r>
            <a:r>
              <a:rPr lang="en-US" dirty="0" smtClean="0"/>
              <a:t>identified!</a:t>
            </a:r>
            <a:endParaRPr lang="en-US" dirty="0" smtClean="0">
              <a:solidFill>
                <a:srgbClr val="EAEAEA"/>
              </a:solidFill>
            </a:endParaRPr>
          </a:p>
          <a:p>
            <a:pPr>
              <a:defRPr/>
            </a:pPr>
            <a:endParaRPr lang="en-US" dirty="0" smtClean="0">
              <a:solidFill>
                <a:srgbClr val="EAEAEA"/>
              </a:solidFill>
            </a:endParaRPr>
          </a:p>
          <a:p>
            <a:pPr marL="0" indent="0" eaLnBrk="1" hangingPunct="1">
              <a:spcBef>
                <a:spcPct val="0"/>
              </a:spcBef>
              <a:buFontTx/>
              <a:buNone/>
              <a:defRPr/>
            </a:pPr>
            <a:endParaRPr lang="en-US" dirty="0" smtClean="0"/>
          </a:p>
          <a:p>
            <a:pPr marL="0" indent="0" eaLnBrk="1" hangingPunct="1">
              <a:spcBef>
                <a:spcPct val="0"/>
              </a:spcBef>
              <a:buFontTx/>
              <a:buNone/>
              <a:defRPr/>
            </a:pPr>
            <a:endParaRPr lang="en-US" dirty="0" smtClean="0"/>
          </a:p>
          <a:p>
            <a:pPr marL="0" indent="0" eaLnBrk="1" hangingPunct="1">
              <a:spcBef>
                <a:spcPct val="0"/>
              </a:spcBef>
              <a:buFontTx/>
              <a:buNone/>
              <a:defRPr/>
            </a:pPr>
            <a:endParaRPr lang="en-US" dirty="0" smtClean="0"/>
          </a:p>
        </p:txBody>
      </p:sp>
      <p:sp>
        <p:nvSpPr>
          <p:cNvPr id="34820" name="Rectangle 4"/>
          <p:cNvSpPr>
            <a:spLocks noChangeArrowheads="1"/>
          </p:cNvSpPr>
          <p:nvPr/>
        </p:nvSpPr>
        <p:spPr bwMode="auto">
          <a:xfrm>
            <a:off x="428625" y="3500438"/>
            <a:ext cx="8572500" cy="3143250"/>
          </a:xfrm>
          <a:prstGeom prst="rect">
            <a:avLst/>
          </a:prstGeom>
          <a:noFill/>
          <a:ln w="9525">
            <a:noFill/>
            <a:miter lim="800000"/>
            <a:headEnd/>
            <a:tailEnd/>
          </a:ln>
        </p:spPr>
        <p:txBody>
          <a:bodyPr lIns="92075" tIns="46038" rIns="92075" bIns="46038"/>
          <a:lstStyle/>
          <a:p>
            <a:pPr algn="l">
              <a:buClr>
                <a:srgbClr val="FFCC66"/>
              </a:buClr>
              <a:defRPr/>
            </a:pPr>
            <a:r>
              <a:rPr lang="en-US" dirty="0">
                <a:solidFill>
                  <a:srgbClr val="EAEAEA"/>
                </a:solidFill>
                <a:latin typeface="Calibri" pitchFamily="34" charset="0"/>
              </a:rPr>
              <a:t>How will the weak top-down connections in visual modality manifest?  </a:t>
            </a:r>
            <a:br>
              <a:rPr lang="en-US" dirty="0">
                <a:solidFill>
                  <a:srgbClr val="EAEAEA"/>
                </a:solidFill>
                <a:latin typeface="Calibri" pitchFamily="34" charset="0"/>
              </a:rPr>
            </a:br>
            <a:r>
              <a:rPr lang="en-US" sz="1000" dirty="0">
                <a:solidFill>
                  <a:srgbClr val="EAEAEA"/>
                </a:solidFill>
                <a:latin typeface="Calibri" pitchFamily="34" charset="0"/>
              </a:rPr>
              <a:t/>
            </a:r>
            <a:br>
              <a:rPr lang="en-US" sz="1000" dirty="0">
                <a:solidFill>
                  <a:srgbClr val="EAEAEA"/>
                </a:solidFill>
                <a:latin typeface="Calibri" pitchFamily="34" charset="0"/>
              </a:rPr>
            </a:br>
            <a:r>
              <a:rPr lang="en-US" dirty="0">
                <a:solidFill>
                  <a:srgbClr val="EAEAEA"/>
                </a:solidFill>
                <a:latin typeface="Calibri" pitchFamily="34" charset="0"/>
              </a:rPr>
              <a:t>Attention problems? Only if </a:t>
            </a:r>
            <a:r>
              <a:rPr lang="pl-PL" dirty="0">
                <a:solidFill>
                  <a:srgbClr val="EAEAEA"/>
                </a:solidFill>
                <a:latin typeface="Calibri" pitchFamily="34" charset="0"/>
              </a:rPr>
              <a:t>signals </a:t>
            </a:r>
            <a:r>
              <a:rPr lang="en-US" dirty="0">
                <a:solidFill>
                  <a:srgbClr val="EAEAEA"/>
                </a:solidFill>
                <a:latin typeface="Calibri" pitchFamily="34" charset="0"/>
              </a:rPr>
              <a:t>are very weak</a:t>
            </a:r>
            <a:r>
              <a:rPr lang="pl-PL" dirty="0">
                <a:solidFill>
                  <a:srgbClr val="EAEAEA"/>
                </a:solidFill>
                <a:latin typeface="Calibri" pitchFamily="34" charset="0"/>
              </a:rPr>
              <a:t> (ex. </a:t>
            </a:r>
            <a:r>
              <a:rPr lang="en-US" dirty="0">
                <a:solidFill>
                  <a:srgbClr val="EAEAEA"/>
                </a:solidFill>
                <a:latin typeface="Calibri" pitchFamily="34" charset="0"/>
              </a:rPr>
              <a:t>in poor lighting conditions</a:t>
            </a:r>
            <a:r>
              <a:rPr lang="pl-PL" dirty="0">
                <a:solidFill>
                  <a:srgbClr val="EAEAEA"/>
                </a:solidFill>
                <a:latin typeface="Calibri" pitchFamily="34" charset="0"/>
              </a:rPr>
              <a:t>)</a:t>
            </a:r>
            <a:r>
              <a:rPr lang="en-US" dirty="0">
                <a:solidFill>
                  <a:srgbClr val="EAEAEA"/>
                </a:solidFill>
                <a:latin typeface="Calibri" pitchFamily="34" charset="0"/>
              </a:rPr>
              <a:t> object recognition may be impaired. </a:t>
            </a:r>
          </a:p>
          <a:p>
            <a:pPr algn="l">
              <a:buClr>
                <a:srgbClr val="FFCC66"/>
              </a:buClr>
              <a:defRPr/>
            </a:pPr>
            <a:r>
              <a:rPr lang="en-US" dirty="0">
                <a:solidFill>
                  <a:srgbClr val="EAEAEA"/>
                </a:solidFill>
                <a:latin typeface="Calibri" pitchFamily="34" charset="0"/>
              </a:rPr>
              <a:t>Other</a:t>
            </a:r>
            <a:r>
              <a:rPr lang="pl-PL" dirty="0">
                <a:solidFill>
                  <a:srgbClr val="EAEAEA"/>
                </a:solidFill>
                <a:latin typeface="Calibri" pitchFamily="34" charset="0"/>
              </a:rPr>
              <a:t> symptoms</a:t>
            </a:r>
            <a:r>
              <a:rPr lang="en-US" dirty="0">
                <a:solidFill>
                  <a:srgbClr val="EAEAEA"/>
                </a:solidFill>
                <a:latin typeface="Calibri" pitchFamily="34" charset="0"/>
              </a:rPr>
              <a:t>: poor visual imagination, memory for visual features, inability to draw from memory, recall and describe faces and objects, notice changes, slow in making puzzles, difficulty to see 3D magic eye pictures, perhaps </a:t>
            </a:r>
            <a:r>
              <a:rPr lang="pl-PL" dirty="0">
                <a:solidFill>
                  <a:srgbClr val="EAEAEA"/>
                </a:solidFill>
                <a:latin typeface="Calibri" pitchFamily="34" charset="0"/>
              </a:rPr>
              <a:t>more </a:t>
            </a:r>
            <a:r>
              <a:rPr lang="en-US" dirty="0">
                <a:solidFill>
                  <a:srgbClr val="EAEAEA"/>
                </a:solidFill>
                <a:latin typeface="Calibri" pitchFamily="34" charset="0"/>
              </a:rPr>
              <a:t>introvert? </a:t>
            </a:r>
          </a:p>
          <a:p>
            <a:pPr algn="l">
              <a:buClr>
                <a:srgbClr val="FFCC66"/>
              </a:buClr>
              <a:defRPr/>
            </a:pPr>
            <a:r>
              <a:rPr lang="en-US" dirty="0">
                <a:solidFill>
                  <a:srgbClr val="EAEAEA"/>
                </a:solidFill>
                <a:latin typeface="Calibri" pitchFamily="34" charset="0"/>
              </a:rPr>
              <a:t>More conceptual than perceptual thinking … recognition memory may work fine</a:t>
            </a:r>
            <a:r>
              <a:rPr lang="pl-PL" dirty="0">
                <a:solidFill>
                  <a:srgbClr val="EAEAEA"/>
                </a:solidFill>
                <a:latin typeface="Calibri" pitchFamily="34" charset="0"/>
              </a:rPr>
              <a:t>.</a:t>
            </a:r>
            <a:r>
              <a:rPr lang="en-US" dirty="0">
                <a:solidFill>
                  <a:srgbClr val="EAEAEA"/>
                </a:solidFill>
                <a:latin typeface="Calibri" pitchFamily="34" charset="0"/>
              </a:rPr>
              <a:t> </a:t>
            </a:r>
          </a:p>
          <a:p>
            <a:pPr algn="l">
              <a:buClr>
                <a:srgbClr val="FFCC66"/>
              </a:buClr>
              <a:defRPr/>
            </a:pPr>
            <a:endParaRPr lang="en-US" sz="1000" dirty="0">
              <a:solidFill>
                <a:srgbClr val="EAEAEA"/>
              </a:solidFill>
              <a:latin typeface="Calibri" pitchFamily="34" charset="0"/>
            </a:endParaRPr>
          </a:p>
          <a:p>
            <a:pPr algn="l">
              <a:buClr>
                <a:srgbClr val="FFCC66"/>
              </a:buClr>
              <a:defRPr/>
            </a:pPr>
            <a:r>
              <a:rPr lang="en-US" dirty="0">
                <a:solidFill>
                  <a:srgbClr val="EAEAEA"/>
                </a:solidFill>
                <a:latin typeface="Calibri" pitchFamily="34" charset="0"/>
              </a:rPr>
              <a:t>At PC/FC level less interferences from sensory areas, so imagination, creativity, reasoning are fine, perhaps even better than average.  </a:t>
            </a:r>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50" y="428625"/>
            <a:ext cx="37528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196752"/>
            <a:ext cx="71707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8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47936"/>
            <a:ext cx="7410450" cy="792163"/>
          </a:xfrm>
          <a:effectLst/>
        </p:spPr>
        <p:txBody>
          <a:bodyPr lIns="92075" tIns="46038" rIns="92075" bIns="46038"/>
          <a:lstStyle/>
          <a:p>
            <a:pPr eaLnBrk="1" hangingPunct="1">
              <a:defRPr/>
            </a:pPr>
            <a:r>
              <a:rPr lang="en-US" dirty="0" smtClean="0">
                <a:effectLst>
                  <a:outerShdw blurRad="38100" dist="38100" dir="2700000" algn="tl">
                    <a:srgbClr val="000000">
                      <a:alpha val="43137"/>
                    </a:srgbClr>
                  </a:outerShdw>
                </a:effectLst>
              </a:rPr>
              <a:t>Imagery Agnosia</a:t>
            </a:r>
          </a:p>
        </p:txBody>
      </p:sp>
      <p:sp>
        <p:nvSpPr>
          <p:cNvPr id="156675" name="Rectangle 3"/>
          <p:cNvSpPr>
            <a:spLocks noGrp="1" noChangeArrowheads="1"/>
          </p:cNvSpPr>
          <p:nvPr>
            <p:ph idx="1"/>
          </p:nvPr>
        </p:nvSpPr>
        <p:spPr>
          <a:xfrm>
            <a:off x="476250" y="1196975"/>
            <a:ext cx="8596313" cy="5328369"/>
          </a:xfrm>
        </p:spPr>
        <p:txBody>
          <a:bodyPr lIns="92075" tIns="46038" rIns="92075" bIns="46038"/>
          <a:lstStyle/>
          <a:p>
            <a:pPr marL="0" indent="0" eaLnBrk="1" hangingPunct="1">
              <a:spcBef>
                <a:spcPts val="600"/>
              </a:spcBef>
              <a:buFontTx/>
              <a:buNone/>
              <a:defRPr/>
            </a:pPr>
            <a:r>
              <a:rPr lang="pl-PL" b="1" dirty="0" smtClean="0">
                <a:solidFill>
                  <a:srgbClr val="F8F8F8"/>
                </a:solidFill>
              </a:rPr>
              <a:t>New branch of neuropsychology</a:t>
            </a:r>
            <a:r>
              <a:rPr lang="pl-PL" dirty="0" smtClean="0">
                <a:solidFill>
                  <a:srgbClr val="F8F8F8"/>
                </a:solidFill>
              </a:rPr>
              <a:t>: imagery agnosias. </a:t>
            </a:r>
          </a:p>
          <a:p>
            <a:pPr marL="0" indent="0" eaLnBrk="1" hangingPunct="1">
              <a:spcBef>
                <a:spcPts val="600"/>
              </a:spcBef>
              <a:buFontTx/>
              <a:buNone/>
              <a:defRPr/>
            </a:pPr>
            <a:r>
              <a:rPr lang="pl-PL" dirty="0">
                <a:solidFill>
                  <a:srgbClr val="F8F8F8"/>
                </a:solidFill>
              </a:rPr>
              <a:t>C</a:t>
            </a:r>
            <a:r>
              <a:rPr lang="pl-PL" dirty="0" smtClean="0">
                <a:solidFill>
                  <a:srgbClr val="F8F8F8"/>
                </a:solidFill>
              </a:rPr>
              <a:t>lassical </a:t>
            </a:r>
            <a:r>
              <a:rPr lang="en-US" dirty="0" smtClean="0">
                <a:solidFill>
                  <a:srgbClr val="F8F8F8"/>
                </a:solidFill>
              </a:rPr>
              <a:t> </a:t>
            </a:r>
            <a:r>
              <a:rPr lang="en-US" dirty="0" err="1" smtClean="0">
                <a:solidFill>
                  <a:srgbClr val="F8F8F8"/>
                </a:solidFill>
              </a:rPr>
              <a:t>agnosias</a:t>
            </a:r>
            <a:r>
              <a:rPr lang="en-US" dirty="0" smtClean="0">
                <a:solidFill>
                  <a:srgbClr val="F8F8F8"/>
                </a:solidFill>
              </a:rPr>
              <a:t> </a:t>
            </a:r>
            <a:r>
              <a:rPr lang="pl-PL" dirty="0" smtClean="0">
                <a:solidFill>
                  <a:srgbClr val="F8F8F8"/>
                </a:solidFill>
              </a:rPr>
              <a:t>~30 major types</a:t>
            </a:r>
            <a:r>
              <a:rPr lang="en-US" dirty="0" smtClean="0">
                <a:solidFill>
                  <a:srgbClr val="F8F8F8"/>
                </a:solidFill>
              </a:rPr>
              <a:t>: alexia, </a:t>
            </a:r>
            <a:r>
              <a:rPr lang="en-US" dirty="0" err="1" smtClean="0">
                <a:solidFill>
                  <a:srgbClr val="F8F8F8"/>
                </a:solidFill>
              </a:rPr>
              <a:t>akinetopsia</a:t>
            </a:r>
            <a:r>
              <a:rPr lang="en-US" dirty="0" smtClean="0">
                <a:solidFill>
                  <a:srgbClr val="F8F8F8"/>
                </a:solidFill>
              </a:rPr>
              <a:t>, </a:t>
            </a:r>
            <a:r>
              <a:rPr lang="en-US" dirty="0" err="1" smtClean="0">
                <a:solidFill>
                  <a:srgbClr val="F8F8F8"/>
                </a:solidFill>
              </a:rPr>
              <a:t>alexithimia</a:t>
            </a:r>
            <a:r>
              <a:rPr lang="en-US" dirty="0" smtClean="0">
                <a:solidFill>
                  <a:srgbClr val="F8F8F8"/>
                </a:solidFill>
              </a:rPr>
              <a:t>, many visual types</a:t>
            </a:r>
            <a:r>
              <a:rPr lang="en-US" dirty="0">
                <a:solidFill>
                  <a:srgbClr val="F8F8F8"/>
                </a:solidFill>
              </a:rPr>
              <a:t>: prosopagnosia, </a:t>
            </a:r>
            <a:r>
              <a:rPr lang="en-US" dirty="0" err="1" smtClean="0">
                <a:solidFill>
                  <a:srgbClr val="F8F8F8"/>
                </a:solidFill>
              </a:rPr>
              <a:t>simultanagnosia</a:t>
            </a:r>
            <a:r>
              <a:rPr lang="en-US" dirty="0" smtClean="0">
                <a:solidFill>
                  <a:srgbClr val="F8F8F8"/>
                </a:solidFill>
              </a:rPr>
              <a:t>, semantic agnosia , form, color … </a:t>
            </a:r>
            <a:r>
              <a:rPr lang="pl-PL" dirty="0" smtClean="0">
                <a:solidFill>
                  <a:srgbClr val="F8F8F8"/>
                </a:solidFill>
              </a:rPr>
              <a:t> </a:t>
            </a:r>
          </a:p>
          <a:p>
            <a:pPr marL="0" indent="0" eaLnBrk="1" hangingPunct="1">
              <a:spcBef>
                <a:spcPts val="600"/>
              </a:spcBef>
              <a:buFontTx/>
              <a:buNone/>
              <a:defRPr/>
            </a:pPr>
            <a:r>
              <a:rPr lang="en-US" dirty="0" smtClean="0">
                <a:solidFill>
                  <a:srgbClr val="F8F8F8"/>
                </a:solidFill>
              </a:rPr>
              <a:t>Little access to perceptual imagery</a:t>
            </a:r>
            <a:r>
              <a:rPr lang="pl-PL" dirty="0" smtClean="0">
                <a:solidFill>
                  <a:srgbClr val="F8F8F8"/>
                </a:solidFill>
              </a:rPr>
              <a:t> in </a:t>
            </a:r>
            <a:r>
              <a:rPr lang="en-US" dirty="0" smtClean="0">
                <a:solidFill>
                  <a:srgbClr val="F8F8F8"/>
                </a:solidFill>
              </a:rPr>
              <a:t>visual, auditory, tactile or gustatory</a:t>
            </a:r>
            <a:r>
              <a:rPr lang="pl-PL" dirty="0" smtClean="0">
                <a:solidFill>
                  <a:srgbClr val="F8F8F8"/>
                </a:solidFill>
              </a:rPr>
              <a:t> mode</a:t>
            </a:r>
            <a:r>
              <a:rPr lang="en-US" dirty="0" smtClean="0">
                <a:solidFill>
                  <a:srgbClr val="F8F8F8"/>
                </a:solidFill>
              </a:rPr>
              <a:t>.</a:t>
            </a:r>
          </a:p>
          <a:p>
            <a:pPr marL="0" indent="0" eaLnBrk="1" hangingPunct="1">
              <a:spcBef>
                <a:spcPts val="600"/>
              </a:spcBef>
              <a:buFontTx/>
              <a:buNone/>
              <a:defRPr/>
            </a:pPr>
            <a:r>
              <a:rPr lang="en-US" dirty="0" smtClean="0">
                <a:solidFill>
                  <a:srgbClr val="F8F8F8"/>
                </a:solidFill>
              </a:rPr>
              <a:t>Without internal feedback the only way to learn about plans formed by the brain is to act and observe results: trying to play an instrument in this condition is like </a:t>
            </a:r>
            <a:r>
              <a:rPr lang="en-US" dirty="0" err="1" smtClean="0">
                <a:solidFill>
                  <a:srgbClr val="F8F8F8"/>
                </a:solidFill>
              </a:rPr>
              <a:t>blindsight</a:t>
            </a:r>
            <a:r>
              <a:rPr lang="en-US" dirty="0" smtClean="0">
                <a:solidFill>
                  <a:srgbClr val="F8F8F8"/>
                </a:solidFill>
              </a:rPr>
              <a:t>, maneuvering blindly in the auditory space, without the ability to imagine results of next move (hitting piano key). </a:t>
            </a:r>
          </a:p>
          <a:p>
            <a:pPr eaLnBrk="1" hangingPunct="1">
              <a:spcBef>
                <a:spcPts val="600"/>
              </a:spcBef>
              <a:defRPr/>
            </a:pPr>
            <a:r>
              <a:rPr lang="en-US" dirty="0" smtClean="0">
                <a:solidFill>
                  <a:srgbClr val="F8F8F8"/>
                </a:solidFill>
              </a:rPr>
              <a:t>Learning to play music without imagery is difficult – how far can one go?  </a:t>
            </a:r>
            <a:br>
              <a:rPr lang="en-US" dirty="0" smtClean="0">
                <a:solidFill>
                  <a:srgbClr val="F8F8F8"/>
                </a:solidFill>
              </a:rPr>
            </a:br>
            <a:r>
              <a:rPr lang="en-US" dirty="0" smtClean="0">
                <a:solidFill>
                  <a:srgbClr val="F8F8F8"/>
                </a:solidFill>
              </a:rPr>
              <a:t>Which key do I have to press if I have no idea how it will sound like? </a:t>
            </a:r>
          </a:p>
          <a:p>
            <a:pPr eaLnBrk="1" hangingPunct="1">
              <a:spcBef>
                <a:spcPts val="600"/>
              </a:spcBef>
              <a:defRPr/>
            </a:pPr>
            <a:r>
              <a:rPr lang="en-US" dirty="0" smtClean="0">
                <a:solidFill>
                  <a:srgbClr val="F8F8F8"/>
                </a:solidFill>
              </a:rPr>
              <a:t>Recognition memory is fine, but </a:t>
            </a:r>
            <a:r>
              <a:rPr lang="pl-PL" dirty="0" smtClean="0">
                <a:solidFill>
                  <a:srgbClr val="F8F8F8"/>
                </a:solidFill>
              </a:rPr>
              <a:t>it is</a:t>
            </a:r>
            <a:r>
              <a:rPr lang="en-US" dirty="0" smtClean="0">
                <a:solidFill>
                  <a:srgbClr val="F8F8F8"/>
                </a:solidFill>
              </a:rPr>
              <a:t> difficult to repeat or remember simple melodies</a:t>
            </a:r>
            <a:r>
              <a:rPr lang="pl-PL" dirty="0" smtClean="0">
                <a:solidFill>
                  <a:srgbClr val="F8F8F8"/>
                </a:solidFill>
              </a:rPr>
              <a:t> (memory-motor map)</a:t>
            </a:r>
            <a:r>
              <a:rPr lang="en-US" dirty="0" smtClean="0">
                <a:solidFill>
                  <a:srgbClr val="F8F8F8"/>
                </a:solidFill>
              </a:rPr>
              <a:t>. </a:t>
            </a:r>
          </a:p>
          <a:p>
            <a:pPr eaLnBrk="1" hangingPunct="1">
              <a:spcBef>
                <a:spcPts val="600"/>
              </a:spcBef>
              <a:defRPr/>
            </a:pPr>
            <a:r>
              <a:rPr lang="en-US" dirty="0" smtClean="0">
                <a:solidFill>
                  <a:srgbClr val="F8F8F8"/>
                </a:solidFill>
              </a:rPr>
              <a:t>No problem to read </a:t>
            </a:r>
            <a:r>
              <a:rPr lang="pl-PL" dirty="0" smtClean="0">
                <a:solidFill>
                  <a:srgbClr val="F8F8F8"/>
                </a:solidFill>
              </a:rPr>
              <a:t>&amp; </a:t>
            </a:r>
            <a:r>
              <a:rPr lang="en-US" dirty="0" smtClean="0">
                <a:solidFill>
                  <a:srgbClr val="F8F8F8"/>
                </a:solidFill>
              </a:rPr>
              <a:t>improvise music, higher cognition is fine. </a:t>
            </a:r>
          </a:p>
          <a:p>
            <a:pPr eaLnBrk="1" hangingPunct="1">
              <a:spcBef>
                <a:spcPts val="600"/>
              </a:spcBef>
              <a:defRPr/>
            </a:pPr>
            <a:r>
              <a:rPr lang="en-US" dirty="0" smtClean="0">
                <a:solidFill>
                  <a:srgbClr val="F8F8F8"/>
                </a:solidFill>
              </a:rPr>
              <a:t>Conscious mental rehearsal is not possible. </a:t>
            </a:r>
          </a:p>
          <a:p>
            <a:pPr eaLnBrk="1" hangingPunct="1">
              <a:spcBef>
                <a:spcPts val="600"/>
              </a:spcBef>
              <a:defRPr/>
            </a:pPr>
            <a:r>
              <a:rPr lang="en-US" dirty="0" smtClean="0">
                <a:solidFill>
                  <a:srgbClr val="F8F8F8"/>
                </a:solidFill>
              </a:rPr>
              <a:t>Immediate feedback may help? </a:t>
            </a:r>
          </a:p>
        </p:txBody>
      </p:sp>
      <p:pic>
        <p:nvPicPr>
          <p:cNvPr id="156678" name="Picture 6"/>
          <p:cNvPicPr>
            <a:picLocks noChangeAspect="1" noChangeArrowheads="1"/>
          </p:cNvPicPr>
          <p:nvPr/>
        </p:nvPicPr>
        <p:blipFill>
          <a:blip r:embed="rId3"/>
          <a:srcRect/>
          <a:stretch>
            <a:fillRect/>
          </a:stretch>
        </p:blipFill>
        <p:spPr bwMode="auto">
          <a:xfrm>
            <a:off x="7943850" y="0"/>
            <a:ext cx="1200150" cy="140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40014301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a:xfrm>
            <a:off x="467544" y="320608"/>
            <a:ext cx="8280919" cy="669925"/>
          </a:xfrm>
          <a:effectLst/>
        </p:spPr>
        <p:txBody>
          <a:bodyPr/>
          <a:lstStyle/>
          <a:p>
            <a:pPr eaLnBrk="1" hangingPunct="1">
              <a:defRPr/>
            </a:pPr>
            <a:r>
              <a:rPr lang="en-US" dirty="0" smtClean="0">
                <a:effectLst>
                  <a:outerShdw blurRad="38100" dist="38100" dir="2700000" algn="tl">
                    <a:srgbClr val="000000">
                      <a:alpha val="43137"/>
                    </a:srgbClr>
                  </a:outerShdw>
                </a:effectLst>
                <a:latin typeface="+mj-lt"/>
              </a:rPr>
              <a:t>Real &amp; computational creativity</a:t>
            </a:r>
            <a:endParaRPr lang="pl-PL" dirty="0" smtClean="0">
              <a:effectLst>
                <a:outerShdw blurRad="38100" dist="38100" dir="2700000" algn="tl">
                  <a:srgbClr val="000000">
                    <a:alpha val="43137"/>
                  </a:srgbClr>
                </a:outerShdw>
              </a:effectLst>
              <a:latin typeface="+mj-lt"/>
            </a:endParaRPr>
          </a:p>
        </p:txBody>
      </p:sp>
      <p:sp>
        <p:nvSpPr>
          <p:cNvPr id="122883" name="Rectangle 3"/>
          <p:cNvSpPr>
            <a:spLocks noGrp="1" noChangeArrowheads="1"/>
          </p:cNvSpPr>
          <p:nvPr>
            <p:ph type="body" idx="1"/>
          </p:nvPr>
        </p:nvSpPr>
        <p:spPr>
          <a:xfrm>
            <a:off x="336550" y="1123221"/>
            <a:ext cx="6539706" cy="949325"/>
          </a:xfrm>
          <a:noFill/>
        </p:spPr>
        <p:txBody>
          <a:bodyPr/>
          <a:lstStyle/>
          <a:p>
            <a:pPr marL="0" indent="0" eaLnBrk="1" hangingPunct="1">
              <a:buFontTx/>
              <a:buNone/>
            </a:pPr>
            <a:r>
              <a:rPr lang="en-US" dirty="0" smtClean="0">
                <a:latin typeface="+mn-lt"/>
              </a:rPr>
              <a:t>How to increase cooperation between distant brain areas important for creativity?</a:t>
            </a:r>
          </a:p>
        </p:txBody>
      </p:sp>
      <p:sp>
        <p:nvSpPr>
          <p:cNvPr id="12292" name="Text Box 4"/>
          <p:cNvSpPr txBox="1">
            <a:spLocks noChangeArrowheads="1"/>
          </p:cNvSpPr>
          <p:nvPr/>
        </p:nvSpPr>
        <p:spPr bwMode="auto">
          <a:xfrm>
            <a:off x="323850" y="1953769"/>
            <a:ext cx="8736013"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bg1"/>
                </a:solidFill>
                <a:latin typeface="Arial Unicode MS" pitchFamily="34" charset="-128"/>
              </a:defRPr>
            </a:lvl1pPr>
            <a:lvl2pPr marL="742950" indent="-285750" eaLnBrk="0" hangingPunct="0">
              <a:defRPr sz="4400">
                <a:solidFill>
                  <a:schemeClr val="bg1"/>
                </a:solidFill>
                <a:latin typeface="Arial Unicode MS" pitchFamily="34" charset="-128"/>
              </a:defRPr>
            </a:lvl2pPr>
            <a:lvl3pPr marL="1143000" indent="-228600" eaLnBrk="0" hangingPunct="0">
              <a:defRPr sz="4400">
                <a:solidFill>
                  <a:schemeClr val="bg1"/>
                </a:solidFill>
                <a:latin typeface="Arial Unicode MS" pitchFamily="34" charset="-128"/>
              </a:defRPr>
            </a:lvl3pPr>
            <a:lvl4pPr marL="1600200" indent="-228600" eaLnBrk="0" hangingPunct="0">
              <a:defRPr sz="4400">
                <a:solidFill>
                  <a:schemeClr val="bg1"/>
                </a:solidFill>
                <a:latin typeface="Arial Unicode MS" pitchFamily="34" charset="-128"/>
              </a:defRPr>
            </a:lvl4pPr>
            <a:lvl5pPr marL="2057400" indent="-228600" eaLnBrk="0" hangingPunct="0">
              <a:defRPr sz="4400">
                <a:solidFill>
                  <a:schemeClr val="bg1"/>
                </a:solidFill>
                <a:latin typeface="Arial Unicode MS" pitchFamily="34" charset="-128"/>
              </a:defRPr>
            </a:lvl5pPr>
            <a:lvl6pPr marL="2514600" indent="-228600" algn="ctr" eaLnBrk="0" fontAlgn="base" hangingPunct="0">
              <a:spcBef>
                <a:spcPct val="0"/>
              </a:spcBef>
              <a:spcAft>
                <a:spcPct val="0"/>
              </a:spcAft>
              <a:defRPr sz="4400">
                <a:solidFill>
                  <a:schemeClr val="bg1"/>
                </a:solidFill>
                <a:latin typeface="Arial Unicode MS" pitchFamily="34" charset="-128"/>
              </a:defRPr>
            </a:lvl6pPr>
            <a:lvl7pPr marL="2971800" indent="-228600" algn="ctr" eaLnBrk="0" fontAlgn="base" hangingPunct="0">
              <a:spcBef>
                <a:spcPct val="0"/>
              </a:spcBef>
              <a:spcAft>
                <a:spcPct val="0"/>
              </a:spcAft>
              <a:defRPr sz="4400">
                <a:solidFill>
                  <a:schemeClr val="bg1"/>
                </a:solidFill>
                <a:latin typeface="Arial Unicode MS" pitchFamily="34" charset="-128"/>
              </a:defRPr>
            </a:lvl7pPr>
            <a:lvl8pPr marL="3429000" indent="-228600" algn="ctr" eaLnBrk="0" fontAlgn="base" hangingPunct="0">
              <a:spcBef>
                <a:spcPct val="0"/>
              </a:spcBef>
              <a:spcAft>
                <a:spcPct val="0"/>
              </a:spcAft>
              <a:defRPr sz="4400">
                <a:solidFill>
                  <a:schemeClr val="bg1"/>
                </a:solidFill>
                <a:latin typeface="Arial Unicode MS" pitchFamily="34" charset="-128"/>
              </a:defRPr>
            </a:lvl8pPr>
            <a:lvl9pPr marL="3886200" indent="-228600" algn="ctr" eaLnBrk="0" fontAlgn="base" hangingPunct="0">
              <a:spcBef>
                <a:spcPct val="0"/>
              </a:spcBef>
              <a:spcAft>
                <a:spcPct val="0"/>
              </a:spcAft>
              <a:defRPr sz="4400">
                <a:solidFill>
                  <a:schemeClr val="bg1"/>
                </a:solidFill>
                <a:latin typeface="Arial Unicode MS" pitchFamily="34" charset="-128"/>
              </a:defRPr>
            </a:lvl9pPr>
          </a:lstStyle>
          <a:p>
            <a:pPr algn="l" eaLnBrk="1" hangingPunct="1">
              <a:spcBef>
                <a:spcPts val="0"/>
              </a:spcBef>
              <a:spcAft>
                <a:spcPts val="1200"/>
              </a:spcAft>
              <a:defRPr/>
            </a:pPr>
            <a:r>
              <a:rPr lang="en-US" sz="2000" dirty="0" smtClean="0">
                <a:solidFill>
                  <a:srgbClr val="F8F8F8"/>
                </a:solidFill>
                <a:latin typeface="+mn-lt"/>
              </a:rPr>
              <a:t>John H. </a:t>
            </a:r>
            <a:r>
              <a:rPr lang="en-US" sz="2000" dirty="0" err="1" smtClean="0">
                <a:solidFill>
                  <a:srgbClr val="F8F8F8"/>
                </a:solidFill>
                <a:latin typeface="+mn-lt"/>
              </a:rPr>
              <a:t>Gruzelier</a:t>
            </a:r>
            <a:r>
              <a:rPr lang="en-US" sz="2000" dirty="0" smtClean="0">
                <a:solidFill>
                  <a:srgbClr val="F8F8F8"/>
                </a:solidFill>
                <a:latin typeface="+mn-lt"/>
              </a:rPr>
              <a:t> (Imperial College), SAN President</a:t>
            </a:r>
          </a:p>
          <a:p>
            <a:pPr algn="l" eaLnBrk="1" hangingPunct="1">
              <a:spcBef>
                <a:spcPts val="0"/>
              </a:spcBef>
              <a:spcAft>
                <a:spcPts val="1200"/>
              </a:spcAft>
              <a:defRPr/>
            </a:pPr>
            <a:r>
              <a:rPr lang="en-US" sz="2000" dirty="0" smtClean="0">
                <a:solidFill>
                  <a:srgbClr val="F8F8F8"/>
                </a:solidFill>
                <a:latin typeface="Symbol" pitchFamily="18" charset="2"/>
              </a:rPr>
              <a:t>a-q</a:t>
            </a:r>
            <a:r>
              <a:rPr lang="en-US" sz="2000" dirty="0" smtClean="0">
                <a:solidFill>
                  <a:srgbClr val="F8F8F8"/>
                </a:solidFill>
                <a:latin typeface="+mn-lt"/>
              </a:rPr>
              <a:t> </a:t>
            </a:r>
            <a:r>
              <a:rPr lang="en-US" sz="2000" dirty="0" err="1" smtClean="0">
                <a:solidFill>
                  <a:srgbClr val="F8F8F8"/>
                </a:solidFill>
                <a:latin typeface="+mn-lt"/>
              </a:rPr>
              <a:t>neurofeedback</a:t>
            </a:r>
            <a:r>
              <a:rPr lang="en-US" sz="2000" dirty="0" smtClean="0">
                <a:solidFill>
                  <a:srgbClr val="F8F8F8"/>
                </a:solidFill>
                <a:latin typeface="+mn-lt"/>
              </a:rPr>
              <a:t> produced “professionally significant </a:t>
            </a:r>
            <a:br>
              <a:rPr lang="en-US" sz="2000" dirty="0" smtClean="0">
                <a:solidFill>
                  <a:srgbClr val="F8F8F8"/>
                </a:solidFill>
                <a:latin typeface="+mn-lt"/>
              </a:rPr>
            </a:br>
            <a:r>
              <a:rPr lang="en-US" sz="2000" dirty="0" smtClean="0">
                <a:solidFill>
                  <a:srgbClr val="F8F8F8"/>
                </a:solidFill>
                <a:latin typeface="+mn-lt"/>
              </a:rPr>
              <a:t>performance improvements” in music and dance students. </a:t>
            </a:r>
            <a:br>
              <a:rPr lang="en-US" sz="2000" dirty="0" smtClean="0">
                <a:solidFill>
                  <a:srgbClr val="F8F8F8"/>
                </a:solidFill>
                <a:latin typeface="+mn-lt"/>
              </a:rPr>
            </a:br>
            <a:r>
              <a:rPr lang="en-US" sz="2000" dirty="0" err="1" smtClean="0">
                <a:solidFill>
                  <a:srgbClr val="F8F8F8"/>
                </a:solidFill>
                <a:latin typeface="+mn-lt"/>
              </a:rPr>
              <a:t>Neurofeedback</a:t>
            </a:r>
            <a:r>
              <a:rPr lang="en-US" sz="2000" dirty="0" smtClean="0">
                <a:solidFill>
                  <a:srgbClr val="F8F8F8"/>
                </a:solidFill>
                <a:latin typeface="+mn-lt"/>
              </a:rPr>
              <a:t> and heart rate variability (HRV) biofeedback. </a:t>
            </a:r>
            <a:br>
              <a:rPr lang="en-US" sz="2000" dirty="0" smtClean="0">
                <a:solidFill>
                  <a:srgbClr val="F8F8F8"/>
                </a:solidFill>
                <a:latin typeface="+mn-lt"/>
              </a:rPr>
            </a:br>
            <a:r>
              <a:rPr lang="en-US" sz="2000" dirty="0" smtClean="0">
                <a:solidFill>
                  <a:srgbClr val="F8F8F8"/>
                </a:solidFill>
                <a:latin typeface="+mn-lt"/>
              </a:rPr>
              <a:t>benefited performance in different ways. </a:t>
            </a:r>
            <a:endParaRPr lang="en-US" sz="1000" dirty="0" smtClean="0">
              <a:solidFill>
                <a:srgbClr val="F8F8F8"/>
              </a:solidFill>
              <a:latin typeface="+mn-lt"/>
            </a:endParaRPr>
          </a:p>
          <a:p>
            <a:pPr algn="l" eaLnBrk="1" hangingPunct="1">
              <a:spcBef>
                <a:spcPts val="0"/>
              </a:spcBef>
              <a:spcAft>
                <a:spcPts val="1200"/>
              </a:spcAft>
              <a:defRPr/>
            </a:pPr>
            <a:r>
              <a:rPr lang="en-US" sz="2000" dirty="0" smtClean="0">
                <a:solidFill>
                  <a:srgbClr val="F8F8F8"/>
                </a:solidFill>
                <a:latin typeface="+mn-lt"/>
                <a:hlinkClick r:id="rId3"/>
              </a:rPr>
              <a:t>Computational creativity</a:t>
            </a:r>
            <a:r>
              <a:rPr lang="en-US" sz="2000" dirty="0" smtClean="0">
                <a:solidFill>
                  <a:srgbClr val="F8F8F8"/>
                </a:solidFill>
                <a:latin typeface="+mn-lt"/>
              </a:rPr>
              <a:t>, insight, curiosity simulation of </a:t>
            </a:r>
            <a:br>
              <a:rPr lang="en-US" sz="2000" dirty="0" smtClean="0">
                <a:solidFill>
                  <a:srgbClr val="F8F8F8"/>
                </a:solidFill>
                <a:latin typeface="+mn-lt"/>
              </a:rPr>
            </a:br>
            <a:r>
              <a:rPr lang="en-US" sz="2000" dirty="0" smtClean="0">
                <a:solidFill>
                  <a:srgbClr val="F8F8F8"/>
                </a:solidFill>
                <a:latin typeface="+mn-lt"/>
              </a:rPr>
              <a:t>brainstorming, is a growing field – </a:t>
            </a:r>
            <a:r>
              <a:rPr lang="en-US" sz="2000" b="1" dirty="0" err="1" smtClean="0">
                <a:solidFill>
                  <a:srgbClr val="F8F8F8"/>
                </a:solidFill>
                <a:latin typeface="+mn-lt"/>
              </a:rPr>
              <a:t>Neuroculture</a:t>
            </a:r>
            <a:r>
              <a:rPr lang="en-US" sz="2000" dirty="0" smtClean="0">
                <a:solidFill>
                  <a:srgbClr val="F8F8F8"/>
                </a:solidFill>
                <a:latin typeface="+mn-lt"/>
              </a:rPr>
              <a:t> series of conferences in Torun. </a:t>
            </a:r>
            <a:endParaRPr lang="en-US" sz="2000" dirty="0">
              <a:solidFill>
                <a:srgbClr val="F8F8F8"/>
              </a:solidFill>
              <a:latin typeface="+mn-lt"/>
            </a:endParaRPr>
          </a:p>
          <a:p>
            <a:pPr algn="l" eaLnBrk="1" hangingPunct="1">
              <a:spcBef>
                <a:spcPts val="0"/>
              </a:spcBef>
              <a:spcAft>
                <a:spcPts val="1200"/>
              </a:spcAft>
              <a:defRPr/>
            </a:pPr>
            <a:r>
              <a:rPr lang="en-US" sz="2000" dirty="0" err="1" smtClean="0">
                <a:solidFill>
                  <a:srgbClr val="F8F8F8"/>
                </a:solidFill>
                <a:latin typeface="+mn-lt"/>
                <a:hlinkClick r:id="rId4"/>
              </a:rPr>
              <a:t>BrainGene</a:t>
            </a:r>
            <a:r>
              <a:rPr lang="en-US" sz="2000" dirty="0" smtClean="0">
                <a:solidFill>
                  <a:srgbClr val="F8F8F8"/>
                </a:solidFill>
                <a:latin typeface="+mn-lt"/>
                <a:hlinkClick r:id="rId4"/>
              </a:rPr>
              <a:t> server</a:t>
            </a:r>
            <a:r>
              <a:rPr lang="en-US" sz="2000" dirty="0" smtClean="0">
                <a:solidFill>
                  <a:srgbClr val="F8F8F8"/>
                </a:solidFill>
                <a:latin typeface="+mn-lt"/>
              </a:rPr>
              <a:t> that invents new names the way people do. </a:t>
            </a:r>
          </a:p>
          <a:p>
            <a:pPr algn="l" eaLnBrk="1" hangingPunct="1">
              <a:spcBef>
                <a:spcPts val="0"/>
              </a:spcBef>
              <a:spcAft>
                <a:spcPts val="1200"/>
              </a:spcAft>
              <a:defRPr/>
            </a:pPr>
            <a:r>
              <a:rPr lang="en-US" sz="2000" dirty="0" smtClean="0">
                <a:latin typeface="+mn-lt"/>
              </a:rPr>
              <a:t>Duch </a:t>
            </a:r>
            <a:r>
              <a:rPr lang="en-US" sz="2000" dirty="0">
                <a:latin typeface="+mn-lt"/>
              </a:rPr>
              <a:t>W, </a:t>
            </a:r>
            <a:r>
              <a:rPr lang="en-US" sz="2000" dirty="0">
                <a:latin typeface="+mn-lt"/>
                <a:hlinkClick r:id="rId5"/>
              </a:rPr>
              <a:t>Intuition, Insight, Imagination and Creativity</a:t>
            </a:r>
            <a:r>
              <a:rPr lang="en-US" sz="2000" dirty="0">
                <a:latin typeface="+mn-lt"/>
              </a:rPr>
              <a:t>. </a:t>
            </a:r>
            <a:r>
              <a:rPr lang="en-US" sz="2000" dirty="0" smtClean="0">
                <a:latin typeface="+mn-lt"/>
              </a:rPr>
              <a:t/>
            </a:r>
            <a:br>
              <a:rPr lang="en-US" sz="2000" dirty="0" smtClean="0">
                <a:latin typeface="+mn-lt"/>
              </a:rPr>
            </a:br>
            <a:r>
              <a:rPr lang="en-US" sz="2000" dirty="0" smtClean="0">
                <a:latin typeface="+mn-lt"/>
              </a:rPr>
              <a:t>IEEE </a:t>
            </a:r>
            <a:r>
              <a:rPr lang="en-US" sz="2000" dirty="0">
                <a:latin typeface="+mn-lt"/>
              </a:rPr>
              <a:t>Computational Intelligence Magazine 2(3), </a:t>
            </a:r>
            <a:r>
              <a:rPr lang="en-US" sz="2000" dirty="0" smtClean="0">
                <a:latin typeface="+mn-lt"/>
              </a:rPr>
              <a:t>40-52, 2007</a:t>
            </a:r>
            <a:r>
              <a:rPr lang="en-US" sz="2000" dirty="0">
                <a:latin typeface="+mn-lt"/>
              </a:rPr>
              <a:t>.</a:t>
            </a:r>
          </a:p>
          <a:p>
            <a:pPr algn="l" eaLnBrk="1" hangingPunct="1">
              <a:spcBef>
                <a:spcPts val="0"/>
              </a:spcBef>
              <a:spcAft>
                <a:spcPts val="1200"/>
              </a:spcAft>
              <a:defRPr/>
            </a:pPr>
            <a:r>
              <a:rPr lang="en-US" sz="2000" dirty="0" smtClean="0">
                <a:latin typeface="+mn-lt"/>
              </a:rPr>
              <a:t>Pilichowski M, Duch W, </a:t>
            </a:r>
            <a:r>
              <a:rPr lang="en-US" sz="2000" dirty="0" smtClean="0">
                <a:latin typeface="+mn-lt"/>
                <a:hlinkClick r:id="rId6"/>
              </a:rPr>
              <a:t>Neurocognitive Approach to Creativity in the Domain of Word-invention</a:t>
            </a:r>
            <a:r>
              <a:rPr lang="en-US" sz="2000" dirty="0" smtClean="0">
                <a:latin typeface="+mn-lt"/>
              </a:rPr>
              <a:t>. Lect. Notes in Computer Science 5507, 88–96, 2009</a:t>
            </a:r>
            <a:endParaRPr lang="en-US" sz="2000" dirty="0">
              <a:solidFill>
                <a:srgbClr val="F8F8F8"/>
              </a:solidFill>
              <a:latin typeface="+mn-lt"/>
            </a:endParaRPr>
          </a:p>
        </p:txBody>
      </p:sp>
      <p:pic>
        <p:nvPicPr>
          <p:cNvPr id="12288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980728"/>
            <a:ext cx="1973262"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Torun Neuroculture Meet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446" y="2404751"/>
            <a:ext cx="1714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498726"/>
      </p:ext>
    </p:extLst>
  </p:cSld>
  <p:clrMapOvr>
    <a:masterClrMapping/>
  </p:clrMapOvr>
  <p:transition>
    <p:strips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Genes to Neurons</a:t>
            </a:r>
          </a:p>
        </p:txBody>
      </p:sp>
      <p:sp>
        <p:nvSpPr>
          <p:cNvPr id="12291" name="TextBox 1"/>
          <p:cNvSpPr txBox="1">
            <a:spLocks noChangeArrowheads="1"/>
          </p:cNvSpPr>
          <p:nvPr/>
        </p:nvSpPr>
        <p:spPr bwMode="auto">
          <a:xfrm>
            <a:off x="325438" y="5661025"/>
            <a:ext cx="8710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a:solidFill>
                  <a:schemeClr val="bg1"/>
                </a:solidFill>
              </a:rPr>
              <a:t>Genes =&gt; Proteins =&gt; ion channels, synapses </a:t>
            </a:r>
            <a:br>
              <a:rPr lang="en-US">
                <a:solidFill>
                  <a:schemeClr val="bg1"/>
                </a:solidFill>
              </a:rPr>
            </a:br>
            <a:r>
              <a:rPr lang="en-US">
                <a:solidFill>
                  <a:schemeClr val="bg1"/>
                </a:solidFill>
              </a:rPr>
              <a:t>=&gt; neuron properties, networks </a:t>
            </a:r>
          </a:p>
          <a:p>
            <a:pPr algn="ctr" eaLnBrk="1" hangingPunct="1"/>
            <a:r>
              <a:rPr lang="en-US" b="1">
                <a:solidFill>
                  <a:srgbClr val="FFC000"/>
                </a:solidFill>
              </a:rPr>
              <a:t>=&gt; neurodynamics</a:t>
            </a:r>
            <a:r>
              <a:rPr lang="en-US">
                <a:solidFill>
                  <a:schemeClr val="bg1"/>
                </a:solidFill>
              </a:rPr>
              <a:t> =&gt; abnormal behavior!</a:t>
            </a:r>
            <a:endParaRPr lang="pl-PL">
              <a:solidFill>
                <a:schemeClr val="bg1"/>
              </a:solidFill>
            </a:endParaRPr>
          </a:p>
        </p:txBody>
      </p:sp>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772816"/>
            <a:ext cx="2857500" cy="33718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1556792"/>
            <a:ext cx="2857500" cy="3800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132856"/>
            <a:ext cx="3362325" cy="24860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From Neurons to Behavior</a:t>
            </a:r>
          </a:p>
        </p:txBody>
      </p:sp>
      <p:sp>
        <p:nvSpPr>
          <p:cNvPr id="13315" name="TextBox 1"/>
          <p:cNvSpPr txBox="1">
            <a:spLocks noChangeArrowheads="1"/>
          </p:cNvSpPr>
          <p:nvPr/>
        </p:nvSpPr>
        <p:spPr bwMode="auto">
          <a:xfrm>
            <a:off x="325438" y="5661025"/>
            <a:ext cx="87106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ctr" eaLnBrk="1" hangingPunct="1"/>
            <a:r>
              <a:rPr lang="en-US" dirty="0" smtClean="0">
                <a:solidFill>
                  <a:schemeClr val="bg1"/>
                </a:solidFill>
              </a:rPr>
              <a:t>=&gt; </a:t>
            </a:r>
            <a:r>
              <a:rPr lang="en-US" dirty="0">
                <a:solidFill>
                  <a:schemeClr val="bg1"/>
                </a:solidFill>
              </a:rPr>
              <a:t>neuron properties, networks </a:t>
            </a:r>
          </a:p>
          <a:p>
            <a:pPr marL="342900" indent="-342900" algn="ctr" eaLnBrk="1" hangingPunct="1">
              <a:buFont typeface="Symbol" pitchFamily="18" charset="2"/>
              <a:buChar char="Þ"/>
            </a:pPr>
            <a:r>
              <a:rPr lang="en-US" b="1" dirty="0" smtClean="0">
                <a:solidFill>
                  <a:srgbClr val="FFC000"/>
                </a:solidFill>
              </a:rPr>
              <a:t>neurodynamics</a:t>
            </a:r>
            <a:r>
              <a:rPr lang="en-US" dirty="0" smtClean="0">
                <a:solidFill>
                  <a:schemeClr val="bg1"/>
                </a:solidFill>
              </a:rPr>
              <a:t> </a:t>
            </a:r>
            <a:r>
              <a:rPr lang="en-US" dirty="0">
                <a:solidFill>
                  <a:schemeClr val="bg1"/>
                </a:solidFill>
              </a:rPr>
              <a:t>=&gt; abnormal behavior</a:t>
            </a:r>
            <a:r>
              <a:rPr lang="en-US" dirty="0" smtClean="0">
                <a:solidFill>
                  <a:schemeClr val="bg1"/>
                </a:solidFill>
              </a:rPr>
              <a:t>! Autism, ADHD, epilepsy …</a:t>
            </a:r>
          </a:p>
          <a:p>
            <a:pPr marL="342900" indent="-342900" algn="ctr" eaLnBrk="1" hangingPunct="1">
              <a:buFont typeface="Symbol" pitchFamily="18" charset="2"/>
              <a:buChar char="Þ"/>
            </a:pPr>
            <a:r>
              <a:rPr lang="en-US" dirty="0" smtClean="0">
                <a:solidFill>
                  <a:schemeClr val="bg1"/>
                </a:solidFill>
              </a:rPr>
              <a:t>Help neuroscience to ask relevant questions.</a:t>
            </a:r>
            <a:endParaRPr lang="pl-PL" dirty="0">
              <a:solidFill>
                <a:schemeClr val="bg1"/>
              </a:solidFill>
            </a:endParaRPr>
          </a:p>
        </p:txBody>
      </p:sp>
      <p:pic>
        <p:nvPicPr>
          <p:cNvPr id="1146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2857500" cy="341947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052736"/>
            <a:ext cx="2857500" cy="21431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083973"/>
            <a:ext cx="2857500" cy="26003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6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772816"/>
            <a:ext cx="1143000" cy="2543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470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8769" y="1772816"/>
            <a:ext cx="1447800" cy="260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939800"/>
          </a:xfrm>
        </p:spPr>
        <p:txBody>
          <a:bodyPr/>
          <a:lstStyle/>
          <a:p>
            <a:pPr eaLnBrk="1" hangingPunct="1"/>
            <a:r>
              <a:rPr lang="pl-PL" dirty="0" err="1" smtClean="0">
                <a:effectLst>
                  <a:outerShdw blurRad="38100" dist="38100" dir="2700000" algn="tl">
                    <a:srgbClr val="000000">
                      <a:alpha val="43137"/>
                    </a:srgbClr>
                  </a:outerShdw>
                </a:effectLst>
              </a:rPr>
              <a:t>Temporo-spatial</a:t>
            </a:r>
            <a:r>
              <a:rPr lang="pl-PL" dirty="0" smtClean="0">
                <a:effectLst>
                  <a:outerShdw blurRad="38100" dist="38100" dir="2700000" algn="tl">
                    <a:srgbClr val="000000">
                      <a:alpha val="43137"/>
                    </a:srgbClr>
                  </a:outerShdw>
                </a:effectLst>
              </a:rPr>
              <a:t> </a:t>
            </a:r>
            <a:r>
              <a:rPr lang="pl-PL" dirty="0" err="1" smtClean="0">
                <a:effectLst>
                  <a:outerShdw blurRad="38100" dist="38100" dir="2700000" algn="tl">
                    <a:srgbClr val="000000">
                      <a:alpha val="43137"/>
                    </a:srgbClr>
                  </a:outerShdw>
                </a:effectLst>
              </a:rPr>
              <a:t>processing</a:t>
            </a:r>
            <a:r>
              <a:rPr lang="pl-PL" dirty="0" smtClean="0">
                <a:effectLst>
                  <a:outerShdw blurRad="38100" dist="38100" dir="2700000" algn="tl">
                    <a:srgbClr val="000000">
                      <a:alpha val="43137"/>
                    </a:srgbClr>
                  </a:outerShdw>
                </a:effectLst>
              </a:rPr>
              <a:t> </a:t>
            </a:r>
            <a:r>
              <a:rPr lang="pl-PL" dirty="0" err="1" smtClean="0">
                <a:effectLst>
                  <a:outerShdw blurRad="38100" dist="38100" dir="2700000" algn="tl">
                    <a:srgbClr val="000000">
                      <a:alpha val="43137"/>
                    </a:srgbClr>
                  </a:outerShdw>
                </a:effectLst>
              </a:rPr>
              <a:t>disorders</a:t>
            </a:r>
            <a:endParaRPr lang="en-US" dirty="0" smtClean="0">
              <a:effectLst>
                <a:outerShdw blurRad="38100" dist="38100" dir="2700000" algn="tl">
                  <a:srgbClr val="000000">
                    <a:alpha val="43137"/>
                  </a:srgbClr>
                </a:outerShdw>
              </a:effectLst>
            </a:endParaRPr>
          </a:p>
        </p:txBody>
      </p:sp>
      <p:sp>
        <p:nvSpPr>
          <p:cNvPr id="14339" name="TextBox 1"/>
          <p:cNvSpPr txBox="1">
            <a:spLocks noChangeArrowheads="1"/>
          </p:cNvSpPr>
          <p:nvPr/>
        </p:nvSpPr>
        <p:spPr bwMode="auto">
          <a:xfrm>
            <a:off x="325438" y="5949950"/>
            <a:ext cx="87106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eaLnBrk="1" hangingPunct="1"/>
            <a:r>
              <a:rPr lang="pl-PL">
                <a:solidFill>
                  <a:schemeClr val="bg1"/>
                </a:solidFill>
              </a:rPr>
              <a:t>B. Gepner, F. Feron, Autism: A world changing too fast for a mis-wired brain? Neurosci. Biobehav. Rev. (2009). </a:t>
            </a:r>
          </a:p>
        </p:txBody>
      </p:sp>
      <p:pic>
        <p:nvPicPr>
          <p:cNvPr id="101379" name="Picture 3"/>
          <p:cNvPicPr>
            <a:picLocks noChangeAspect="1" noChangeArrowheads="1"/>
          </p:cNvPicPr>
          <p:nvPr/>
        </p:nvPicPr>
        <p:blipFill>
          <a:blip r:embed="rId3"/>
          <a:srcRect/>
          <a:stretch>
            <a:fillRect/>
          </a:stretch>
        </p:blipFill>
        <p:spPr bwMode="auto">
          <a:xfrm>
            <a:off x="1258888" y="1101725"/>
            <a:ext cx="6657975" cy="484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Excitatory and inhibitory neurons</a:t>
            </a:r>
          </a:p>
        </p:txBody>
      </p:sp>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9342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06884" name="Rectangle 4"/>
          <p:cNvSpPr>
            <a:spLocks noChangeArrowheads="1"/>
          </p:cNvSpPr>
          <p:nvPr/>
        </p:nvSpPr>
        <p:spPr bwMode="auto">
          <a:xfrm>
            <a:off x="539750" y="4572000"/>
            <a:ext cx="2746375" cy="2025650"/>
          </a:xfrm>
          <a:prstGeom prst="rect">
            <a:avLst/>
          </a:prstGeom>
          <a:noFill/>
          <a:ln w="9525">
            <a:noFill/>
            <a:miter lim="800000"/>
            <a:headEnd/>
            <a:tailEnd/>
          </a:ln>
          <a:effectLst/>
        </p:spPr>
        <p:txBody>
          <a:bodyPr/>
          <a:lstStyle/>
          <a:p>
            <a:pPr algn="l">
              <a:spcBef>
                <a:spcPct val="20000"/>
              </a:spcBef>
              <a:defRPr/>
            </a:pPr>
            <a:r>
              <a:rPr lang="en-US" dirty="0">
                <a:solidFill>
                  <a:srgbClr val="FFFFFF"/>
                </a:solidFill>
                <a:effectLst>
                  <a:outerShdw blurRad="38100" dist="38100" dir="2700000" algn="tl">
                    <a:srgbClr val="000000">
                      <a:alpha val="43137"/>
                    </a:srgbClr>
                  </a:outerShdw>
                </a:effectLst>
                <a:latin typeface="Calibri" pitchFamily="34" charset="0"/>
              </a:rPr>
              <a:t>Glutamic acid/</a:t>
            </a:r>
            <a:r>
              <a:rPr lang="en-US" dirty="0" err="1">
                <a:solidFill>
                  <a:srgbClr val="FFFFFF"/>
                </a:solidFill>
                <a:effectLst>
                  <a:outerShdw blurRad="38100" dist="38100" dir="2700000" algn="tl">
                    <a:srgbClr val="000000">
                      <a:alpha val="43137"/>
                    </a:srgbClr>
                  </a:outerShdw>
                </a:effectLst>
                <a:latin typeface="Calibri" pitchFamily="34" charset="0"/>
              </a:rPr>
              <a:t>ACh</a:t>
            </a:r>
            <a:r>
              <a:rPr lang="en-US" dirty="0">
                <a:solidFill>
                  <a:srgbClr val="FFFFFF"/>
                </a:solidFill>
                <a:effectLst>
                  <a:outerShdw blurRad="38100" dist="38100" dir="2700000" algn="tl">
                    <a:srgbClr val="000000">
                      <a:alpha val="43137"/>
                    </a:srgbClr>
                  </a:outerShdw>
                </a:effectLst>
                <a:latin typeface="Calibri" pitchFamily="34" charset="0"/>
              </a:rPr>
              <a:t> </a:t>
            </a:r>
            <a:r>
              <a:rPr lang="en-US" dirty="0">
                <a:solidFill>
                  <a:srgbClr val="FFFFFF"/>
                </a:solidFill>
                <a:effectLst>
                  <a:outerShdw blurRad="38100" dist="38100" dir="2700000" algn="tl">
                    <a:srgbClr val="000000">
                      <a:alpha val="43137"/>
                    </a:srgbClr>
                  </a:outerShdw>
                </a:effectLst>
                <a:latin typeface="Calibri" pitchFamily="34" charset="0"/>
                <a:hlinkClick r:id="rId4" action="ppaction://hlinkfile"/>
              </a:rPr>
              <a:t>opens </a:t>
            </a:r>
            <a:r>
              <a:rPr lang="pl-PL" dirty="0">
                <a:solidFill>
                  <a:srgbClr val="FFFFFF"/>
                </a:solidFill>
                <a:effectLst>
                  <a:outerShdw blurRad="38100" dist="38100" dir="2700000" algn="tl">
                    <a:srgbClr val="000000">
                      <a:alpha val="43137"/>
                    </a:srgbClr>
                  </a:outerShdw>
                </a:effectLst>
                <a:latin typeface="Calibri" pitchFamily="34" charset="0"/>
                <a:hlinkClick r:id="rId4" action="ppaction://hlinkfile"/>
              </a:rPr>
              <a:t>Na</a:t>
            </a:r>
            <a:r>
              <a:rPr lang="pl-PL" baseline="30000" dirty="0">
                <a:solidFill>
                  <a:srgbClr val="FFFFFF"/>
                </a:solidFill>
                <a:effectLst>
                  <a:outerShdw blurRad="38100" dist="38100" dir="2700000" algn="tl">
                    <a:srgbClr val="000000">
                      <a:alpha val="43137"/>
                    </a:srgbClr>
                  </a:outerShdw>
                </a:effectLst>
                <a:latin typeface="Calibri" pitchFamily="34" charset="0"/>
                <a:hlinkClick r:id="rId4" action="ppaction://hlinkfile"/>
              </a:rPr>
              <a:t>+</a:t>
            </a:r>
            <a:r>
              <a:rPr lang="en-US" dirty="0">
                <a:solidFill>
                  <a:srgbClr val="FFFFFF"/>
                </a:solidFill>
                <a:effectLst>
                  <a:outerShdw blurRad="38100" dist="38100" dir="2700000" algn="tl">
                    <a:srgbClr val="000000">
                      <a:alpha val="43137"/>
                    </a:srgbClr>
                  </a:outerShdw>
                </a:effectLst>
                <a:latin typeface="Calibri" pitchFamily="34" charset="0"/>
                <a:hlinkClick r:id="rId4" action="ppaction://hlinkfile"/>
              </a:rPr>
              <a:t> excitatory</a:t>
            </a:r>
            <a:r>
              <a:rPr lang="en-US" dirty="0">
                <a:solidFill>
                  <a:srgbClr val="FFFFFF"/>
                </a:solidFill>
                <a:effectLst>
                  <a:outerShdw blurRad="38100" dist="38100" dir="2700000" algn="tl">
                    <a:srgbClr val="000000">
                      <a:alpha val="43137"/>
                    </a:srgbClr>
                  </a:outerShdw>
                </a:effectLst>
                <a:latin typeface="Calibri" pitchFamily="34" charset="0"/>
              </a:rPr>
              <a:t> channels. </a:t>
            </a:r>
            <a:r>
              <a:rPr lang="pl-PL" dirty="0">
                <a:solidFill>
                  <a:srgbClr val="FFFFFF"/>
                </a:solidFill>
                <a:effectLst>
                  <a:outerShdw blurRad="38100" dist="38100" dir="2700000" algn="tl">
                    <a:srgbClr val="000000">
                      <a:alpha val="43137"/>
                    </a:srgbClr>
                  </a:outerShdw>
                </a:effectLst>
                <a:latin typeface="Calibri" pitchFamily="34" charset="0"/>
              </a:rPr>
              <a:t> </a:t>
            </a:r>
            <a:r>
              <a:rPr lang="en-US" dirty="0">
                <a:solidFill>
                  <a:srgbClr val="FFFFFF"/>
                </a:solidFill>
                <a:effectLst>
                  <a:outerShdw blurRad="38100" dist="38100" dir="2700000" algn="tl">
                    <a:srgbClr val="000000">
                      <a:alpha val="43137"/>
                    </a:srgbClr>
                  </a:outerShdw>
                </a:effectLst>
                <a:latin typeface="Calibri" pitchFamily="34" charset="0"/>
              </a:rPr>
              <a:t/>
            </a:r>
            <a:br>
              <a:rPr lang="en-US" dirty="0">
                <a:solidFill>
                  <a:srgbClr val="FFFFFF"/>
                </a:solidFill>
                <a:effectLst>
                  <a:outerShdw blurRad="38100" dist="38100" dir="2700000" algn="tl">
                    <a:srgbClr val="000000">
                      <a:alpha val="43137"/>
                    </a:srgbClr>
                  </a:outerShdw>
                </a:effectLst>
                <a:latin typeface="Calibri" pitchFamily="34" charset="0"/>
              </a:rPr>
            </a:br>
            <a:r>
              <a:rPr lang="pl-PL" sz="800" dirty="0">
                <a:solidFill>
                  <a:srgbClr val="FFFFFF"/>
                </a:solidFill>
                <a:effectLst>
                  <a:outerShdw blurRad="38100" dist="38100" dir="2700000" algn="tl">
                    <a:srgbClr val="000000">
                      <a:alpha val="43137"/>
                    </a:srgbClr>
                  </a:outerShdw>
                </a:effectLst>
                <a:latin typeface="Calibri" pitchFamily="34" charset="0"/>
              </a:rPr>
              <a:t/>
            </a:r>
            <a:br>
              <a:rPr lang="pl-PL" sz="800" dirty="0">
                <a:solidFill>
                  <a:srgbClr val="FFFFFF"/>
                </a:solidFill>
                <a:effectLst>
                  <a:outerShdw blurRad="38100" dist="38100" dir="2700000" algn="tl">
                    <a:srgbClr val="000000">
                      <a:alpha val="43137"/>
                    </a:srgbClr>
                  </a:outerShdw>
                </a:effectLst>
                <a:latin typeface="Calibri" pitchFamily="34" charset="0"/>
              </a:rPr>
            </a:br>
            <a:r>
              <a:rPr lang="pl-PL" dirty="0">
                <a:solidFill>
                  <a:srgbClr val="FFFFFF"/>
                </a:solidFill>
                <a:effectLst>
                  <a:outerShdw blurRad="38100" dist="38100" dir="2700000" algn="tl">
                    <a:srgbClr val="000000">
                      <a:alpha val="43137"/>
                    </a:srgbClr>
                  </a:outerShdw>
                </a:effectLst>
                <a:latin typeface="Calibri" pitchFamily="34" charset="0"/>
              </a:rPr>
              <a:t>GABA </a:t>
            </a:r>
            <a:r>
              <a:rPr lang="en-US" dirty="0">
                <a:solidFill>
                  <a:srgbClr val="FFFFFF"/>
                </a:solidFill>
                <a:effectLst>
                  <a:outerShdw blurRad="38100" dist="38100" dir="2700000" algn="tl">
                    <a:srgbClr val="000000">
                      <a:alpha val="43137"/>
                    </a:srgbClr>
                  </a:outerShdw>
                </a:effectLst>
                <a:latin typeface="Calibri" pitchFamily="34" charset="0"/>
              </a:rPr>
              <a:t>inhibits neural activity working on </a:t>
            </a:r>
            <a:r>
              <a:rPr lang="pl-PL" dirty="0">
                <a:solidFill>
                  <a:srgbClr val="FFFFFF"/>
                </a:solidFill>
                <a:effectLst>
                  <a:outerShdw blurRad="38100" dist="38100" dir="2700000" algn="tl">
                    <a:srgbClr val="000000">
                      <a:alpha val="43137"/>
                    </a:srgbClr>
                  </a:outerShdw>
                </a:effectLst>
                <a:latin typeface="Calibri" pitchFamily="34" charset="0"/>
              </a:rPr>
              <a:t>Cl</a:t>
            </a:r>
            <a:r>
              <a:rPr lang="pl-PL" baseline="30000" dirty="0">
                <a:solidFill>
                  <a:srgbClr val="FFFFFF"/>
                </a:solidFill>
                <a:effectLst>
                  <a:outerShdw blurRad="38100" dist="38100" dir="2700000" algn="tl">
                    <a:srgbClr val="000000">
                      <a:alpha val="43137"/>
                    </a:srgbClr>
                  </a:outerShdw>
                </a:effectLst>
                <a:latin typeface="Calibri" pitchFamily="34" charset="0"/>
              </a:rPr>
              <a:t>-  </a:t>
            </a:r>
            <a:r>
              <a:rPr lang="en-US" dirty="0">
                <a:solidFill>
                  <a:srgbClr val="FFFFFF"/>
                </a:solidFill>
                <a:effectLst>
                  <a:outerShdw blurRad="38100" dist="38100" dir="2700000" algn="tl">
                    <a:srgbClr val="000000">
                      <a:alpha val="43137"/>
                    </a:srgbClr>
                  </a:outerShdw>
                </a:effectLst>
                <a:latin typeface="Calibri" pitchFamily="34" charset="0"/>
              </a:rPr>
              <a:t>channels</a:t>
            </a:r>
            <a:r>
              <a:rPr lang="pl-PL" dirty="0">
                <a:solidFill>
                  <a:srgbClr val="FFFFFF"/>
                </a:solidFill>
                <a:effectLst>
                  <a:outerShdw blurRad="38100" dist="38100" dir="2700000" algn="tl">
                    <a:srgbClr val="000000">
                      <a:alpha val="43137"/>
                    </a:srgbClr>
                  </a:outerShdw>
                </a:effectLst>
                <a:latin typeface="Calibri" pitchFamily="34" charset="0"/>
              </a:rPr>
              <a:t>.</a:t>
            </a:r>
          </a:p>
        </p:txBody>
      </p:sp>
      <p:pic>
        <p:nvPicPr>
          <p:cNvPr id="1536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25" y="3143250"/>
            <a:ext cx="588327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50838"/>
            <a:ext cx="7772400" cy="563562"/>
          </a:xfrm>
        </p:spPr>
        <p:txBody>
          <a:bodyPr/>
          <a:lstStyle/>
          <a:p>
            <a:pPr eaLnBrk="1" hangingPunct="1">
              <a:defRPr/>
            </a:pPr>
            <a:r>
              <a:rPr lang="pl-PL" sz="3600" dirty="0" smtClean="0">
                <a:effectLst>
                  <a:outerShdw blurRad="38100" dist="38100" dir="2700000" algn="tl">
                    <a:srgbClr val="000000">
                      <a:alpha val="43137"/>
                    </a:srgbClr>
                  </a:outerShdw>
                </a:effectLst>
              </a:rPr>
              <a:t>Model </a:t>
            </a:r>
            <a:r>
              <a:rPr lang="en-US" sz="3600" dirty="0" smtClean="0">
                <a:effectLst>
                  <a:outerShdw blurRad="38100" dist="38100" dir="2700000" algn="tl">
                    <a:srgbClr val="000000">
                      <a:alpha val="43137"/>
                    </a:srgbClr>
                  </a:outerShdw>
                </a:effectLst>
              </a:rPr>
              <a:t>of reading &amp; dyslexia</a:t>
            </a:r>
          </a:p>
        </p:txBody>
      </p:sp>
      <p:sp>
        <p:nvSpPr>
          <p:cNvPr id="21507" name="Rectangle 3"/>
          <p:cNvSpPr>
            <a:spLocks noGrp="1" noChangeArrowheads="1"/>
          </p:cNvSpPr>
          <p:nvPr>
            <p:ph sz="half" idx="1"/>
          </p:nvPr>
        </p:nvSpPr>
        <p:spPr>
          <a:xfrm>
            <a:off x="600075" y="4986338"/>
            <a:ext cx="8250238" cy="1454150"/>
          </a:xfrm>
        </p:spPr>
        <p:txBody>
          <a:bodyPr/>
          <a:lstStyle/>
          <a:p>
            <a:pPr marL="0" indent="0">
              <a:spcBef>
                <a:spcPct val="0"/>
              </a:spcBef>
              <a:spcAft>
                <a:spcPts val="600"/>
              </a:spcAft>
              <a:buFontTx/>
              <a:buNone/>
            </a:pPr>
            <a:r>
              <a:rPr lang="en-US" sz="2000" dirty="0" smtClean="0">
                <a:solidFill>
                  <a:srgbClr val="FFFFFF"/>
                </a:solidFill>
              </a:rPr>
              <a:t>Learning: mapping one of the </a:t>
            </a:r>
            <a:r>
              <a:rPr lang="pl-PL" sz="2000" dirty="0" smtClean="0">
                <a:solidFill>
                  <a:srgbClr val="FFFFFF"/>
                </a:solidFill>
              </a:rPr>
              <a:t>3 </a:t>
            </a:r>
            <a:r>
              <a:rPr lang="en-US" sz="2000" dirty="0" smtClean="0">
                <a:solidFill>
                  <a:srgbClr val="FFFFFF"/>
                </a:solidFill>
              </a:rPr>
              <a:t>layers to the other two.</a:t>
            </a:r>
          </a:p>
          <a:p>
            <a:pPr marL="0" indent="0">
              <a:spcBef>
                <a:spcPct val="0"/>
              </a:spcBef>
              <a:spcAft>
                <a:spcPts val="600"/>
              </a:spcAft>
              <a:buFontTx/>
              <a:buNone/>
            </a:pPr>
            <a:r>
              <a:rPr lang="en-US" sz="2000" dirty="0" smtClean="0">
                <a:solidFill>
                  <a:srgbClr val="FFFFFF"/>
                </a:solidFill>
              </a:rPr>
              <a:t>Fluctuations around final configuration = attractors representing concepts.</a:t>
            </a:r>
          </a:p>
          <a:p>
            <a:pPr marL="0" indent="0">
              <a:spcBef>
                <a:spcPct val="0"/>
              </a:spcBef>
              <a:spcAft>
                <a:spcPts val="600"/>
              </a:spcAft>
              <a:buFontTx/>
              <a:buNone/>
            </a:pPr>
            <a:r>
              <a:rPr lang="en-US" sz="2000" dirty="0" smtClean="0">
                <a:solidFill>
                  <a:srgbClr val="FFFFFF"/>
                </a:solidFill>
              </a:rPr>
              <a:t>How to see properties of their basins, their relations?</a:t>
            </a:r>
          </a:p>
        </p:txBody>
      </p:sp>
      <p:sp>
        <p:nvSpPr>
          <p:cNvPr id="21508" name="Rectangle 7"/>
          <p:cNvSpPr>
            <a:spLocks noChangeArrowheads="1"/>
          </p:cNvSpPr>
          <p:nvPr/>
        </p:nvSpPr>
        <p:spPr bwMode="auto">
          <a:xfrm>
            <a:off x="611188" y="1196975"/>
            <a:ext cx="403225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ts val="600"/>
              </a:spcAft>
              <a:buClr>
                <a:srgbClr val="FFCC66"/>
              </a:buClr>
            </a:pPr>
            <a:r>
              <a:rPr lang="en-US" dirty="0" smtClean="0">
                <a:solidFill>
                  <a:srgbClr val="FFFFFF"/>
                </a:solidFill>
                <a:latin typeface="Calibri" pitchFamily="34" charset="0"/>
                <a:cs typeface="Calibri" pitchFamily="34" charset="0"/>
              </a:rPr>
              <a:t>Emergent neural simulator:</a:t>
            </a:r>
          </a:p>
          <a:p>
            <a:pPr algn="l">
              <a:spcAft>
                <a:spcPts val="600"/>
              </a:spcAft>
              <a:buClr>
                <a:srgbClr val="FFCC66"/>
              </a:buClr>
            </a:pPr>
            <a:r>
              <a:rPr lang="en-US" dirty="0" err="1" smtClean="0">
                <a:solidFill>
                  <a:srgbClr val="FFFFFF"/>
                </a:solidFill>
                <a:latin typeface="Calibri" pitchFamily="34" charset="0"/>
                <a:cs typeface="Calibri" pitchFamily="34" charset="0"/>
              </a:rPr>
              <a:t>Aisa</a:t>
            </a:r>
            <a:r>
              <a:rPr lang="en-US" dirty="0" smtClean="0">
                <a:solidFill>
                  <a:srgbClr val="FFFFFF"/>
                </a:solidFill>
                <a:latin typeface="Calibri" pitchFamily="34" charset="0"/>
                <a:cs typeface="Calibri" pitchFamily="34" charset="0"/>
              </a:rPr>
              <a:t>, B., Mingus, B., and O'Reilly, R. The emergent neural modeling system. Neural Networks, </a:t>
            </a:r>
            <a:br>
              <a:rPr lang="en-US" dirty="0" smtClean="0">
                <a:solidFill>
                  <a:srgbClr val="FFFFFF"/>
                </a:solidFill>
                <a:latin typeface="Calibri" pitchFamily="34" charset="0"/>
                <a:cs typeface="Calibri" pitchFamily="34" charset="0"/>
              </a:rPr>
            </a:br>
            <a:r>
              <a:rPr lang="en-US" dirty="0" smtClean="0">
                <a:solidFill>
                  <a:srgbClr val="FFFFFF"/>
                </a:solidFill>
                <a:latin typeface="Calibri" pitchFamily="34" charset="0"/>
                <a:cs typeface="Calibri" pitchFamily="34" charset="0"/>
              </a:rPr>
              <a:t>	21, 1045-1212, 2008. </a:t>
            </a:r>
          </a:p>
          <a:p>
            <a:pPr algn="l">
              <a:spcAft>
                <a:spcPts val="600"/>
              </a:spcAft>
              <a:buClr>
                <a:srgbClr val="FFCC66"/>
              </a:buClr>
            </a:pPr>
            <a:endParaRPr lang="en-US" sz="1000" dirty="0" smtClean="0">
              <a:solidFill>
                <a:srgbClr val="FFFFFF"/>
              </a:solidFill>
              <a:latin typeface="Calibri" pitchFamily="34" charset="0"/>
              <a:cs typeface="Calibri" pitchFamily="34" charset="0"/>
            </a:endParaRPr>
          </a:p>
          <a:p>
            <a:pPr algn="l">
              <a:spcAft>
                <a:spcPts val="600"/>
              </a:spcAft>
              <a:buClr>
                <a:srgbClr val="FFCC66"/>
              </a:buClr>
            </a:pPr>
            <a:r>
              <a:rPr lang="en-US" dirty="0" smtClean="0">
                <a:solidFill>
                  <a:srgbClr val="FFFFFF"/>
                </a:solidFill>
                <a:latin typeface="Calibri" pitchFamily="34" charset="0"/>
                <a:cs typeface="Calibri" pitchFamily="34" charset="0"/>
              </a:rPr>
              <a:t>3-layer model of reading: </a:t>
            </a:r>
          </a:p>
          <a:p>
            <a:pPr algn="l">
              <a:spcAft>
                <a:spcPts val="600"/>
              </a:spcAft>
              <a:buClr>
                <a:srgbClr val="FFCC66"/>
              </a:buClr>
            </a:pPr>
            <a:r>
              <a:rPr lang="en-US" dirty="0" smtClean="0">
                <a:solidFill>
                  <a:srgbClr val="FFFFFF"/>
                </a:solidFill>
                <a:latin typeface="Calibri" pitchFamily="34" charset="0"/>
                <a:cs typeface="Calibri" pitchFamily="34" charset="0"/>
              </a:rPr>
              <a:t>orthography, phonology, semantics, or distribution of activity over 140 microfeatures of concepts. </a:t>
            </a:r>
          </a:p>
          <a:p>
            <a:pPr algn="l">
              <a:spcAft>
                <a:spcPts val="600"/>
              </a:spcAft>
              <a:buClr>
                <a:srgbClr val="FFCC66"/>
              </a:buClr>
            </a:pPr>
            <a:r>
              <a:rPr lang="en-US" dirty="0" smtClean="0">
                <a:solidFill>
                  <a:srgbClr val="FFFFFF"/>
                </a:solidFill>
                <a:latin typeface="Calibri" pitchFamily="34" charset="0"/>
                <a:cs typeface="Calibri" pitchFamily="34" charset="0"/>
              </a:rPr>
              <a:t>Hidden layers in between. </a:t>
            </a:r>
          </a:p>
        </p:txBody>
      </p:sp>
      <p:pic>
        <p:nvPicPr>
          <p:cNvPr id="215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3" y="1196975"/>
            <a:ext cx="3948112"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83724"/>
            <a:ext cx="1143000" cy="114300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719126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Attractors for words</a:t>
            </a:r>
          </a:p>
        </p:txBody>
      </p:sp>
      <p:sp>
        <p:nvSpPr>
          <p:cNvPr id="24579" name="Rectangle 3"/>
          <p:cNvSpPr>
            <a:spLocks noGrp="1" noChangeArrowheads="1"/>
          </p:cNvSpPr>
          <p:nvPr>
            <p:ph idx="1"/>
          </p:nvPr>
        </p:nvSpPr>
        <p:spPr>
          <a:xfrm>
            <a:off x="428625" y="1285875"/>
            <a:ext cx="4214813" cy="3857625"/>
          </a:xfrm>
        </p:spPr>
        <p:txBody>
          <a:bodyPr/>
          <a:lstStyle/>
          <a:p>
            <a:pPr marL="0" indent="0" eaLnBrk="1" hangingPunct="1">
              <a:buFont typeface="Arial" pitchFamily="34" charset="0"/>
              <a:buNone/>
            </a:pPr>
            <a:r>
              <a:rPr lang="en-US" sz="2000" dirty="0" smtClean="0"/>
              <a:t>Model for reading includes phonological, orthographic and semantic layers with hidden layers in between. </a:t>
            </a:r>
          </a:p>
          <a:p>
            <a:pPr marL="0" indent="0" eaLnBrk="1" hangingPunct="1">
              <a:buFont typeface="Arial" pitchFamily="34" charset="0"/>
              <a:buNone/>
            </a:pPr>
            <a:r>
              <a:rPr lang="en-US" sz="2000" dirty="0" smtClean="0"/>
              <a:t>Non-linear visualization of activity of the semantic layer with 140 units. </a:t>
            </a:r>
            <a:br>
              <a:rPr lang="en-US" sz="2000" dirty="0" smtClean="0"/>
            </a:br>
            <a:endParaRPr lang="en-US" sz="1000" dirty="0" smtClean="0"/>
          </a:p>
          <a:p>
            <a:pPr marL="0" indent="0" eaLnBrk="1" hangingPunct="1">
              <a:buFont typeface="Arial" pitchFamily="34" charset="0"/>
              <a:buNone/>
            </a:pPr>
            <a:r>
              <a:rPr lang="en-US" sz="2000" i="1" dirty="0" smtClean="0"/>
              <a:t>Cost </a:t>
            </a:r>
            <a:r>
              <a:rPr lang="en-US" sz="2000" dirty="0" smtClean="0"/>
              <a:t>and </a:t>
            </a:r>
            <a:r>
              <a:rPr lang="en-US" sz="2000" i="1" dirty="0" smtClean="0"/>
              <a:t>rent </a:t>
            </a:r>
            <a:r>
              <a:rPr lang="en-US" sz="2000" dirty="0" smtClean="0"/>
              <a:t>have semantic associations, attractors are close to each other, but without accommodation transitions between basins of attractions are hard.  </a:t>
            </a:r>
          </a:p>
        </p:txBody>
      </p:sp>
      <p:sp>
        <p:nvSpPr>
          <p:cNvPr id="732169" name="Rectangle 9"/>
          <p:cNvSpPr>
            <a:spLocks noChangeArrowheads="1"/>
          </p:cNvSpPr>
          <p:nvPr/>
        </p:nvSpPr>
        <p:spPr bwMode="auto">
          <a:xfrm>
            <a:off x="441325" y="5143500"/>
            <a:ext cx="8389938" cy="1500188"/>
          </a:xfrm>
          <a:prstGeom prst="rect">
            <a:avLst/>
          </a:prstGeom>
          <a:noFill/>
          <a:ln w="9525">
            <a:noFill/>
            <a:miter lim="800000"/>
            <a:headEnd/>
            <a:tailEnd/>
          </a:ln>
          <a:effectLst/>
        </p:spPr>
        <p:txBody>
          <a:bodyPr/>
          <a:lstStyle/>
          <a:p>
            <a:pPr algn="l">
              <a:spcBef>
                <a:spcPct val="20000"/>
              </a:spcBef>
              <a:buClrTx/>
              <a:buSzTx/>
              <a:defRPr/>
            </a:pPr>
            <a:r>
              <a:rPr lang="en-US" dirty="0">
                <a:solidFill>
                  <a:prstClr val="white"/>
                </a:solidFill>
                <a:latin typeface="Calibri" pitchFamily="34" charset="0"/>
              </a:rPr>
              <a:t>Will it manifest in verbal priming tests? Free associations? </a:t>
            </a:r>
          </a:p>
          <a:p>
            <a:pPr algn="l">
              <a:spcBef>
                <a:spcPct val="20000"/>
              </a:spcBef>
              <a:buClrTx/>
              <a:buSzTx/>
              <a:defRPr/>
            </a:pPr>
            <a:r>
              <a:rPr lang="en-US" dirty="0">
                <a:solidFill>
                  <a:prstClr val="white"/>
                </a:solidFill>
                <a:latin typeface="Calibri" pitchFamily="34" charset="0"/>
              </a:rPr>
              <a:t>Will broadening of phonological/written form representations help? </a:t>
            </a:r>
            <a:endParaRPr lang="en-US" dirty="0">
              <a:solidFill>
                <a:srgbClr val="FFFFFF"/>
              </a:solidFill>
              <a:latin typeface="Calibri" pitchFamily="34" charset="0"/>
            </a:endParaRPr>
          </a:p>
          <a:p>
            <a:pPr algn="l">
              <a:lnSpc>
                <a:spcPct val="120000"/>
              </a:lnSpc>
              <a:defRPr/>
            </a:pPr>
            <a:r>
              <a:rPr lang="en-US" dirty="0">
                <a:solidFill>
                  <a:srgbClr val="FFFFFF"/>
                </a:solidFill>
                <a:latin typeface="Calibri" pitchFamily="34" charset="0"/>
              </a:rPr>
              <a:t>For example, training ASD children with characters that vary in many ways (shapes, colors, size, rotations).  </a:t>
            </a:r>
          </a:p>
        </p:txBody>
      </p:sp>
      <p:pic>
        <p:nvPicPr>
          <p:cNvPr id="2458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071563"/>
            <a:ext cx="3948112"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1071563"/>
            <a:ext cx="4457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smtClean="0">
                <a:effectLst>
                  <a:outerShdw blurRad="38100" dist="38100" dir="2700000" algn="tl">
                    <a:srgbClr val="000000">
                      <a:alpha val="43137"/>
                    </a:srgbClr>
                  </a:outerShdw>
                </a:effectLst>
              </a:rPr>
              <a:t>EU FP7 FET Flagships I</a:t>
            </a:r>
          </a:p>
        </p:txBody>
      </p:sp>
      <p:sp>
        <p:nvSpPr>
          <p:cNvPr id="5123" name="Rectangle 3"/>
          <p:cNvSpPr>
            <a:spLocks noGrp="1" noChangeArrowheads="1"/>
          </p:cNvSpPr>
          <p:nvPr>
            <p:ph idx="1"/>
          </p:nvPr>
        </p:nvSpPr>
        <p:spPr>
          <a:xfrm>
            <a:off x="457200" y="1357299"/>
            <a:ext cx="8229600" cy="5168045"/>
          </a:xfrm>
        </p:spPr>
        <p:txBody>
          <a:bodyPr/>
          <a:lstStyle/>
          <a:p>
            <a:pPr marL="324000" indent="-324000" eaLnBrk="1" hangingPunct="1">
              <a:spcBef>
                <a:spcPts val="0"/>
              </a:spcBef>
              <a:spcAft>
                <a:spcPts val="1200"/>
              </a:spcAft>
            </a:pPr>
            <a:r>
              <a:rPr lang="en-US" sz="2000" dirty="0" smtClean="0"/>
              <a:t>6 candidates for FET (Future Emerging Technologies) </a:t>
            </a:r>
            <a:br>
              <a:rPr lang="en-US" sz="2000" dirty="0" smtClean="0"/>
            </a:br>
            <a:r>
              <a:rPr lang="en-US" sz="2000" dirty="0" smtClean="0">
                <a:hlinkClick r:id="rId3"/>
              </a:rPr>
              <a:t>Flagships Projects</a:t>
            </a:r>
            <a:r>
              <a:rPr lang="en-US" sz="2000" dirty="0" smtClean="0"/>
              <a:t>, each </a:t>
            </a:r>
            <a:r>
              <a:rPr lang="en-US" dirty="0" smtClean="0"/>
              <a:t>a </a:t>
            </a:r>
            <a:r>
              <a:rPr lang="en-US" dirty="0"/>
              <a:t>10 year 1 billion EUR </a:t>
            </a:r>
            <a:r>
              <a:rPr lang="en-US" dirty="0" smtClean="0"/>
              <a:t>programs, </a:t>
            </a:r>
            <a:br>
              <a:rPr lang="en-US" dirty="0" smtClean="0"/>
            </a:br>
            <a:r>
              <a:rPr lang="en-US" dirty="0" smtClean="0"/>
              <a:t>in preparatory phase. </a:t>
            </a:r>
          </a:p>
          <a:p>
            <a:pPr marL="324000" indent="-324000" eaLnBrk="1" hangingPunct="1">
              <a:spcBef>
                <a:spcPts val="0"/>
              </a:spcBef>
              <a:spcAft>
                <a:spcPts val="1200"/>
              </a:spcAft>
            </a:pPr>
            <a:r>
              <a:rPr lang="en-US" sz="2000" dirty="0" smtClean="0"/>
              <a:t>2 projects will be selected in 2012.</a:t>
            </a:r>
          </a:p>
          <a:p>
            <a:pPr marL="324000" indent="-324000">
              <a:spcBef>
                <a:spcPts val="0"/>
              </a:spcBef>
              <a:spcAft>
                <a:spcPts val="1200"/>
              </a:spcAft>
            </a:pPr>
            <a:r>
              <a:rPr lang="en-US" dirty="0" err="1" smtClean="0">
                <a:solidFill>
                  <a:srgbClr val="FFFF00"/>
                </a:solidFill>
              </a:rPr>
              <a:t>FuturICT</a:t>
            </a:r>
            <a:r>
              <a:rPr lang="en-US" dirty="0">
                <a:solidFill>
                  <a:srgbClr val="F8F8F8"/>
                </a:solidFill>
              </a:rPr>
              <a:t>: </a:t>
            </a:r>
            <a:r>
              <a:rPr lang="en-US" i="1" dirty="0">
                <a:solidFill>
                  <a:srgbClr val="F8F8F8"/>
                </a:solidFill>
              </a:rPr>
              <a:t>Knowledge Accelerator and Crisis-Relief System: Unleashing the Power of Information for a Sustainable </a:t>
            </a:r>
            <a:r>
              <a:rPr lang="en-US" i="1" dirty="0" smtClean="0">
                <a:solidFill>
                  <a:srgbClr val="F8F8F8"/>
                </a:solidFill>
              </a:rPr>
              <a:t>Future. </a:t>
            </a:r>
            <a:r>
              <a:rPr lang="en-US" dirty="0" smtClean="0">
                <a:solidFill>
                  <a:srgbClr val="F8F8F8"/>
                </a:solidFill>
              </a:rPr>
              <a:t/>
            </a:r>
            <a:br>
              <a:rPr lang="en-US" dirty="0" smtClean="0">
                <a:solidFill>
                  <a:srgbClr val="F8F8F8"/>
                </a:solidFill>
              </a:rPr>
            </a:br>
            <a:r>
              <a:rPr lang="en-US" dirty="0" smtClean="0">
                <a:solidFill>
                  <a:srgbClr val="F8F8F8"/>
                </a:solidFill>
              </a:rPr>
              <a:t>What </a:t>
            </a:r>
            <a:r>
              <a:rPr lang="en-US" dirty="0">
                <a:solidFill>
                  <a:srgbClr val="F8F8F8"/>
                </a:solidFill>
              </a:rPr>
              <a:t>if global scale computing facilities were available that could </a:t>
            </a:r>
            <a:r>
              <a:rPr lang="en-US" dirty="0" err="1">
                <a:solidFill>
                  <a:srgbClr val="F8F8F8"/>
                </a:solidFill>
              </a:rPr>
              <a:t>analyse</a:t>
            </a:r>
            <a:r>
              <a:rPr lang="en-US" dirty="0">
                <a:solidFill>
                  <a:srgbClr val="F8F8F8"/>
                </a:solidFill>
              </a:rPr>
              <a:t> most of the data available in the world? </a:t>
            </a:r>
            <a:endParaRPr lang="en-US" dirty="0" smtClean="0">
              <a:solidFill>
                <a:srgbClr val="F8F8F8"/>
              </a:solidFill>
            </a:endParaRPr>
          </a:p>
          <a:p>
            <a:pPr marL="324000" indent="-324000">
              <a:spcBef>
                <a:spcPts val="0"/>
              </a:spcBef>
              <a:spcAft>
                <a:spcPts val="1200"/>
              </a:spcAft>
            </a:pPr>
            <a:r>
              <a:rPr lang="en-US" dirty="0" err="1">
                <a:solidFill>
                  <a:srgbClr val="FFFF00"/>
                </a:solidFill>
              </a:rPr>
              <a:t>ITFoM</a:t>
            </a:r>
            <a:r>
              <a:rPr lang="en-US" dirty="0">
                <a:solidFill>
                  <a:srgbClr val="F8F8F8"/>
                </a:solidFill>
              </a:rPr>
              <a:t>: </a:t>
            </a:r>
            <a:r>
              <a:rPr lang="en-US" i="1" dirty="0"/>
              <a:t>The IT Future of Medicine</a:t>
            </a:r>
            <a:r>
              <a:rPr lang="en-US" dirty="0"/>
              <a:t>, proposes a data-driven, </a:t>
            </a:r>
            <a:r>
              <a:rPr lang="en-US" dirty="0" err="1"/>
              <a:t>individualised</a:t>
            </a:r>
            <a:r>
              <a:rPr lang="en-US" dirty="0"/>
              <a:t> medicine of the future, based on the molecular/physiological/anatomical data from individual patients. </a:t>
            </a:r>
            <a:r>
              <a:rPr lang="en-US" dirty="0" err="1"/>
              <a:t>ITFoM</a:t>
            </a:r>
            <a:r>
              <a:rPr lang="en-US" dirty="0"/>
              <a:t> shall make general models of human pathways, tissues, diseases and ultimately of the human as a whole. </a:t>
            </a:r>
            <a:endParaRPr lang="en-US" dirty="0">
              <a:solidFill>
                <a:srgbClr val="F8F8F8"/>
              </a:solidFill>
            </a:endParaRPr>
          </a:p>
          <a:p>
            <a:pPr marL="324000" indent="-324000">
              <a:spcBef>
                <a:spcPts val="0"/>
              </a:spcBef>
              <a:spcAft>
                <a:spcPts val="1200"/>
              </a:spcAft>
            </a:pPr>
            <a:r>
              <a:rPr lang="en-US" dirty="0" err="1" smtClean="0">
                <a:solidFill>
                  <a:srgbClr val="FFFF00"/>
                </a:solidFill>
              </a:rPr>
              <a:t>Graphene</a:t>
            </a:r>
            <a:r>
              <a:rPr lang="en-US" dirty="0" smtClean="0">
                <a:solidFill>
                  <a:srgbClr val="FFFF00"/>
                </a:solidFill>
              </a:rPr>
              <a:t>-CA</a:t>
            </a:r>
            <a:r>
              <a:rPr lang="en-US" dirty="0" smtClean="0">
                <a:solidFill>
                  <a:srgbClr val="F8F8F8"/>
                </a:solidFill>
              </a:rPr>
              <a:t>: </a:t>
            </a:r>
            <a:r>
              <a:rPr lang="en-US" dirty="0" err="1" smtClean="0">
                <a:solidFill>
                  <a:srgbClr val="F8F8F8"/>
                </a:solidFill>
              </a:rPr>
              <a:t>Graphene</a:t>
            </a:r>
            <a:r>
              <a:rPr lang="en-US" dirty="0" smtClean="0">
                <a:solidFill>
                  <a:srgbClr val="F8F8F8"/>
                </a:solidFill>
              </a:rPr>
              <a:t> Science and technology for ICT and beyond, </a:t>
            </a:r>
            <a:r>
              <a:rPr lang="en-US" dirty="0" smtClean="0"/>
              <a:t>electronics, </a:t>
            </a:r>
            <a:r>
              <a:rPr lang="en-US" dirty="0" err="1" smtClean="0"/>
              <a:t>spintronics</a:t>
            </a:r>
            <a:r>
              <a:rPr lang="en-US" dirty="0" smtClean="0"/>
              <a:t>, photonics, </a:t>
            </a:r>
            <a:r>
              <a:rPr lang="en-US" dirty="0" err="1" smtClean="0"/>
              <a:t>plasmonics</a:t>
            </a:r>
            <a:r>
              <a:rPr lang="en-US" dirty="0" smtClean="0"/>
              <a:t> and mechanics.</a:t>
            </a:r>
            <a:endParaRPr lang="en-US" dirty="0" smtClean="0">
              <a:solidFill>
                <a:srgbClr val="F8F8F8"/>
              </a:solidFill>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612" y="0"/>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049775"/>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3600" dirty="0" smtClean="0">
                <a:effectLst>
                  <a:outerShdw blurRad="38100" dist="38100" dir="2700000" algn="tl">
                    <a:srgbClr val="000000">
                      <a:alpha val="43137"/>
                    </a:srgbClr>
                  </a:outerShdw>
                </a:effectLst>
              </a:rPr>
              <a:t>Recurrence plots</a:t>
            </a:r>
          </a:p>
        </p:txBody>
      </p:sp>
      <p:sp>
        <p:nvSpPr>
          <p:cNvPr id="23555" name="Symbol zastępczy zawartości 6"/>
          <p:cNvSpPr>
            <a:spLocks noGrp="1"/>
          </p:cNvSpPr>
          <p:nvPr>
            <p:ph idx="1"/>
          </p:nvPr>
        </p:nvSpPr>
        <p:spPr>
          <a:xfrm>
            <a:off x="5214938" y="4643438"/>
            <a:ext cx="3786187" cy="2000250"/>
          </a:xfrm>
        </p:spPr>
        <p:txBody>
          <a:bodyPr/>
          <a:lstStyle/>
          <a:p>
            <a:pPr marL="0" indent="0">
              <a:buFontTx/>
              <a:buNone/>
            </a:pPr>
            <a:r>
              <a:rPr lang="en-US" dirty="0" smtClean="0"/>
              <a:t>Same trajectories displayed with recurrence plots, showing roughly 5 larger basins of attractors and some transient points. </a:t>
            </a:r>
          </a:p>
        </p:txBody>
      </p:sp>
      <p:sp>
        <p:nvSpPr>
          <p:cNvPr id="23556" name="Symbol zastępczy zawartości 6"/>
          <p:cNvSpPr txBox="1">
            <a:spLocks/>
          </p:cNvSpPr>
          <p:nvPr/>
        </p:nvSpPr>
        <p:spPr bwMode="auto">
          <a:xfrm>
            <a:off x="785813" y="4567238"/>
            <a:ext cx="42656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smtClean="0">
                <a:solidFill>
                  <a:srgbClr val="FFFFFF"/>
                </a:solidFill>
                <a:latin typeface="Calibri" pitchFamily="34" charset="0"/>
                <a:cs typeface="Calibri" pitchFamily="34" charset="0"/>
              </a:rPr>
              <a:t>Starting from the word “flag”, with small synaptic noise (</a:t>
            </a:r>
            <a:r>
              <a:rPr lang="en-US" dirty="0" err="1" smtClean="0">
                <a:solidFill>
                  <a:srgbClr val="FFFFFF"/>
                </a:solidFill>
                <a:latin typeface="Calibri" pitchFamily="34" charset="0"/>
                <a:cs typeface="Calibri" pitchFamily="34" charset="0"/>
              </a:rPr>
              <a:t>var</a:t>
            </a:r>
            <a:r>
              <a:rPr lang="en-US" dirty="0" smtClean="0">
                <a:solidFill>
                  <a:srgbClr val="FFFFFF"/>
                </a:solidFill>
                <a:latin typeface="Calibri" pitchFamily="34" charset="0"/>
                <a:cs typeface="Calibri" pitchFamily="34" charset="0"/>
              </a:rPr>
              <a:t>=0.02), the network starts from reaching an attractor and moves to another one</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frequently</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quite</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distant</a:t>
            </a:r>
            <a:r>
              <a:rPr lang="pl-PL" dirty="0" smtClean="0">
                <a:solidFill>
                  <a:srgbClr val="FFFFFF"/>
                </a:solidFill>
                <a:latin typeface="Calibri" pitchFamily="34" charset="0"/>
                <a:cs typeface="Calibri" pitchFamily="34" charset="0"/>
              </a:rPr>
              <a:t>)</a:t>
            </a:r>
            <a:r>
              <a:rPr lang="en-US" dirty="0" smtClean="0">
                <a:solidFill>
                  <a:srgbClr val="FFFFFF"/>
                </a:solidFill>
                <a:latin typeface="Calibri" pitchFamily="34" charset="0"/>
                <a:cs typeface="Calibri" pitchFamily="34" charset="0"/>
              </a:rPr>
              <a:t>, creating </a:t>
            </a:r>
            <a:r>
              <a:rPr lang="pl-PL" dirty="0" smtClean="0">
                <a:solidFill>
                  <a:srgbClr val="FFFFFF"/>
                </a:solidFill>
                <a:latin typeface="Calibri" pitchFamily="34" charset="0"/>
                <a:cs typeface="Calibri" pitchFamily="34" charset="0"/>
              </a:rPr>
              <a:t>a </a:t>
            </a:r>
            <a:r>
              <a:rPr lang="en-US" dirty="0" smtClean="0">
                <a:solidFill>
                  <a:srgbClr val="FFFFFF"/>
                </a:solidFill>
                <a:latin typeface="Calibri" pitchFamily="34" charset="0"/>
                <a:cs typeface="Calibri" pitchFamily="34" charset="0"/>
              </a:rPr>
              <a:t>“chain of thoughts”.</a:t>
            </a:r>
          </a:p>
        </p:txBody>
      </p:sp>
      <p:pic>
        <p:nvPicPr>
          <p:cNvPr id="111618" name="Picture 2"/>
          <p:cNvPicPr>
            <a:picLocks noChangeAspect="1" noChangeArrowheads="1"/>
          </p:cNvPicPr>
          <p:nvPr/>
        </p:nvPicPr>
        <p:blipFill>
          <a:blip r:embed="rId3"/>
          <a:srcRect/>
          <a:stretch>
            <a:fillRect/>
          </a:stretch>
        </p:blipFill>
        <p:spPr bwMode="auto">
          <a:xfrm>
            <a:off x="785813" y="1138238"/>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11619" name="Picture 3"/>
          <p:cNvPicPr>
            <a:picLocks noChangeAspect="1" noChangeArrowheads="1"/>
          </p:cNvPicPr>
          <p:nvPr/>
        </p:nvPicPr>
        <p:blipFill>
          <a:blip r:embed="rId4"/>
          <a:srcRect/>
          <a:stretch>
            <a:fillRect/>
          </a:stretch>
        </p:blipFill>
        <p:spPr bwMode="auto">
          <a:xfrm>
            <a:off x="5051425" y="1149350"/>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9" name="Picture 2"/>
          <p:cNvPicPr>
            <a:picLocks noChangeAspect="1" noChangeArrowheads="1"/>
          </p:cNvPicPr>
          <p:nvPr/>
        </p:nvPicPr>
        <p:blipFill>
          <a:blip r:embed="rId5"/>
          <a:srcRect/>
          <a:stretch>
            <a:fillRect/>
          </a:stretch>
        </p:blipFill>
        <p:spPr bwMode="auto">
          <a:xfrm>
            <a:off x="5051425" y="1128713"/>
            <a:ext cx="3810000"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029256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sz="3600" dirty="0" smtClean="0">
                <a:effectLst>
                  <a:outerShdw blurRad="38100" dist="38100" dir="2700000" algn="tl">
                    <a:srgbClr val="000000">
                      <a:alpha val="43137"/>
                    </a:srgbClr>
                  </a:outerShdw>
                </a:effectLst>
              </a:rPr>
              <a:t>Long-term activity</a:t>
            </a:r>
          </a:p>
        </p:txBody>
      </p:sp>
      <p:sp>
        <p:nvSpPr>
          <p:cNvPr id="24579" name="Symbol zastępczy zawartości 6"/>
          <p:cNvSpPr>
            <a:spLocks noGrp="1"/>
          </p:cNvSpPr>
          <p:nvPr>
            <p:ph idx="1"/>
          </p:nvPr>
        </p:nvSpPr>
        <p:spPr>
          <a:xfrm>
            <a:off x="5214938" y="4797425"/>
            <a:ext cx="3786187" cy="1846263"/>
          </a:xfrm>
        </p:spPr>
        <p:txBody>
          <a:bodyPr/>
          <a:lstStyle/>
          <a:p>
            <a:pPr marL="0" indent="0">
              <a:buFontTx/>
              <a:buNone/>
            </a:pPr>
            <a:r>
              <a:rPr lang="en-US" dirty="0" smtClean="0"/>
              <a:t>Same trajectories displayed with recurrence plots, showing roughly 5 larger basins of attractors and some transient points. </a:t>
            </a:r>
          </a:p>
        </p:txBody>
      </p:sp>
      <p:sp>
        <p:nvSpPr>
          <p:cNvPr id="24580" name="Symbol zastępczy zawartości 6"/>
          <p:cNvSpPr txBox="1">
            <a:spLocks/>
          </p:cNvSpPr>
          <p:nvPr/>
        </p:nvSpPr>
        <p:spPr bwMode="auto">
          <a:xfrm>
            <a:off x="539750" y="4719638"/>
            <a:ext cx="45116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smtClean="0">
                <a:solidFill>
                  <a:srgbClr val="FFFFFF"/>
                </a:solidFill>
                <a:latin typeface="Calibri" pitchFamily="34" charset="0"/>
                <a:cs typeface="Calibri" pitchFamily="34" charset="0"/>
              </a:rPr>
              <a:t>A longer “chain of thoughts” starting from the word “flag” and going for 2000 iterations, with small synaptic noise (</a:t>
            </a:r>
            <a:r>
              <a:rPr lang="en-US" dirty="0" err="1" smtClean="0">
                <a:solidFill>
                  <a:srgbClr val="FFFFFF"/>
                </a:solidFill>
                <a:latin typeface="Calibri" pitchFamily="34" charset="0"/>
                <a:cs typeface="Calibri" pitchFamily="34" charset="0"/>
              </a:rPr>
              <a:t>var</a:t>
            </a:r>
            <a:r>
              <a:rPr lang="en-US" dirty="0" smtClean="0">
                <a:solidFill>
                  <a:srgbClr val="FFFFFF"/>
                </a:solidFill>
                <a:latin typeface="Calibri" pitchFamily="34" charset="0"/>
                <a:cs typeface="Calibri" pitchFamily="34" charset="0"/>
              </a:rPr>
              <a:t>=0.02), the network starts from reaching an attractor and moves to another one</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frequently</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quite</a:t>
            </a:r>
            <a:r>
              <a:rPr lang="pl-PL" dirty="0" smtClean="0">
                <a:solidFill>
                  <a:srgbClr val="FFFFFF"/>
                </a:solidFill>
                <a:latin typeface="Calibri" pitchFamily="34" charset="0"/>
                <a:cs typeface="Calibri" pitchFamily="34" charset="0"/>
              </a:rPr>
              <a:t> </a:t>
            </a:r>
            <a:r>
              <a:rPr lang="pl-PL" dirty="0" err="1" smtClean="0">
                <a:solidFill>
                  <a:srgbClr val="FFFFFF"/>
                </a:solidFill>
                <a:latin typeface="Calibri" pitchFamily="34" charset="0"/>
                <a:cs typeface="Calibri" pitchFamily="34" charset="0"/>
              </a:rPr>
              <a:t>distant</a:t>
            </a:r>
            <a:r>
              <a:rPr lang="pl-PL" dirty="0" smtClean="0">
                <a:solidFill>
                  <a:srgbClr val="FFFFFF"/>
                </a:solidFill>
                <a:latin typeface="Calibri" pitchFamily="34" charset="0"/>
                <a:cs typeface="Calibri" pitchFamily="34" charset="0"/>
              </a:rPr>
              <a:t>)</a:t>
            </a:r>
            <a:r>
              <a:rPr lang="en-US" dirty="0" smtClean="0">
                <a:solidFill>
                  <a:srgbClr val="FFFFFF"/>
                </a:solidFill>
                <a:latin typeface="Calibri" pitchFamily="34" charset="0"/>
                <a:cs typeface="Calibri" pitchFamily="34" charset="0"/>
              </a:rPr>
              <a:t>.</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 y="1052736"/>
            <a:ext cx="8753475" cy="3667125"/>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376030807"/>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pl-PL" dirty="0" smtClean="0">
                <a:effectLst>
                  <a:outerShdw blurRad="38100" dist="38100" dir="2700000" algn="tl">
                    <a:srgbClr val="000000">
                      <a:alpha val="43137"/>
                    </a:srgbClr>
                  </a:outerShdw>
                </a:effectLst>
              </a:rPr>
              <a:t>Normal-ADHD</a:t>
            </a:r>
            <a:endParaRPr lang="en-US" dirty="0" smtClean="0">
              <a:effectLst>
                <a:outerShdw blurRad="38100" dist="38100" dir="2700000" algn="tl">
                  <a:srgbClr val="000000">
                    <a:alpha val="43137"/>
                  </a:srgbClr>
                </a:outerShdw>
              </a:effectLst>
            </a:endParaRPr>
          </a:p>
        </p:txBody>
      </p:sp>
      <p:sp>
        <p:nvSpPr>
          <p:cNvPr id="26627"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smtClean="0">
                <a:solidFill>
                  <a:srgbClr val="FFFFFF"/>
                </a:solidFill>
                <a:latin typeface="Calibri" pitchFamily="34" charset="0"/>
              </a:rPr>
              <a:t>All plots for the flag word</a:t>
            </a:r>
            <a:r>
              <a:rPr lang="pl-PL" dirty="0" smtClean="0">
                <a:solidFill>
                  <a:srgbClr val="FFFFFF"/>
                </a:solidFill>
                <a:latin typeface="Calibri" pitchFamily="34" charset="0"/>
              </a:rPr>
              <a:t>,</a:t>
            </a:r>
            <a:r>
              <a:rPr lang="en-US" dirty="0" smtClean="0">
                <a:solidFill>
                  <a:srgbClr val="FFFFFF"/>
                </a:solidFill>
                <a:latin typeface="Calibri" pitchFamily="34" charset="0"/>
              </a:rPr>
              <a:t> different values of </a:t>
            </a:r>
            <a:r>
              <a:rPr lang="en-US" dirty="0" err="1" smtClean="0">
                <a:solidFill>
                  <a:srgbClr val="FFFFFF"/>
                </a:solidFill>
                <a:latin typeface="Calibri" pitchFamily="34" charset="0"/>
              </a:rPr>
              <a:t>b_inc_dt</a:t>
            </a:r>
            <a:r>
              <a:rPr lang="en-US" dirty="0" smtClean="0">
                <a:solidFill>
                  <a:srgbClr val="FFFFFF"/>
                </a:solidFill>
                <a:latin typeface="Calibri" pitchFamily="34" charset="0"/>
              </a:rPr>
              <a:t> parameter in the accommodation mechanism.</a:t>
            </a:r>
            <a:r>
              <a:rPr lang="pl-PL" dirty="0" smtClean="0">
                <a:solidFill>
                  <a:srgbClr val="FFFFFF"/>
                </a:solidFill>
                <a:latin typeface="Calibri" pitchFamily="34" charset="0"/>
              </a:rPr>
              <a:t> </a:t>
            </a:r>
            <a:r>
              <a:rPr lang="pl-PL" dirty="0" err="1" smtClean="0">
                <a:solidFill>
                  <a:srgbClr val="FFFFFF"/>
                </a:solidFill>
                <a:latin typeface="Calibri" pitchFamily="34" charset="0"/>
              </a:rPr>
              <a:t>b_inc_dt</a:t>
            </a:r>
            <a:r>
              <a:rPr lang="pl-PL" dirty="0" smtClean="0">
                <a:solidFill>
                  <a:srgbClr val="FFFFFF"/>
                </a:solidFill>
                <a:latin typeface="Calibri" pitchFamily="34" charset="0"/>
              </a:rPr>
              <a:t> = 0.01 &amp; </a:t>
            </a:r>
            <a:r>
              <a:rPr lang="pl-PL" dirty="0" err="1" smtClean="0">
                <a:solidFill>
                  <a:srgbClr val="FFFFFF"/>
                </a:solidFill>
                <a:latin typeface="Calibri" pitchFamily="34" charset="0"/>
              </a:rPr>
              <a:t>b_inc_dt</a:t>
            </a:r>
            <a:r>
              <a:rPr lang="pl-PL" dirty="0" smtClean="0">
                <a:solidFill>
                  <a:srgbClr val="FFFFFF"/>
                </a:solidFill>
                <a:latin typeface="Calibri" pitchFamily="34" charset="0"/>
              </a:rPr>
              <a:t> = 0.02</a:t>
            </a:r>
            <a:endParaRPr lang="en-US" dirty="0" smtClean="0">
              <a:solidFill>
                <a:srgbClr val="FFFFFF"/>
              </a:solidFill>
              <a:latin typeface="Calibri" pitchFamily="34" charset="0"/>
            </a:endParaRPr>
          </a:p>
          <a:p>
            <a:pPr algn="l">
              <a:spcBef>
                <a:spcPct val="20000"/>
              </a:spcBef>
              <a:buClrTx/>
              <a:buSzTx/>
              <a:buFont typeface="Arial" pitchFamily="34" charset="0"/>
              <a:buNone/>
            </a:pPr>
            <a:r>
              <a:rPr lang="en-US" dirty="0" err="1" smtClean="0">
                <a:solidFill>
                  <a:srgbClr val="FFFFFF"/>
                </a:solidFill>
                <a:latin typeface="Calibri" pitchFamily="34" charset="0"/>
              </a:rPr>
              <a:t>b_inc_dt</a:t>
            </a:r>
            <a:r>
              <a:rPr lang="en-US" dirty="0" smtClean="0">
                <a:solidFill>
                  <a:srgbClr val="FFFFFF"/>
                </a:solidFill>
                <a:latin typeface="Calibri" pitchFamily="34" charset="0"/>
              </a:rPr>
              <a:t> = time constant for increases in intracellular calcium which builds up slowly as </a:t>
            </a:r>
            <a:r>
              <a:rPr lang="pl-PL" dirty="0" smtClean="0">
                <a:solidFill>
                  <a:srgbClr val="FFFFFF"/>
                </a:solidFill>
                <a:latin typeface="Calibri" pitchFamily="34" charset="0"/>
              </a:rPr>
              <a:t>a </a:t>
            </a:r>
            <a:r>
              <a:rPr lang="en-US" dirty="0" smtClean="0">
                <a:solidFill>
                  <a:srgbClr val="FFFFFF"/>
                </a:solidFill>
                <a:latin typeface="Calibri" pitchFamily="34" charset="0"/>
              </a:rPr>
              <a:t>function of activation</a:t>
            </a:r>
            <a:r>
              <a:rPr lang="pl-PL" dirty="0" smtClean="0">
                <a:solidFill>
                  <a:srgbClr val="FFFFFF"/>
                </a:solidFill>
                <a:latin typeface="Calibri" pitchFamily="34" charset="0"/>
              </a:rPr>
              <a:t>. </a:t>
            </a:r>
          </a:p>
          <a:p>
            <a:pPr algn="l">
              <a:spcBef>
                <a:spcPct val="20000"/>
              </a:spcBef>
              <a:buClrTx/>
              <a:buSzTx/>
              <a:buFont typeface="Arial" pitchFamily="34" charset="0"/>
              <a:buNone/>
            </a:pPr>
            <a:r>
              <a:rPr lang="en-US" dirty="0" smtClean="0">
                <a:solidFill>
                  <a:srgbClr val="FFFFFF"/>
                </a:solidFill>
                <a:latin typeface="Calibri" pitchFamily="34" charset="0"/>
              </a:rPr>
              <a:t>http://kdobosz.wikidot.com/dyslexia-accommodation-parameters</a:t>
            </a:r>
            <a:r>
              <a:rPr lang="pl-PL" dirty="0" smtClean="0">
                <a:solidFill>
                  <a:srgbClr val="FFFFFF"/>
                </a:solidFill>
                <a:latin typeface="Calibri" pitchFamily="34" charset="0"/>
              </a:rPr>
              <a:t> </a:t>
            </a:r>
            <a:endParaRPr lang="en-US" dirty="0" smtClean="0">
              <a:solidFill>
                <a:srgbClr val="FFFFFF"/>
              </a:solidFill>
              <a:latin typeface="Calibri" pitchFamily="34" charset="0"/>
            </a:endParaRPr>
          </a:p>
        </p:txBody>
      </p:sp>
      <p:pic>
        <p:nvPicPr>
          <p:cNvPr id="126978" name="Picture 2"/>
          <p:cNvPicPr>
            <a:picLocks noChangeAspect="1" noChangeArrowheads="1"/>
          </p:cNvPicPr>
          <p:nvPr/>
        </p:nvPicPr>
        <p:blipFill>
          <a:blip r:embed="rId3"/>
          <a:srcRect/>
          <a:stretch>
            <a:fillRect/>
          </a:stretch>
        </p:blipFill>
        <p:spPr bwMode="auto">
          <a:xfrm>
            <a:off x="803275" y="1412875"/>
            <a:ext cx="3741738" cy="319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6979" name="Picture 3"/>
          <p:cNvPicPr>
            <a:picLocks noChangeAspect="1" noChangeArrowheads="1"/>
          </p:cNvPicPr>
          <p:nvPr/>
        </p:nvPicPr>
        <p:blipFill>
          <a:blip r:embed="rId4"/>
          <a:srcRect/>
          <a:stretch>
            <a:fillRect/>
          </a:stretch>
        </p:blipFill>
        <p:spPr bwMode="auto">
          <a:xfrm>
            <a:off x="4792663" y="1412875"/>
            <a:ext cx="3840162" cy="324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673084028"/>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pl-PL" dirty="0" smtClean="0">
                <a:effectLst>
                  <a:outerShdw blurRad="38100" dist="38100" dir="2700000" algn="tl">
                    <a:srgbClr val="000000">
                      <a:alpha val="43137"/>
                    </a:srgbClr>
                  </a:outerShdw>
                </a:effectLst>
              </a:rPr>
              <a:t>Normal-Autism</a:t>
            </a:r>
            <a:endParaRPr lang="en-US" dirty="0" smtClean="0">
              <a:effectLst>
                <a:outerShdw blurRad="38100" dist="38100" dir="2700000" algn="tl">
                  <a:srgbClr val="000000">
                    <a:alpha val="43137"/>
                  </a:srgbClr>
                </a:outerShdw>
              </a:effectLst>
            </a:endParaRPr>
          </a:p>
        </p:txBody>
      </p:sp>
      <p:sp>
        <p:nvSpPr>
          <p:cNvPr id="27651" name="Symbol zastępczy zawartości 6"/>
          <p:cNvSpPr txBox="1">
            <a:spLocks/>
          </p:cNvSpPr>
          <p:nvPr/>
        </p:nvSpPr>
        <p:spPr bwMode="auto">
          <a:xfrm>
            <a:off x="803275" y="4868863"/>
            <a:ext cx="8178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ClrTx/>
              <a:buSzTx/>
              <a:buFont typeface="Arial" pitchFamily="34" charset="0"/>
              <a:buNone/>
            </a:pPr>
            <a:r>
              <a:rPr lang="en-US" dirty="0" smtClean="0">
                <a:solidFill>
                  <a:srgbClr val="FFFFFF"/>
                </a:solidFill>
                <a:latin typeface="Calibri" pitchFamily="34" charset="0"/>
              </a:rPr>
              <a:t>All plots for the flag word</a:t>
            </a:r>
            <a:r>
              <a:rPr lang="pl-PL" dirty="0" smtClean="0">
                <a:solidFill>
                  <a:srgbClr val="FFFFFF"/>
                </a:solidFill>
                <a:latin typeface="Calibri" pitchFamily="34" charset="0"/>
              </a:rPr>
              <a:t>,</a:t>
            </a:r>
            <a:r>
              <a:rPr lang="en-US" dirty="0" smtClean="0">
                <a:solidFill>
                  <a:srgbClr val="FFFFFF"/>
                </a:solidFill>
                <a:latin typeface="Calibri" pitchFamily="34" charset="0"/>
              </a:rPr>
              <a:t> different values of </a:t>
            </a:r>
            <a:r>
              <a:rPr lang="en-US" dirty="0" err="1" smtClean="0">
                <a:solidFill>
                  <a:srgbClr val="FFFFFF"/>
                </a:solidFill>
                <a:latin typeface="Calibri" pitchFamily="34" charset="0"/>
              </a:rPr>
              <a:t>b_inc_dt</a:t>
            </a:r>
            <a:r>
              <a:rPr lang="en-US" dirty="0" smtClean="0">
                <a:solidFill>
                  <a:srgbClr val="FFFFFF"/>
                </a:solidFill>
                <a:latin typeface="Calibri" pitchFamily="34" charset="0"/>
              </a:rPr>
              <a:t> parameter in the accommodation mechanism.</a:t>
            </a:r>
            <a:r>
              <a:rPr lang="pl-PL" dirty="0" smtClean="0">
                <a:solidFill>
                  <a:srgbClr val="FFFFFF"/>
                </a:solidFill>
                <a:latin typeface="Calibri" pitchFamily="34" charset="0"/>
              </a:rPr>
              <a:t> </a:t>
            </a:r>
            <a:r>
              <a:rPr lang="pl-PL" dirty="0" err="1" smtClean="0">
                <a:solidFill>
                  <a:srgbClr val="FFFFFF"/>
                </a:solidFill>
                <a:latin typeface="Calibri" pitchFamily="34" charset="0"/>
              </a:rPr>
              <a:t>b_inc_dt</a:t>
            </a:r>
            <a:r>
              <a:rPr lang="pl-PL" dirty="0" smtClean="0">
                <a:solidFill>
                  <a:srgbClr val="FFFFFF"/>
                </a:solidFill>
                <a:latin typeface="Calibri" pitchFamily="34" charset="0"/>
              </a:rPr>
              <a:t> = 0.01 &amp; </a:t>
            </a:r>
            <a:r>
              <a:rPr lang="pl-PL" dirty="0" err="1" smtClean="0">
                <a:solidFill>
                  <a:srgbClr val="FFFFFF"/>
                </a:solidFill>
                <a:latin typeface="Calibri" pitchFamily="34" charset="0"/>
              </a:rPr>
              <a:t>b_inc_dt</a:t>
            </a:r>
            <a:r>
              <a:rPr lang="pl-PL" dirty="0" smtClean="0">
                <a:solidFill>
                  <a:srgbClr val="FFFFFF"/>
                </a:solidFill>
                <a:latin typeface="Calibri" pitchFamily="34" charset="0"/>
              </a:rPr>
              <a:t> = 0.005</a:t>
            </a:r>
            <a:endParaRPr lang="en-US" dirty="0" smtClean="0">
              <a:solidFill>
                <a:srgbClr val="FFFFFF"/>
              </a:solidFill>
              <a:latin typeface="Calibri" pitchFamily="34" charset="0"/>
            </a:endParaRPr>
          </a:p>
          <a:p>
            <a:pPr algn="l">
              <a:spcBef>
                <a:spcPct val="20000"/>
              </a:spcBef>
              <a:buClrTx/>
              <a:buSzTx/>
              <a:buFont typeface="Arial" pitchFamily="34" charset="0"/>
              <a:buNone/>
            </a:pPr>
            <a:r>
              <a:rPr lang="en-US" dirty="0" err="1" smtClean="0">
                <a:solidFill>
                  <a:srgbClr val="FFFFFF"/>
                </a:solidFill>
                <a:latin typeface="Calibri" pitchFamily="34" charset="0"/>
              </a:rPr>
              <a:t>b_inc_dt</a:t>
            </a:r>
            <a:r>
              <a:rPr lang="en-US" dirty="0" smtClean="0">
                <a:solidFill>
                  <a:srgbClr val="FFFFFF"/>
                </a:solidFill>
                <a:latin typeface="Calibri" pitchFamily="34" charset="0"/>
              </a:rPr>
              <a:t> = time constant for increases in intracellular calcium which builds up slowly as </a:t>
            </a:r>
            <a:r>
              <a:rPr lang="pl-PL" dirty="0" smtClean="0">
                <a:solidFill>
                  <a:srgbClr val="FFFFFF"/>
                </a:solidFill>
                <a:latin typeface="Calibri" pitchFamily="34" charset="0"/>
              </a:rPr>
              <a:t>a </a:t>
            </a:r>
            <a:r>
              <a:rPr lang="en-US" dirty="0" smtClean="0">
                <a:solidFill>
                  <a:srgbClr val="FFFFFF"/>
                </a:solidFill>
                <a:latin typeface="Calibri" pitchFamily="34" charset="0"/>
              </a:rPr>
              <a:t>function of activation</a:t>
            </a:r>
            <a:r>
              <a:rPr lang="pl-PL" dirty="0" smtClean="0">
                <a:solidFill>
                  <a:srgbClr val="FFFFFF"/>
                </a:solidFill>
                <a:latin typeface="Calibri" pitchFamily="34" charset="0"/>
              </a:rPr>
              <a:t>. </a:t>
            </a:r>
          </a:p>
          <a:p>
            <a:pPr algn="l">
              <a:spcBef>
                <a:spcPct val="20000"/>
              </a:spcBef>
              <a:buClrTx/>
              <a:buSzTx/>
              <a:buFont typeface="Arial" pitchFamily="34" charset="0"/>
              <a:buNone/>
            </a:pPr>
            <a:r>
              <a:rPr lang="en-US" dirty="0" smtClean="0">
                <a:solidFill>
                  <a:srgbClr val="FFFFFF"/>
                </a:solidFill>
                <a:latin typeface="Calibri" pitchFamily="34" charset="0"/>
              </a:rPr>
              <a:t>http://kdobosz.wikidot.com/dyslexia-accommodation-parameters</a:t>
            </a:r>
            <a:r>
              <a:rPr lang="pl-PL" dirty="0" smtClean="0">
                <a:solidFill>
                  <a:srgbClr val="FFFFFF"/>
                </a:solidFill>
                <a:latin typeface="Calibri" pitchFamily="34" charset="0"/>
              </a:rPr>
              <a:t> </a:t>
            </a:r>
            <a:endParaRPr lang="en-US" dirty="0" smtClean="0">
              <a:solidFill>
                <a:srgbClr val="FFFFFF"/>
              </a:solidFill>
              <a:latin typeface="Calibri" pitchFamily="34" charset="0"/>
            </a:endParaRPr>
          </a:p>
        </p:txBody>
      </p:sp>
      <p:pic>
        <p:nvPicPr>
          <p:cNvPr id="126978" name="Picture 2"/>
          <p:cNvPicPr>
            <a:picLocks noChangeAspect="1" noChangeArrowheads="1"/>
          </p:cNvPicPr>
          <p:nvPr/>
        </p:nvPicPr>
        <p:blipFill>
          <a:blip r:embed="rId3"/>
          <a:srcRect/>
          <a:stretch>
            <a:fillRect/>
          </a:stretch>
        </p:blipFill>
        <p:spPr bwMode="auto">
          <a:xfrm>
            <a:off x="792163" y="1412875"/>
            <a:ext cx="3741737" cy="319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pic>
        <p:nvPicPr>
          <p:cNvPr id="128002" name="Picture 2"/>
          <p:cNvPicPr>
            <a:picLocks noChangeAspect="1" noChangeArrowheads="1"/>
          </p:cNvPicPr>
          <p:nvPr/>
        </p:nvPicPr>
        <p:blipFill>
          <a:blip r:embed="rId4"/>
          <a:srcRect/>
          <a:stretch>
            <a:fillRect/>
          </a:stretch>
        </p:blipFill>
        <p:spPr bwMode="auto">
          <a:xfrm>
            <a:off x="4787900" y="1400175"/>
            <a:ext cx="3840163" cy="32400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extLst>
      <p:ext uri="{BB962C8B-B14F-4D97-AF65-F5344CB8AC3E}">
        <p14:creationId xmlns:p14="http://schemas.microsoft.com/office/powerpoint/2010/main" val="1702446591"/>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Inhibition</a:t>
            </a:r>
          </a:p>
        </p:txBody>
      </p:sp>
      <p:sp>
        <p:nvSpPr>
          <p:cNvPr id="28675" name="Symbol zastępczy zawartości 6"/>
          <p:cNvSpPr>
            <a:spLocks noGrp="1"/>
          </p:cNvSpPr>
          <p:nvPr>
            <p:ph idx="1"/>
          </p:nvPr>
        </p:nvSpPr>
        <p:spPr>
          <a:xfrm>
            <a:off x="428625" y="4071938"/>
            <a:ext cx="2198688" cy="2381250"/>
          </a:xfrm>
        </p:spPr>
        <p:txBody>
          <a:bodyPr/>
          <a:lstStyle/>
          <a:p>
            <a:pPr marL="0" indent="0">
              <a:buFont typeface="Arial" pitchFamily="34" charset="0"/>
              <a:buNone/>
            </a:pPr>
            <a:r>
              <a:rPr lang="en-US" sz="2000" dirty="0" smtClean="0"/>
              <a:t>Increasing </a:t>
            </a:r>
            <a:br>
              <a:rPr lang="en-US" sz="2000" dirty="0" smtClean="0"/>
            </a:br>
            <a:r>
              <a:rPr lang="en-US" sz="2000" dirty="0" err="1" smtClean="0"/>
              <a:t>g</a:t>
            </a:r>
            <a:r>
              <a:rPr lang="en-US" sz="2000" baseline="-25000" dirty="0" err="1" smtClean="0"/>
              <a:t>i</a:t>
            </a:r>
            <a:r>
              <a:rPr lang="en-US" sz="2000" dirty="0" smtClean="0"/>
              <a:t> from  0.9 to 1.1 reduces the attractor basin sizes and </a:t>
            </a:r>
            <a:br>
              <a:rPr lang="en-US" sz="2000" dirty="0" smtClean="0"/>
            </a:br>
            <a:r>
              <a:rPr lang="en-US" sz="2000" dirty="0" smtClean="0"/>
              <a:t>simplifies trajectories.</a:t>
            </a:r>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3789363"/>
            <a:ext cx="34512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00125"/>
            <a:ext cx="34512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938" y="1000125"/>
            <a:ext cx="345122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Symbol zastępczy zawartości 6"/>
          <p:cNvSpPr txBox="1">
            <a:spLocks/>
          </p:cNvSpPr>
          <p:nvPr/>
        </p:nvSpPr>
        <p:spPr bwMode="auto">
          <a:xfrm>
            <a:off x="6516688" y="4076700"/>
            <a:ext cx="23034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a:spcBef>
                <a:spcPct val="20000"/>
              </a:spcBef>
              <a:buFont typeface="Arial" pitchFamily="34" charset="0"/>
              <a:buNone/>
            </a:pPr>
            <a:r>
              <a:rPr lang="en-US" dirty="0">
                <a:solidFill>
                  <a:schemeClr val="bg1"/>
                </a:solidFill>
                <a:latin typeface="Calibri" pitchFamily="34" charset="0"/>
              </a:rPr>
              <a:t>Strong inhibition, </a:t>
            </a:r>
          </a:p>
          <a:p>
            <a:pPr algn="l">
              <a:spcBef>
                <a:spcPct val="20000"/>
              </a:spcBef>
              <a:buFont typeface="Arial" pitchFamily="34" charset="0"/>
              <a:buNone/>
            </a:pPr>
            <a:r>
              <a:rPr lang="en-US" dirty="0">
                <a:solidFill>
                  <a:schemeClr val="bg1"/>
                </a:solidFill>
                <a:latin typeface="Calibri" pitchFamily="34" charset="0"/>
              </a:rPr>
              <a:t>empty head … </a:t>
            </a:r>
          </a:p>
        </p:txBody>
      </p:sp>
      <p:pic>
        <p:nvPicPr>
          <p:cNvPr id="450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797152"/>
            <a:ext cx="3023857" cy="191264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animEffect transition="in" filter="fade">
                                      <p:cBhvr>
                                        <p:cTn id="7"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7570788" cy="939800"/>
          </a:xfrm>
        </p:spPr>
        <p:txBody>
          <a:bodyPr/>
          <a:lstStyle/>
          <a:p>
            <a:pPr eaLnBrk="1" hangingPunct="1"/>
            <a:r>
              <a:rPr lang="en-US" dirty="0" smtClean="0">
                <a:effectLst>
                  <a:outerShdw blurRad="38100" dist="38100" dir="2700000" algn="tl">
                    <a:srgbClr val="000000">
                      <a:alpha val="43137"/>
                    </a:srgbClr>
                  </a:outerShdw>
                </a:effectLst>
              </a:rPr>
              <a:t>Mistaking symptoms for causes</a:t>
            </a:r>
            <a:endParaRPr lang="pl-PL" dirty="0" smtClean="0">
              <a:effectLst>
                <a:outerShdw blurRad="38100" dist="38100" dir="2700000" algn="tl">
                  <a:srgbClr val="000000">
                    <a:alpha val="43137"/>
                  </a:srgbClr>
                </a:outerShdw>
              </a:effectLst>
            </a:endParaRPr>
          </a:p>
        </p:txBody>
      </p:sp>
      <p:sp>
        <p:nvSpPr>
          <p:cNvPr id="38915" name="Rectangle 3"/>
          <p:cNvSpPr>
            <a:spLocks noGrp="1" noChangeArrowheads="1"/>
          </p:cNvSpPr>
          <p:nvPr>
            <p:ph idx="1"/>
          </p:nvPr>
        </p:nvSpPr>
        <p:spPr>
          <a:xfrm>
            <a:off x="457200" y="1196975"/>
            <a:ext cx="8472488" cy="5545138"/>
          </a:xfrm>
        </p:spPr>
        <p:txBody>
          <a:bodyPr/>
          <a:lstStyle/>
          <a:p>
            <a:pPr marL="0" indent="0" eaLnBrk="1" hangingPunct="1">
              <a:spcBef>
                <a:spcPts val="600"/>
              </a:spcBef>
              <a:buFont typeface="Arial" pitchFamily="34" charset="0"/>
              <a:buNone/>
            </a:pPr>
            <a:r>
              <a:rPr lang="en-US" sz="2000" dirty="0" smtClean="0"/>
              <a:t>Various brain subsystems develop in an abnormal way: </a:t>
            </a:r>
          </a:p>
          <a:p>
            <a:pPr marL="0" indent="0" eaLnBrk="1" hangingPunct="1">
              <a:spcBef>
                <a:spcPts val="600"/>
              </a:spcBef>
              <a:buFont typeface="Arial" pitchFamily="34" charset="0"/>
              <a:buNone/>
            </a:pPr>
            <a:r>
              <a:rPr lang="en-US" sz="2000" dirty="0" smtClean="0"/>
              <a:t>1. </a:t>
            </a:r>
            <a:r>
              <a:rPr lang="en-US" sz="2000" b="1" dirty="0" smtClean="0">
                <a:solidFill>
                  <a:srgbClr val="FFC000"/>
                </a:solidFill>
              </a:rPr>
              <a:t>Abnormal functional connectivity</a:t>
            </a:r>
            <a:r>
              <a:rPr lang="en-US" sz="2000" dirty="0" smtClean="0"/>
              <a:t> between extra striate and temporal cortices during attribution of mental states, and executive tasks such as memory for or attention to social information (</a:t>
            </a:r>
            <a:r>
              <a:rPr lang="en-US" sz="2000" dirty="0" err="1" smtClean="0"/>
              <a:t>Castelli</a:t>
            </a:r>
            <a:r>
              <a:rPr lang="en-US" sz="2000" dirty="0" smtClean="0"/>
              <a:t> et al., 2002 ; Just et al., 2004, 2007; Kana et al., 2007a, b; </a:t>
            </a:r>
            <a:r>
              <a:rPr lang="en-US" sz="2000" dirty="0" err="1" smtClean="0"/>
              <a:t>Dichter</a:t>
            </a:r>
            <a:r>
              <a:rPr lang="en-US" sz="2000" dirty="0" smtClean="0"/>
              <a:t> et al., 2007; </a:t>
            </a:r>
            <a:r>
              <a:rPr lang="en-US" sz="2000" dirty="0" err="1" smtClean="0"/>
              <a:t>Kleinhans</a:t>
            </a:r>
            <a:r>
              <a:rPr lang="en-US" sz="2000" dirty="0" smtClean="0"/>
              <a:t> et al., 2008).</a:t>
            </a:r>
          </a:p>
          <a:p>
            <a:pPr marL="0" indent="0" eaLnBrk="1" hangingPunct="1">
              <a:spcBef>
                <a:spcPts val="600"/>
              </a:spcBef>
              <a:buFont typeface="Arial" pitchFamily="34" charset="0"/>
              <a:buNone/>
            </a:pPr>
            <a:r>
              <a:rPr lang="en-US" sz="2000" b="1" dirty="0" smtClean="0"/>
              <a:t>2. </a:t>
            </a:r>
            <a:r>
              <a:rPr lang="en-US" sz="2000" b="1" dirty="0" err="1" smtClean="0">
                <a:solidFill>
                  <a:srgbClr val="FFC000"/>
                </a:solidFill>
              </a:rPr>
              <a:t>Underconnectivity</a:t>
            </a:r>
            <a:r>
              <a:rPr lang="en-US" sz="2000" dirty="0" smtClean="0"/>
              <a:t>: working memory, face processing (Just et al.,  2007; </a:t>
            </a:r>
            <a:r>
              <a:rPr lang="en-US" sz="2000" dirty="0" err="1" smtClean="0"/>
              <a:t>Koshino</a:t>
            </a:r>
            <a:r>
              <a:rPr lang="en-US" sz="2000" dirty="0" smtClean="0"/>
              <a:t> et al., 2008; Bird et al., 2006), </a:t>
            </a:r>
            <a:r>
              <a:rPr lang="en-US" sz="2000" dirty="0" err="1" smtClean="0"/>
              <a:t>cortico</a:t>
            </a:r>
            <a:r>
              <a:rPr lang="en-US" sz="2000" dirty="0" smtClean="0"/>
              <a:t>-cortical connectivity (</a:t>
            </a:r>
            <a:r>
              <a:rPr lang="en-US" sz="2000" dirty="0" err="1" smtClean="0"/>
              <a:t>Barnea-Goraly</a:t>
            </a:r>
            <a:r>
              <a:rPr lang="en-US" sz="2000" dirty="0" smtClean="0"/>
              <a:t> et al., 2004; Herbert et al., 2004; Keller et al., 2007). </a:t>
            </a:r>
          </a:p>
          <a:p>
            <a:pPr marL="0" indent="0" eaLnBrk="1" hangingPunct="1">
              <a:spcBef>
                <a:spcPts val="600"/>
              </a:spcBef>
              <a:buFont typeface="Arial" pitchFamily="34" charset="0"/>
              <a:buNone/>
            </a:pPr>
            <a:r>
              <a:rPr lang="en-US" sz="2000" dirty="0" smtClean="0"/>
              <a:t>3. </a:t>
            </a:r>
            <a:r>
              <a:rPr lang="en-US" sz="2000" b="1" dirty="0" smtClean="0">
                <a:solidFill>
                  <a:srgbClr val="FFC000"/>
                </a:solidFill>
              </a:rPr>
              <a:t>Default mode </a:t>
            </a:r>
            <a:r>
              <a:rPr lang="en-US" sz="2000" dirty="0" smtClean="0">
                <a:solidFill>
                  <a:srgbClr val="FFC000"/>
                </a:solidFill>
              </a:rPr>
              <a:t>network</a:t>
            </a:r>
            <a:r>
              <a:rPr lang="en-US" sz="2000" dirty="0" smtClean="0"/>
              <a:t>: “Results revealed that while typically developing individuals showed enhanced recall skills for negative relative to positive and neutral pictures, individuals with ASD recalled the neutral pictures as well as the emotional ones. Findings of this study thus point to reduced influence of emotion on memory processes in ASD than in typically developing individuals, possibly owing to amygdala dysfunctions.” </a:t>
            </a:r>
          </a:p>
          <a:p>
            <a:pPr marL="0" indent="0" eaLnBrk="1" hangingPunct="1">
              <a:spcBef>
                <a:spcPts val="600"/>
              </a:spcBef>
              <a:buFont typeface="Arial" pitchFamily="34" charset="0"/>
              <a:buNone/>
            </a:pPr>
            <a:r>
              <a:rPr lang="en-US" sz="2000" dirty="0" smtClean="0"/>
              <a:t>C. </a:t>
            </a:r>
            <a:r>
              <a:rPr lang="en-US" sz="2000" dirty="0" err="1" smtClean="0"/>
              <a:t>Deruelle</a:t>
            </a:r>
            <a:r>
              <a:rPr lang="en-US" sz="2000" dirty="0" smtClean="0"/>
              <a:t> et al., Negative emotion does not enhance recall skills in adults with autistic spectrum disorders. Autism Research 1(2), 91–96, 2008</a:t>
            </a:r>
          </a:p>
        </p:txBody>
      </p:sp>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0"/>
            <a:ext cx="1428750" cy="1581150"/>
          </a:xfrm>
          <a:prstGeom prst="rect">
            <a:avLst/>
          </a:prstGeom>
          <a:ln>
            <a:noFill/>
          </a:ln>
          <a:effectLst>
            <a:softEdge rad="112500"/>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939800"/>
          </a:xfrm>
        </p:spPr>
        <p:txBody>
          <a:bodyPr/>
          <a:lstStyle/>
          <a:p>
            <a:pPr eaLnBrk="1" hangingPunct="1"/>
            <a:r>
              <a:rPr lang="en-US" dirty="0" smtClean="0">
                <a:effectLst>
                  <a:outerShdw blurRad="38100" dist="38100" dir="2700000" algn="tl">
                    <a:srgbClr val="000000">
                      <a:alpha val="43137"/>
                    </a:srgbClr>
                  </a:outerShdw>
                </a:effectLst>
              </a:rPr>
              <a:t>Brains and Singapore</a:t>
            </a:r>
          </a:p>
        </p:txBody>
      </p:sp>
      <p:sp>
        <p:nvSpPr>
          <p:cNvPr id="5123" name="Rectangle 3"/>
          <p:cNvSpPr>
            <a:spLocks noGrp="1" noChangeArrowheads="1"/>
          </p:cNvSpPr>
          <p:nvPr>
            <p:ph idx="1"/>
          </p:nvPr>
        </p:nvSpPr>
        <p:spPr>
          <a:xfrm>
            <a:off x="642938" y="1124745"/>
            <a:ext cx="8177534" cy="792087"/>
          </a:xfrm>
        </p:spPr>
        <p:txBody>
          <a:bodyPr/>
          <a:lstStyle/>
          <a:p>
            <a:pPr eaLnBrk="1" hangingPunct="1"/>
            <a:r>
              <a:rPr lang="en-US" sz="2000" dirty="0" smtClean="0"/>
              <a:t>Challenge: creation of a center of competence on brain-related topics.</a:t>
            </a:r>
          </a:p>
          <a:p>
            <a:r>
              <a:rPr lang="en-US" dirty="0">
                <a:solidFill>
                  <a:prstClr val="white"/>
                </a:solidFill>
              </a:rPr>
              <a:t>Comprehensive program to build competence in this area. </a:t>
            </a:r>
            <a:endParaRPr lang="en-US" sz="2000" dirty="0"/>
          </a:p>
        </p:txBody>
      </p:sp>
      <p:sp>
        <p:nvSpPr>
          <p:cNvPr id="487430" name="Rectangle 6"/>
          <p:cNvSpPr>
            <a:spLocks noChangeArrowheads="1"/>
          </p:cNvSpPr>
          <p:nvPr/>
        </p:nvSpPr>
        <p:spPr bwMode="auto">
          <a:xfrm>
            <a:off x="642938" y="1916832"/>
            <a:ext cx="8072437" cy="4756296"/>
          </a:xfrm>
          <a:prstGeom prst="rect">
            <a:avLst/>
          </a:prstGeom>
          <a:noFill/>
          <a:ln w="9525">
            <a:noFill/>
            <a:miter lim="800000"/>
            <a:headEnd/>
            <a:tailEnd/>
          </a:ln>
          <a:effectLst/>
        </p:spPr>
        <p:txBody>
          <a:bodyPr lIns="92075" tIns="46038" rIns="92075" bIns="46038"/>
          <a:lstStyle/>
          <a:p>
            <a:pPr algn="l">
              <a:spcBef>
                <a:spcPts val="0"/>
              </a:spcBef>
              <a:spcAft>
                <a:spcPts val="600"/>
              </a:spcAft>
              <a:buClr>
                <a:prstClr val="white"/>
              </a:buClr>
              <a:buSzPct val="100000"/>
              <a:defRPr/>
            </a:pPr>
            <a:r>
              <a:rPr lang="en-US" dirty="0" smtClean="0">
                <a:solidFill>
                  <a:prstClr val="white"/>
                </a:solidFill>
                <a:latin typeface="Calibri" pitchFamily="34" charset="0"/>
              </a:rPr>
              <a:t>It will eventually happen anyway. It will change everything, the way we work and live. Imagine the consequences … </a:t>
            </a:r>
            <a:r>
              <a:rPr lang="en-US" dirty="0">
                <a:solidFill>
                  <a:prstClr val="white"/>
                </a:solidFill>
                <a:latin typeface="Calibri" pitchFamily="34" charset="0"/>
              </a:rPr>
              <a:t>Time </a:t>
            </a:r>
            <a:r>
              <a:rPr lang="en-US" dirty="0" smtClean="0">
                <a:solidFill>
                  <a:prstClr val="white"/>
                </a:solidFill>
                <a:latin typeface="Calibri" pitchFamily="34" charset="0"/>
              </a:rPr>
              <a:t>for brain science is ripe!</a:t>
            </a:r>
          </a:p>
          <a:p>
            <a:pPr algn="l">
              <a:spcBef>
                <a:spcPts val="0"/>
              </a:spcBef>
              <a:spcAft>
                <a:spcPts val="600"/>
              </a:spcAft>
              <a:buClr>
                <a:prstClr val="white"/>
              </a:buClr>
              <a:buSzPct val="100000"/>
              <a:defRPr/>
            </a:pPr>
            <a:r>
              <a:rPr lang="en-US" sz="1000" dirty="0" smtClean="0">
                <a:solidFill>
                  <a:prstClr val="white"/>
                </a:solidFill>
                <a:latin typeface="Calibri" pitchFamily="34" charset="0"/>
              </a:rPr>
              <a:t/>
            </a:r>
            <a:br>
              <a:rPr lang="en-US" sz="1000" dirty="0" smtClean="0">
                <a:solidFill>
                  <a:prstClr val="white"/>
                </a:solidFill>
                <a:latin typeface="Calibri" pitchFamily="34" charset="0"/>
              </a:rPr>
            </a:br>
            <a:r>
              <a:rPr lang="en-US" dirty="0" smtClean="0">
                <a:solidFill>
                  <a:prstClr val="white"/>
                </a:solidFill>
                <a:latin typeface="Calibri" pitchFamily="34" charset="0"/>
              </a:rPr>
              <a:t>Comprehensive program, not 100 separate projects.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Building</a:t>
            </a:r>
            <a:r>
              <a:rPr lang="en-US" dirty="0" smtClean="0">
                <a:solidFill>
                  <a:prstClr val="white"/>
                </a:solidFill>
                <a:latin typeface="Calibri" pitchFamily="34" charset="0"/>
              </a:rPr>
              <a:t>: artificial brains, HBP, </a:t>
            </a:r>
            <a:r>
              <a:rPr lang="en-US" dirty="0" err="1">
                <a:solidFill>
                  <a:prstClr val="white"/>
                </a:solidFill>
                <a:latin typeface="Calibri" pitchFamily="34" charset="0"/>
              </a:rPr>
              <a:t>n</a:t>
            </a:r>
            <a:r>
              <a:rPr lang="en-US" dirty="0" err="1" smtClean="0">
                <a:solidFill>
                  <a:prstClr val="white"/>
                </a:solidFill>
                <a:latin typeface="Calibri" pitchFamily="34" charset="0"/>
              </a:rPr>
              <a:t>eurorobotics</a:t>
            </a:r>
            <a:r>
              <a:rPr lang="en-US" dirty="0" smtClean="0">
                <a:solidFill>
                  <a:prstClr val="white"/>
                </a:solidFill>
                <a:latin typeface="Calibri" pitchFamily="34" charset="0"/>
              </a:rPr>
              <a:t>, robot companions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Interacting Brains</a:t>
            </a:r>
            <a:r>
              <a:rPr lang="en-US" dirty="0" smtClean="0">
                <a:solidFill>
                  <a:prstClr val="white"/>
                </a:solidFill>
                <a:latin typeface="Calibri" pitchFamily="34" charset="0"/>
              </a:rPr>
              <a:t>: BCI, social aspects, affective computing, </a:t>
            </a:r>
            <a:r>
              <a:rPr lang="en-US" dirty="0" err="1" smtClean="0">
                <a:solidFill>
                  <a:prstClr val="white"/>
                </a:solidFill>
                <a:latin typeface="Calibri" pitchFamily="34" charset="0"/>
              </a:rPr>
              <a:t>ICTFutur</a:t>
            </a:r>
            <a:r>
              <a:rPr lang="en-US" dirty="0" smtClean="0">
                <a:solidFill>
                  <a:prstClr val="white"/>
                </a:solidFill>
                <a:latin typeface="Calibri" pitchFamily="34" charset="0"/>
              </a:rPr>
              <a:t>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Focus on applications</a:t>
            </a:r>
            <a:r>
              <a:rPr lang="en-US" dirty="0" smtClean="0">
                <a:solidFill>
                  <a:prstClr val="white"/>
                </a:solidFill>
                <a:latin typeface="Calibri" pitchFamily="34" charset="0"/>
              </a:rPr>
              <a:t>: medical, cognitive and autonomous robotics …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Protecting &amp; Maintaining</a:t>
            </a:r>
            <a:r>
              <a:rPr lang="en-US" dirty="0" smtClean="0">
                <a:solidFill>
                  <a:prstClr val="white"/>
                </a:solidFill>
                <a:latin typeface="Calibri" pitchFamily="34" charset="0"/>
              </a:rPr>
              <a:t>: infant development, aging assistive technologies, neuroplasticity, neurorehabilitation …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Understanding the brain</a:t>
            </a:r>
            <a:r>
              <a:rPr lang="en-US" dirty="0" smtClean="0">
                <a:solidFill>
                  <a:prstClr val="white"/>
                </a:solidFill>
                <a:latin typeface="Calibri" pitchFamily="34" charset="0"/>
              </a:rPr>
              <a:t>: basic neuroscience, creativity and imagery, understanding trust and deception, understanding ourselves.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Integrate efforts</a:t>
            </a:r>
            <a:r>
              <a:rPr lang="en-US" dirty="0" smtClean="0">
                <a:solidFill>
                  <a:prstClr val="white"/>
                </a:solidFill>
                <a:latin typeface="Calibri" pitchFamily="34" charset="0"/>
              </a:rPr>
              <a:t>: </a:t>
            </a:r>
            <a:r>
              <a:rPr lang="en-US" dirty="0" err="1" smtClean="0">
                <a:solidFill>
                  <a:prstClr val="white"/>
                </a:solidFill>
                <a:latin typeface="Calibri" pitchFamily="34" charset="0"/>
              </a:rPr>
              <a:t>CoE</a:t>
            </a:r>
            <a:r>
              <a:rPr lang="en-US" dirty="0" smtClean="0">
                <a:solidFill>
                  <a:prstClr val="white"/>
                </a:solidFill>
                <a:latin typeface="Calibri" pitchFamily="34" charset="0"/>
              </a:rPr>
              <a:t> + HSS + ADM + SPMS + SBS + NIE ++ </a:t>
            </a:r>
          </a:p>
          <a:p>
            <a:pPr marL="355600" indent="-355600" algn="l">
              <a:spcBef>
                <a:spcPts val="0"/>
              </a:spcBef>
              <a:spcAft>
                <a:spcPts val="600"/>
              </a:spcAft>
              <a:buClr>
                <a:prstClr val="white"/>
              </a:buClr>
              <a:buSzPct val="100000"/>
              <a:buFontTx/>
              <a:buChar char="•"/>
              <a:defRPr/>
            </a:pPr>
            <a:r>
              <a:rPr lang="en-US" dirty="0" smtClean="0">
                <a:solidFill>
                  <a:srgbClr val="FFC000"/>
                </a:solidFill>
                <a:latin typeface="Calibri" pitchFamily="34" charset="0"/>
              </a:rPr>
              <a:t>Collaborate</a:t>
            </a:r>
            <a:r>
              <a:rPr lang="en-US" dirty="0" smtClean="0">
                <a:solidFill>
                  <a:prstClr val="white"/>
                </a:solidFill>
                <a:latin typeface="Calibri" pitchFamily="34" charset="0"/>
              </a:rPr>
              <a:t>: EU/USA/Japan large scale programs. </a:t>
            </a:r>
            <a:endParaRPr lang="pl-PL" dirty="0">
              <a:solidFill>
                <a:prstClr val="white"/>
              </a:solidFill>
              <a:latin typeface="Calibri" pitchFamily="34" charset="0"/>
            </a:endParaRPr>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564904"/>
            <a:ext cx="8953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453601"/>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8" name="Picture 6"/>
          <p:cNvPicPr>
            <a:picLocks noChangeAspect="1" noChangeArrowheads="1"/>
          </p:cNvPicPr>
          <p:nvPr/>
        </p:nvPicPr>
        <p:blipFill>
          <a:blip r:embed="rId3"/>
          <a:srcRect/>
          <a:stretch>
            <a:fillRect/>
          </a:stretch>
        </p:blipFill>
        <p:spPr bwMode="auto">
          <a:xfrm>
            <a:off x="425450" y="2835275"/>
            <a:ext cx="6124575" cy="1114425"/>
          </a:xfrm>
          <a:prstGeom prst="rect">
            <a:avLst/>
          </a:prstGeom>
          <a:ln/>
        </p:spPr>
        <p:style>
          <a:lnRef idx="1">
            <a:schemeClr val="accent1"/>
          </a:lnRef>
          <a:fillRef idx="3">
            <a:schemeClr val="accent1"/>
          </a:fillRef>
          <a:effectRef idx="2">
            <a:schemeClr val="accent1"/>
          </a:effectRef>
          <a:fontRef idx="minor">
            <a:schemeClr val="lt1"/>
          </a:fontRef>
        </p:style>
      </p:pic>
      <p:pic>
        <p:nvPicPr>
          <p:cNvPr id="125959" name="Picture 7"/>
          <p:cNvPicPr>
            <a:picLocks noChangeAspect="1" noChangeArrowheads="1"/>
          </p:cNvPicPr>
          <p:nvPr/>
        </p:nvPicPr>
        <p:blipFill>
          <a:blip r:embed="rId4"/>
          <a:srcRect/>
          <a:stretch>
            <a:fillRect/>
          </a:stretch>
        </p:blipFill>
        <p:spPr bwMode="auto">
          <a:xfrm>
            <a:off x="404813" y="584200"/>
            <a:ext cx="1333500" cy="1800225"/>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sp>
        <p:nvSpPr>
          <p:cNvPr id="2" name="TextBox 1"/>
          <p:cNvSpPr txBox="1"/>
          <p:nvPr/>
        </p:nvSpPr>
        <p:spPr>
          <a:xfrm>
            <a:off x="320675" y="4581525"/>
            <a:ext cx="8353425" cy="1939925"/>
          </a:xfrm>
          <a:prstGeom prst="rect">
            <a:avLst/>
          </a:prstGeom>
          <a:noFill/>
        </p:spPr>
        <p:txBody>
          <a:bodyPr>
            <a:spAutoFit/>
          </a:bodyPr>
          <a:lstStyle/>
          <a:p>
            <a:pPr marL="342900" indent="-342900" algn="l">
              <a:buClr>
                <a:srgbClr val="FFC000"/>
              </a:buClr>
              <a:buSzPct val="100000"/>
              <a:buFont typeface="Arial" pitchFamily="34" charset="0"/>
              <a:buChar char="•"/>
              <a:defRPr/>
            </a:pPr>
            <a:r>
              <a:rPr lang="en-US" dirty="0" err="1">
                <a:solidFill>
                  <a:srgbClr val="F8F8F8"/>
                </a:solidFill>
                <a:latin typeface="Calibri" pitchFamily="34" charset="0"/>
              </a:rPr>
              <a:t>Phantomology</a:t>
            </a:r>
            <a:r>
              <a:rPr lang="en-US" dirty="0">
                <a:solidFill>
                  <a:srgbClr val="F8F8F8"/>
                </a:solidFill>
                <a:latin typeface="Calibri" pitchFamily="34" charset="0"/>
              </a:rPr>
              <a:t>: the virtual reality of the body. Theoretical aspects and hands-on demonstrations</a:t>
            </a:r>
            <a:r>
              <a:rPr lang="pl-PL" dirty="0">
                <a:solidFill>
                  <a:srgbClr val="F8F8F8"/>
                </a:solidFill>
                <a:latin typeface="Calibri" pitchFamily="34" charset="0"/>
              </a:rPr>
              <a:t> (</a:t>
            </a:r>
            <a:r>
              <a:rPr lang="en-US" dirty="0">
                <a:solidFill>
                  <a:srgbClr val="F8F8F8"/>
                </a:solidFill>
                <a:latin typeface="Calibri" pitchFamily="34" charset="0"/>
              </a:rPr>
              <a:t>co-organized with </a:t>
            </a:r>
            <a:r>
              <a:rPr lang="en-US" dirty="0" err="1">
                <a:solidFill>
                  <a:srgbClr val="F8F8F8"/>
                </a:solidFill>
                <a:latin typeface="Calibri" pitchFamily="34" charset="0"/>
              </a:rPr>
              <a:t>Dept</a:t>
            </a:r>
            <a:r>
              <a:rPr lang="pl-PL" dirty="0">
                <a:solidFill>
                  <a:srgbClr val="F8F8F8"/>
                </a:solidFill>
                <a:latin typeface="Calibri" pitchFamily="34" charset="0"/>
              </a:rPr>
              <a:t>. </a:t>
            </a:r>
            <a:r>
              <a:rPr lang="en-US" dirty="0">
                <a:solidFill>
                  <a:srgbClr val="F8F8F8"/>
                </a:solidFill>
                <a:latin typeface="Calibri" pitchFamily="34" charset="0"/>
              </a:rPr>
              <a:t>of Neurology, University Hospital Zurich</a:t>
            </a:r>
            <a:r>
              <a:rPr lang="pl-PL" dirty="0">
                <a:solidFill>
                  <a:srgbClr val="F8F8F8"/>
                </a:solidFill>
                <a:latin typeface="Calibri" pitchFamily="34" charset="0"/>
              </a:rPr>
              <a:t>), with </a:t>
            </a:r>
            <a:r>
              <a:rPr lang="en-US" dirty="0">
                <a:solidFill>
                  <a:srgbClr val="F8F8F8"/>
                </a:solidFill>
                <a:latin typeface="Calibri" pitchFamily="34" charset="0"/>
              </a:rPr>
              <a:t>Olaf </a:t>
            </a:r>
            <a:r>
              <a:rPr lang="en-US" dirty="0" err="1">
                <a:solidFill>
                  <a:srgbClr val="F8F8F8"/>
                </a:solidFill>
                <a:latin typeface="Calibri" pitchFamily="34" charset="0"/>
              </a:rPr>
              <a:t>Blanke</a:t>
            </a:r>
            <a:r>
              <a:rPr lang="en-US" dirty="0">
                <a:solidFill>
                  <a:srgbClr val="F8F8F8"/>
                </a:solidFill>
                <a:latin typeface="Calibri" pitchFamily="34" charset="0"/>
              </a:rPr>
              <a:t>, Peter </a:t>
            </a:r>
            <a:r>
              <a:rPr lang="en-US" dirty="0" err="1">
                <a:solidFill>
                  <a:srgbClr val="F8F8F8"/>
                </a:solidFill>
                <a:latin typeface="Calibri" pitchFamily="34" charset="0"/>
              </a:rPr>
              <a:t>Brugger</a:t>
            </a:r>
            <a:r>
              <a:rPr lang="en-US" dirty="0">
                <a:solidFill>
                  <a:srgbClr val="F8F8F8"/>
                </a:solidFill>
                <a:latin typeface="Calibri" pitchFamily="34" charset="0"/>
              </a:rPr>
              <a:t>, </a:t>
            </a:r>
            <a:r>
              <a:rPr lang="en-US" dirty="0" err="1">
                <a:solidFill>
                  <a:srgbClr val="F8F8F8"/>
                </a:solidFill>
                <a:latin typeface="Calibri" pitchFamily="34" charset="0"/>
              </a:rPr>
              <a:t>Henrik</a:t>
            </a:r>
            <a:r>
              <a:rPr lang="en-US" dirty="0">
                <a:solidFill>
                  <a:srgbClr val="F8F8F8"/>
                </a:solidFill>
                <a:latin typeface="Calibri" pitchFamily="34" charset="0"/>
              </a:rPr>
              <a:t> </a:t>
            </a:r>
            <a:r>
              <a:rPr lang="en-US" dirty="0" err="1">
                <a:solidFill>
                  <a:srgbClr val="F8F8F8"/>
                </a:solidFill>
                <a:latin typeface="Calibri" pitchFamily="34" charset="0"/>
              </a:rPr>
              <a:t>Ehrsson</a:t>
            </a:r>
            <a:r>
              <a:rPr lang="pl-PL" dirty="0">
                <a:solidFill>
                  <a:srgbClr val="F8F8F8"/>
                </a:solidFill>
                <a:latin typeface="Calibri" pitchFamily="34" charset="0"/>
              </a:rPr>
              <a:t>, Kevin O’Regan and </a:t>
            </a:r>
            <a:r>
              <a:rPr lang="pl-PL" dirty="0" err="1">
                <a:solidFill>
                  <a:srgbClr val="F8F8F8"/>
                </a:solidFill>
                <a:latin typeface="Calibri" pitchFamily="34" charset="0"/>
              </a:rPr>
              <a:t>others</a:t>
            </a:r>
            <a:r>
              <a:rPr lang="pl-PL" dirty="0">
                <a:solidFill>
                  <a:srgbClr val="F8F8F8"/>
                </a:solidFill>
                <a:latin typeface="Calibri" pitchFamily="34" charset="0"/>
              </a:rPr>
              <a:t> (</a:t>
            </a:r>
            <a:r>
              <a:rPr lang="en-US" dirty="0">
                <a:solidFill>
                  <a:srgbClr val="F8F8F8"/>
                </a:solidFill>
                <a:latin typeface="Calibri" pitchFamily="34" charset="0"/>
              </a:rPr>
              <a:t>26-28.09.</a:t>
            </a:r>
            <a:r>
              <a:rPr lang="pl-PL" dirty="0">
                <a:solidFill>
                  <a:srgbClr val="F8F8F8"/>
                </a:solidFill>
                <a:latin typeface="Calibri" pitchFamily="34" charset="0"/>
              </a:rPr>
              <a:t>2011). </a:t>
            </a:r>
          </a:p>
          <a:p>
            <a:pPr marL="342900" indent="-342900">
              <a:buClr>
                <a:srgbClr val="FFC000"/>
              </a:buClr>
              <a:buSzPct val="100000"/>
              <a:buFont typeface="Arial" pitchFamily="34" charset="0"/>
              <a:buChar char="•"/>
              <a:defRPr/>
            </a:pPr>
            <a:r>
              <a:rPr lang="pl-PL" dirty="0">
                <a:solidFill>
                  <a:srgbClr val="F8F8F8"/>
                </a:solidFill>
                <a:latin typeface="Calibri" pitchFamily="34" charset="0"/>
              </a:rPr>
              <a:t>Brain and </a:t>
            </a:r>
            <a:r>
              <a:rPr lang="en-US" dirty="0" smtClean="0">
                <a:solidFill>
                  <a:srgbClr val="F8F8F8"/>
                </a:solidFill>
                <a:latin typeface="Calibri" pitchFamily="34" charset="0"/>
              </a:rPr>
              <a:t>M</a:t>
            </a:r>
            <a:r>
              <a:rPr lang="pl-PL" dirty="0" err="1" smtClean="0">
                <a:solidFill>
                  <a:srgbClr val="F8F8F8"/>
                </a:solidFill>
                <a:latin typeface="Calibri" pitchFamily="34" charset="0"/>
              </a:rPr>
              <a:t>usic</a:t>
            </a:r>
            <a:r>
              <a:rPr lang="pl-PL" dirty="0">
                <a:solidFill>
                  <a:srgbClr val="F8F8F8"/>
                </a:solidFill>
                <a:latin typeface="Calibri" pitchFamily="34" charset="0"/>
              </a:rPr>
              <a:t>, May 201</a:t>
            </a:r>
            <a:r>
              <a:rPr lang="en-US" dirty="0" smtClean="0">
                <a:solidFill>
                  <a:srgbClr val="F8F8F8"/>
                </a:solidFill>
                <a:latin typeface="Calibri" pitchFamily="34" charset="0"/>
              </a:rPr>
              <a:t>2, Brain and Dance (2013), Brain and Art (2014) </a:t>
            </a:r>
            <a:endParaRPr lang="pl-PL" dirty="0">
              <a:solidFill>
                <a:srgbClr val="F8F8F8"/>
              </a:solidFill>
              <a:latin typeface="Calibri" pitchFamily="34" charset="0"/>
            </a:endParaRPr>
          </a:p>
          <a:p>
            <a:pPr marL="342900" indent="-342900">
              <a:buClr>
                <a:srgbClr val="FFC000"/>
              </a:buClr>
              <a:buSzPct val="100000"/>
              <a:buFont typeface="Arial" pitchFamily="34" charset="0"/>
              <a:buChar char="•"/>
              <a:defRPr/>
            </a:pPr>
            <a:r>
              <a:rPr lang="pl-PL" dirty="0">
                <a:solidFill>
                  <a:srgbClr val="F8F8F8"/>
                </a:solidFill>
                <a:latin typeface="Calibri" pitchFamily="34" charset="0"/>
              </a:rPr>
              <a:t>Crossmodality and synesthesia (2012)</a:t>
            </a:r>
          </a:p>
        </p:txBody>
      </p:sp>
      <p:pic>
        <p:nvPicPr>
          <p:cNvPr id="30725" name="Picture 2" descr="Torun Neuroculture Mee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4513" y="2592388"/>
            <a:ext cx="1714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764704"/>
            <a:ext cx="6124575" cy="1114425"/>
          </a:xfrm>
          <a:prstGeom prst="rect">
            <a:avLst/>
          </a:prstGeom>
          <a:ln/>
        </p:spPr>
        <p:style>
          <a:lnRef idx="0">
            <a:schemeClr val="accent3"/>
          </a:lnRef>
          <a:fillRef idx="3">
            <a:schemeClr val="accent3"/>
          </a:fillRef>
          <a:effectRef idx="3">
            <a:schemeClr val="accent3"/>
          </a:effectRef>
          <a:fontRef idx="minor">
            <a:schemeClr val="lt1"/>
          </a:fontRef>
        </p:style>
      </p:pic>
    </p:spTree>
    <p:extLst>
      <p:ext uri="{BB962C8B-B14F-4D97-AF65-F5344CB8AC3E}">
        <p14:creationId xmlns:p14="http://schemas.microsoft.com/office/powerpoint/2010/main" val="1273490280"/>
      </p:ext>
    </p:extLst>
  </p:cSld>
  <p:clrMapOvr>
    <a:masterClrMapping/>
  </p:clrMapOvr>
  <p:transition spd="slow">
    <p:split orient="ver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02" name="Rectangle 2"/>
          <p:cNvSpPr>
            <a:spLocks noGrp="1" noChangeArrowheads="1"/>
          </p:cNvSpPr>
          <p:nvPr>
            <p:ph type="ctrTitle"/>
          </p:nvPr>
        </p:nvSpPr>
        <p:spPr>
          <a:xfrm>
            <a:off x="285750" y="620713"/>
            <a:ext cx="3429000" cy="4895850"/>
          </a:xfrm>
        </p:spPr>
        <p:txBody>
          <a:bodyPr/>
          <a:lstStyle/>
          <a:p>
            <a:pPr eaLnBrk="1" hangingPunct="1">
              <a:defRPr/>
            </a:pPr>
            <a:r>
              <a:rPr lang="en-US" sz="3200" b="1" dirty="0" smtClean="0"/>
              <a:t>Exciting times are coming! </a:t>
            </a:r>
            <a:br>
              <a:rPr lang="en-US" sz="3200" b="1" dirty="0" smtClean="0"/>
            </a:br>
            <a:r>
              <a:rPr lang="en-US" sz="1800" b="1" dirty="0" smtClean="0"/>
              <a:t/>
            </a:r>
            <a:br>
              <a:rPr lang="en-US" sz="1800" b="1" dirty="0" smtClean="0"/>
            </a:br>
            <a:r>
              <a:rPr lang="en-US" sz="3200" dirty="0" smtClean="0"/>
              <a:t>Thank you </a:t>
            </a:r>
            <a:br>
              <a:rPr lang="en-US" sz="3200" dirty="0" smtClean="0"/>
            </a:br>
            <a:r>
              <a:rPr lang="en-US" sz="3200" dirty="0" smtClean="0"/>
              <a:t>for synchronizing your neurons </a:t>
            </a:r>
            <a:r>
              <a:rPr lang="en-US" sz="3200" dirty="0" smtClean="0"/>
              <a:t/>
            </a:r>
            <a:br>
              <a:rPr lang="en-US" sz="3200" dirty="0" smtClean="0"/>
            </a:br>
            <a:r>
              <a:rPr lang="en-US" sz="3200" dirty="0" smtClean="0"/>
              <a:t>and </a:t>
            </a:r>
            <a:r>
              <a:rPr lang="en-US" sz="3200" dirty="0" smtClean="0"/>
              <a:t>lending </a:t>
            </a:r>
            <a:br>
              <a:rPr lang="en-US" sz="3200" dirty="0" smtClean="0"/>
            </a:br>
            <a:r>
              <a:rPr lang="en-US" sz="3200" dirty="0" smtClean="0"/>
              <a:t>your ears </a:t>
            </a:r>
          </a:p>
        </p:txBody>
      </p:sp>
      <p:pic>
        <p:nvPicPr>
          <p:cNvPr id="163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038" y="0"/>
            <a:ext cx="5287962"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p:cNvSpPr txBox="1">
            <a:spLocks noChangeArrowheads="1"/>
          </p:cNvSpPr>
          <p:nvPr/>
        </p:nvSpPr>
        <p:spPr bwMode="auto">
          <a:xfrm>
            <a:off x="755650" y="5534561"/>
            <a:ext cx="8137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    Times New Roman CE"/>
              </a:defRPr>
            </a:lvl1pPr>
            <a:lvl2pPr marL="742950" indent="-285750" eaLnBrk="0" hangingPunct="0">
              <a:defRPr sz="2000">
                <a:solidFill>
                  <a:schemeClr val="tx1"/>
                </a:solidFill>
                <a:latin typeface="    Times New Roman CE"/>
              </a:defRPr>
            </a:lvl2pPr>
            <a:lvl3pPr marL="1143000" indent="-228600" eaLnBrk="0" hangingPunct="0">
              <a:defRPr sz="2000">
                <a:solidFill>
                  <a:schemeClr val="tx1"/>
                </a:solidFill>
                <a:latin typeface="    Times New Roman CE"/>
              </a:defRPr>
            </a:lvl3pPr>
            <a:lvl4pPr marL="1600200" indent="-228600" eaLnBrk="0" hangingPunct="0">
              <a:defRPr sz="2000">
                <a:solidFill>
                  <a:schemeClr val="tx1"/>
                </a:solidFill>
                <a:latin typeface="    Times New Roman CE"/>
              </a:defRPr>
            </a:lvl4pPr>
            <a:lvl5pPr marL="2057400" indent="-228600" eaLnBrk="0" hangingPunct="0">
              <a:defRPr sz="2000">
                <a:solidFill>
                  <a:schemeClr val="tx1"/>
                </a:solidFill>
                <a:latin typeface="    Times New Roman CE"/>
              </a:defRPr>
            </a:lvl5pPr>
            <a:lvl6pPr marL="2514600" indent="-228600" algn="just" eaLnBrk="0" fontAlgn="base" hangingPunct="0">
              <a:spcBef>
                <a:spcPct val="0"/>
              </a:spcBef>
              <a:spcAft>
                <a:spcPct val="0"/>
              </a:spcAft>
              <a:buClr>
                <a:schemeClr val="tx2"/>
              </a:buClr>
              <a:buSzPct val="115000"/>
              <a:defRPr sz="2000">
                <a:solidFill>
                  <a:schemeClr val="tx1"/>
                </a:solidFill>
                <a:latin typeface="    Times New Roman CE"/>
              </a:defRPr>
            </a:lvl6pPr>
            <a:lvl7pPr marL="2971800" indent="-228600" algn="just" eaLnBrk="0" fontAlgn="base" hangingPunct="0">
              <a:spcBef>
                <a:spcPct val="0"/>
              </a:spcBef>
              <a:spcAft>
                <a:spcPct val="0"/>
              </a:spcAft>
              <a:buClr>
                <a:schemeClr val="tx2"/>
              </a:buClr>
              <a:buSzPct val="115000"/>
              <a:defRPr sz="2000">
                <a:solidFill>
                  <a:schemeClr val="tx1"/>
                </a:solidFill>
                <a:latin typeface="    Times New Roman CE"/>
              </a:defRPr>
            </a:lvl7pPr>
            <a:lvl8pPr marL="3429000" indent="-228600" algn="just" eaLnBrk="0" fontAlgn="base" hangingPunct="0">
              <a:spcBef>
                <a:spcPct val="0"/>
              </a:spcBef>
              <a:spcAft>
                <a:spcPct val="0"/>
              </a:spcAft>
              <a:buClr>
                <a:schemeClr val="tx2"/>
              </a:buClr>
              <a:buSzPct val="115000"/>
              <a:defRPr sz="2000">
                <a:solidFill>
                  <a:schemeClr val="tx1"/>
                </a:solidFill>
                <a:latin typeface="    Times New Roman CE"/>
              </a:defRPr>
            </a:lvl8pPr>
            <a:lvl9pPr marL="3886200" indent="-228600" algn="just" eaLnBrk="0" fontAlgn="base" hangingPunct="0">
              <a:spcBef>
                <a:spcPct val="0"/>
              </a:spcBef>
              <a:spcAft>
                <a:spcPct val="0"/>
              </a:spcAft>
              <a:buClr>
                <a:schemeClr val="tx2"/>
              </a:buClr>
              <a:buSzPct val="115000"/>
              <a:defRPr sz="2000">
                <a:solidFill>
                  <a:schemeClr val="tx1"/>
                </a:solidFill>
                <a:latin typeface="    Times New Roman CE"/>
              </a:defRPr>
            </a:lvl9pPr>
          </a:lstStyle>
          <a:p>
            <a:pPr algn="l" eaLnBrk="1" hangingPunct="1">
              <a:spcBef>
                <a:spcPts val="0"/>
              </a:spcBef>
              <a:buClrTx/>
              <a:buSzTx/>
              <a:defRPr/>
            </a:pPr>
            <a:r>
              <a:rPr lang="en-US" sz="2800" dirty="0" smtClean="0">
                <a:solidFill>
                  <a:srgbClr val="F8F8F8"/>
                </a:solidFill>
                <a:effectLst>
                  <a:outerShdw blurRad="38100" dist="38100" dir="2700000" algn="tl">
                    <a:srgbClr val="000000">
                      <a:alpha val="43137"/>
                    </a:srgbClr>
                  </a:outerShdw>
                </a:effectLst>
                <a:latin typeface="Arial" pitchFamily="34" charset="0"/>
                <a:cs typeface="Arial" pitchFamily="34" charset="0"/>
              </a:rPr>
              <a:t>Google: W Duch </a:t>
            </a:r>
            <a:r>
              <a:rPr lang="en-US" sz="2800" dirty="0">
                <a:solidFill>
                  <a:srgbClr val="F8F8F8"/>
                </a:solidFill>
                <a:effectLst>
                  <a:outerShdw blurRad="38100" dist="38100" dir="2700000" algn="tl">
                    <a:srgbClr val="000000">
                      <a:alpha val="43137"/>
                    </a:srgbClr>
                  </a:outerShdw>
                </a:effectLst>
                <a:latin typeface="Arial" pitchFamily="34" charset="0"/>
                <a:cs typeface="Arial" pitchFamily="34" charset="0"/>
              </a:rPr>
              <a:t/>
            </a:r>
            <a:br>
              <a:rPr lang="en-US" sz="2800" dirty="0">
                <a:solidFill>
                  <a:srgbClr val="F8F8F8"/>
                </a:solidFill>
                <a:effectLst>
                  <a:outerShdw blurRad="38100" dist="38100" dir="2700000" algn="tl">
                    <a:srgbClr val="000000">
                      <a:alpha val="43137"/>
                    </a:srgbClr>
                  </a:outerShdw>
                </a:effectLst>
                <a:latin typeface="Arial" pitchFamily="34" charset="0"/>
                <a:cs typeface="Arial" pitchFamily="34" charset="0"/>
              </a:rPr>
            </a:br>
            <a:r>
              <a:rPr lang="en-US" sz="2800" dirty="0" smtClean="0">
                <a:solidFill>
                  <a:srgbClr val="F8F8F8"/>
                </a:solidFill>
                <a:effectLst>
                  <a:outerShdw blurRad="38100" dist="38100" dir="2700000" algn="tl">
                    <a:srgbClr val="000000">
                      <a:alpha val="43137"/>
                    </a:srgbClr>
                  </a:outerShdw>
                </a:effectLst>
                <a:latin typeface="Arial" pitchFamily="34" charset="0"/>
                <a:cs typeface="Arial" pitchFamily="34" charset="0"/>
              </a:rPr>
              <a:t>=&gt; 	Papers, Talks, Photos, Music etc.</a:t>
            </a:r>
          </a:p>
        </p:txBody>
      </p:sp>
    </p:spTree>
    <p:extLst>
      <p:ext uri="{BB962C8B-B14F-4D97-AF65-F5344CB8AC3E}">
        <p14:creationId xmlns:p14="http://schemas.microsoft.com/office/powerpoint/2010/main" val="265699775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68002"/>
                                        </p:tgtEl>
                                        <p:attrNameLst>
                                          <p:attrName>style.visibility</p:attrName>
                                        </p:attrNameLst>
                                      </p:cBhvr>
                                      <p:to>
                                        <p:strVal val="visible"/>
                                      </p:to>
                                    </p:set>
                                    <p:anim calcmode="lin" valueType="num">
                                      <p:cBhvr>
                                        <p:cTn id="7" dur="500" fill="hold"/>
                                        <p:tgtEl>
                                          <p:spTgt spid="768002"/>
                                        </p:tgtEl>
                                        <p:attrNameLst>
                                          <p:attrName>ppt_w</p:attrName>
                                        </p:attrNameLst>
                                      </p:cBhvr>
                                      <p:tavLst>
                                        <p:tav tm="0">
                                          <p:val>
                                            <p:fltVal val="0"/>
                                          </p:val>
                                        </p:tav>
                                        <p:tav tm="100000">
                                          <p:val>
                                            <p:strVal val="#ppt_w"/>
                                          </p:val>
                                        </p:tav>
                                      </p:tavLst>
                                    </p:anim>
                                    <p:anim calcmode="lin" valueType="num">
                                      <p:cBhvr>
                                        <p:cTn id="8" dur="500" fill="hold"/>
                                        <p:tgtEl>
                                          <p:spTgt spid="768002"/>
                                        </p:tgtEl>
                                        <p:attrNameLst>
                                          <p:attrName>ppt_h</p:attrName>
                                        </p:attrNameLst>
                                      </p:cBhvr>
                                      <p:tavLst>
                                        <p:tav tm="0">
                                          <p:val>
                                            <p:fltVal val="0"/>
                                          </p:val>
                                        </p:tav>
                                        <p:tav tm="100000">
                                          <p:val>
                                            <p:strVal val="#ppt_h"/>
                                          </p:val>
                                        </p:tav>
                                      </p:tavLst>
                                    </p:anim>
                                    <p:anim calcmode="lin" valueType="num">
                                      <p:cBhvr>
                                        <p:cTn id="9" dur="500" fill="hold"/>
                                        <p:tgtEl>
                                          <p:spTgt spid="768002"/>
                                        </p:tgtEl>
                                        <p:attrNameLst>
                                          <p:attrName>ppt_x</p:attrName>
                                        </p:attrNameLst>
                                      </p:cBhvr>
                                      <p:tavLst>
                                        <p:tav tm="0">
                                          <p:val>
                                            <p:fltVal val="0.5"/>
                                          </p:val>
                                        </p:tav>
                                        <p:tav tm="100000">
                                          <p:val>
                                            <p:strVal val="#ppt_x"/>
                                          </p:val>
                                        </p:tav>
                                      </p:tavLst>
                                    </p:anim>
                                    <p:anim calcmode="lin" valueType="num">
                                      <p:cBhvr>
                                        <p:cTn id="10" dur="500" fill="hold"/>
                                        <p:tgtEl>
                                          <p:spTgt spid="7680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dirty="0">
                <a:effectLst>
                  <a:outerShdw blurRad="38100" dist="38100" dir="2700000" algn="tl">
                    <a:srgbClr val="000000">
                      <a:alpha val="43137"/>
                    </a:srgbClr>
                  </a:outerShdw>
                </a:effectLst>
              </a:rPr>
              <a:t>FET Flagships </a:t>
            </a:r>
            <a:r>
              <a:rPr lang="en-US" dirty="0" smtClean="0">
                <a:effectLst>
                  <a:outerShdw blurRad="38100" dist="38100" dir="2700000" algn="tl">
                    <a:srgbClr val="000000">
                      <a:alpha val="43137"/>
                    </a:srgbClr>
                  </a:outerShdw>
                </a:effectLst>
              </a:rPr>
              <a:t>II</a:t>
            </a:r>
          </a:p>
        </p:txBody>
      </p:sp>
      <p:sp>
        <p:nvSpPr>
          <p:cNvPr id="5123" name="Rectangle 3"/>
          <p:cNvSpPr>
            <a:spLocks noGrp="1" noChangeArrowheads="1"/>
          </p:cNvSpPr>
          <p:nvPr>
            <p:ph idx="1"/>
          </p:nvPr>
        </p:nvSpPr>
        <p:spPr>
          <a:xfrm>
            <a:off x="457200" y="1357299"/>
            <a:ext cx="8229600" cy="5168045"/>
          </a:xfrm>
        </p:spPr>
        <p:txBody>
          <a:bodyPr/>
          <a:lstStyle/>
          <a:p>
            <a:pPr marL="323850" indent="-323850">
              <a:spcBef>
                <a:spcPts val="0"/>
              </a:spcBef>
              <a:spcAft>
                <a:spcPts val="1200"/>
              </a:spcAft>
            </a:pPr>
            <a:r>
              <a:rPr lang="en-US" dirty="0" smtClean="0">
                <a:solidFill>
                  <a:srgbClr val="FFFF00"/>
                </a:solidFill>
              </a:rPr>
              <a:t>HBP-PS</a:t>
            </a:r>
            <a:r>
              <a:rPr lang="en-US" dirty="0" smtClean="0">
                <a:solidFill>
                  <a:srgbClr val="F8F8F8"/>
                </a:solidFill>
              </a:rPr>
              <a:t>: </a:t>
            </a:r>
            <a:r>
              <a:rPr lang="en-US" i="1" dirty="0" smtClean="0"/>
              <a:t>The Human Brain Project</a:t>
            </a:r>
            <a:r>
              <a:rPr lang="en-US" dirty="0" smtClean="0"/>
              <a:t>, understanding the way </a:t>
            </a:r>
            <a:br>
              <a:rPr lang="en-US" dirty="0" smtClean="0"/>
            </a:br>
            <a:r>
              <a:rPr lang="en-US" dirty="0" smtClean="0"/>
              <a:t>the human brain works could be key to enabling a whole </a:t>
            </a:r>
            <a:br>
              <a:rPr lang="en-US" dirty="0" smtClean="0"/>
            </a:br>
            <a:r>
              <a:rPr lang="en-US" dirty="0" smtClean="0"/>
              <a:t>range of brain related or inspired developments in </a:t>
            </a:r>
            <a:br>
              <a:rPr lang="en-US" dirty="0" smtClean="0"/>
            </a:br>
            <a:r>
              <a:rPr lang="en-US" dirty="0" smtClean="0"/>
              <a:t>Information and Communication Technologies, as well as </a:t>
            </a:r>
            <a:br>
              <a:rPr lang="en-US" dirty="0" smtClean="0"/>
            </a:br>
            <a:r>
              <a:rPr lang="en-US" dirty="0" smtClean="0"/>
              <a:t>having transformational implications for neuroscience and medicine. </a:t>
            </a:r>
            <a:endParaRPr lang="en-US" dirty="0" smtClean="0">
              <a:solidFill>
                <a:srgbClr val="F8F8F8"/>
              </a:solidFill>
            </a:endParaRPr>
          </a:p>
          <a:p>
            <a:pPr marL="323850" indent="-323850">
              <a:spcBef>
                <a:spcPts val="0"/>
              </a:spcBef>
              <a:spcAft>
                <a:spcPts val="1200"/>
              </a:spcAft>
            </a:pPr>
            <a:r>
              <a:rPr lang="en-US" dirty="0" smtClean="0">
                <a:solidFill>
                  <a:srgbClr val="FFFF00"/>
                </a:solidFill>
              </a:rPr>
              <a:t>CA-</a:t>
            </a:r>
            <a:r>
              <a:rPr lang="en-US" dirty="0" err="1" smtClean="0">
                <a:solidFill>
                  <a:srgbClr val="FFFF00"/>
                </a:solidFill>
              </a:rPr>
              <a:t>RoboCom</a:t>
            </a:r>
            <a:r>
              <a:rPr lang="en-US" dirty="0" smtClean="0">
                <a:solidFill>
                  <a:srgbClr val="F8F8F8"/>
                </a:solidFill>
              </a:rPr>
              <a:t>: </a:t>
            </a:r>
            <a:r>
              <a:rPr lang="en-US" i="1" dirty="0"/>
              <a:t>Robot Companions for Citizens</a:t>
            </a:r>
            <a:r>
              <a:rPr lang="en-US" dirty="0"/>
              <a:t> are soft skinned and sentient machines designed to deliver assistance to people. This assistance is defined in the broadest possible sense and covers all sorts of different settings. Based on multidisciplinary science and engineering, CA-</a:t>
            </a:r>
            <a:r>
              <a:rPr lang="en-US" dirty="0" err="1"/>
              <a:t>RoboCom</a:t>
            </a:r>
            <a:r>
              <a:rPr lang="en-US" dirty="0"/>
              <a:t> aims to develop a radically new approach towards machines and how these are deployed in society. </a:t>
            </a:r>
            <a:endParaRPr lang="en-US" dirty="0" smtClean="0"/>
          </a:p>
          <a:p>
            <a:pPr marL="323850" indent="-323850">
              <a:spcBef>
                <a:spcPts val="0"/>
              </a:spcBef>
              <a:spcAft>
                <a:spcPts val="1200"/>
              </a:spcAft>
            </a:pPr>
            <a:r>
              <a:rPr lang="en-US" dirty="0" smtClean="0">
                <a:solidFill>
                  <a:srgbClr val="FFFF00"/>
                </a:solidFill>
              </a:rPr>
              <a:t>Guardian Angels:</a:t>
            </a:r>
            <a:r>
              <a:rPr lang="en-US" dirty="0" smtClean="0">
                <a:solidFill>
                  <a:srgbClr val="F8F8F8"/>
                </a:solidFill>
              </a:rPr>
              <a:t> </a:t>
            </a:r>
            <a:r>
              <a:rPr lang="en-US" i="1" dirty="0" smtClean="0"/>
              <a:t>Guardian Angels for a Smarter Planet</a:t>
            </a:r>
            <a:r>
              <a:rPr lang="en-US" dirty="0" smtClean="0"/>
              <a:t>.</a:t>
            </a:r>
            <a:r>
              <a:rPr lang="en-US" b="1" dirty="0" smtClean="0"/>
              <a:t> </a:t>
            </a:r>
            <a:br>
              <a:rPr lang="en-US" b="1" dirty="0" smtClean="0"/>
            </a:br>
            <a:r>
              <a:rPr lang="en-US" dirty="0" smtClean="0"/>
              <a:t>Providing Information and Communication Technologies to assist people in all sorts of complex situations is the long term goal of the Flagship Initiative, Guardian Angels. </a:t>
            </a:r>
            <a:endParaRPr lang="en-US" dirty="0">
              <a:solidFill>
                <a:srgbClr val="F8F8F8"/>
              </a:solidFill>
            </a:endParaRPr>
          </a:p>
        </p:txBody>
      </p:sp>
      <p:pic>
        <p:nvPicPr>
          <p:cNvPr id="522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079" y="-10236"/>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023316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Zielony gradient">
  <a:themeElements>
    <a:clrScheme name="Zielony gradient">
      <a:dk1>
        <a:sysClr val="windowText" lastClr="000000"/>
      </a:dk1>
      <a:lt1>
        <a:sysClr val="window" lastClr="FFFFFF"/>
      </a:lt1>
      <a:dk2>
        <a:srgbClr val="775F55"/>
      </a:dk2>
      <a:lt2>
        <a:srgbClr val="EBDDC3"/>
      </a:lt2>
      <a:accent1>
        <a:srgbClr val="94B6D2"/>
      </a:accent1>
      <a:accent2>
        <a:srgbClr val="DD8047"/>
      </a:accent2>
      <a:accent3>
        <a:srgbClr val="A5AB81"/>
      </a:accent3>
      <a:accent4>
        <a:srgbClr val="F7B615"/>
      </a:accent4>
      <a:accent5>
        <a:srgbClr val="7BA79D"/>
      </a:accent5>
      <a:accent6>
        <a:srgbClr val="968C8C"/>
      </a:accent6>
      <a:hlink>
        <a:srgbClr val="F7B615"/>
      </a:hlink>
      <a:folHlink>
        <a:srgbClr val="FFFF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rmur">
  <a:themeElements>
    <a:clrScheme name="Marmur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mur">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Marmur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mur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mur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10647</TotalTime>
  <Words>5479</Words>
  <Application>Microsoft Office PowerPoint</Application>
  <PresentationFormat>Pokaz na ekranie (4:3)</PresentationFormat>
  <Paragraphs>815</Paragraphs>
  <Slides>88</Slides>
  <Notes>74</Notes>
  <HiddenSlides>0</HiddenSlides>
  <MMClips>0</MMClips>
  <ScaleCrop>false</ScaleCrop>
  <HeadingPairs>
    <vt:vector size="6" baseType="variant">
      <vt:variant>
        <vt:lpstr>Motyw</vt:lpstr>
      </vt:variant>
      <vt:variant>
        <vt:i4>3</vt:i4>
      </vt:variant>
      <vt:variant>
        <vt:lpstr>Osadzone serwery OLE</vt:lpstr>
      </vt:variant>
      <vt:variant>
        <vt:i4>2</vt:i4>
      </vt:variant>
      <vt:variant>
        <vt:lpstr>Tytuły slajdów</vt:lpstr>
      </vt:variant>
      <vt:variant>
        <vt:i4>88</vt:i4>
      </vt:variant>
    </vt:vector>
  </HeadingPairs>
  <TitlesOfParts>
    <vt:vector size="93" baseType="lpstr">
      <vt:lpstr>Zielony gradient</vt:lpstr>
      <vt:lpstr>1_Default Design</vt:lpstr>
      <vt:lpstr>Marmur</vt:lpstr>
      <vt:lpstr>Picture</vt:lpstr>
      <vt:lpstr>Obraz - mapa bitowa</vt:lpstr>
      <vt:lpstr>Brains: the ultimate challenge  for complex systems</vt:lpstr>
      <vt:lpstr>INT?</vt:lpstr>
      <vt:lpstr>Toruń</vt:lpstr>
      <vt:lpstr>Toruń</vt:lpstr>
      <vt:lpstr>DI NCU Projects: CI</vt:lpstr>
      <vt:lpstr>DI NCU Projects:NCI </vt:lpstr>
      <vt:lpstr>Interdisciplinary Center of  Innovative Technologies</vt:lpstr>
      <vt:lpstr>EU FP7 FET Flagships I</vt:lpstr>
      <vt:lpstr>FET Flagships II</vt:lpstr>
      <vt:lpstr>FuturICT</vt:lpstr>
      <vt:lpstr>Blue Brain/HBP</vt:lpstr>
      <vt:lpstr>How complex are brains?</vt:lpstr>
      <vt:lpstr>Space/time scales</vt:lpstr>
      <vt:lpstr>Brains are overwhelming … </vt:lpstr>
      <vt:lpstr>more overwhelming … </vt:lpstr>
      <vt:lpstr>and more overwhelming … </vt:lpstr>
      <vt:lpstr>Connectome Project</vt:lpstr>
      <vt:lpstr>Brains and computers</vt:lpstr>
      <vt:lpstr>Microprocessor complexity</vt:lpstr>
      <vt:lpstr>Exponential growth of power</vt:lpstr>
      <vt:lpstr>Brains and computers</vt:lpstr>
      <vt:lpstr>Prezentacja programu PowerPoint</vt:lpstr>
      <vt:lpstr>From brains to machines</vt:lpstr>
      <vt:lpstr>Program Outline</vt:lpstr>
      <vt:lpstr>Modules: core brain</vt:lpstr>
      <vt:lpstr>Principles: time &amp; structure</vt:lpstr>
      <vt:lpstr>Understanding by creating brains</vt:lpstr>
      <vt:lpstr>Neuro-Robotics: using robots to investigate the brain</vt:lpstr>
      <vt:lpstr>Brain-inspired architectures</vt:lpstr>
      <vt:lpstr>Cognitive robotics &amp; complex devices</vt:lpstr>
      <vt:lpstr>Humanoid robotics</vt:lpstr>
      <vt:lpstr>Conscious machines?</vt:lpstr>
      <vt:lpstr>Prezentacja programu PowerPoint</vt:lpstr>
      <vt:lpstr>Prezentacja programu PowerPoint</vt:lpstr>
      <vt:lpstr>Brains and Singapore</vt:lpstr>
      <vt:lpstr>Talks and workshops</vt:lpstr>
      <vt:lpstr>Engineering vision</vt:lpstr>
      <vt:lpstr>Past NTU projects I</vt:lpstr>
      <vt:lpstr>Past NTU projects II</vt:lpstr>
      <vt:lpstr>Cognitive Architectures</vt:lpstr>
      <vt:lpstr>BICA as approximation</vt:lpstr>
      <vt:lpstr>Recent initiatives</vt:lpstr>
      <vt:lpstr>What is there to learn?</vt:lpstr>
      <vt:lpstr>Meta-learning</vt:lpstr>
      <vt:lpstr>Prezentacja programu PowerPoint</vt:lpstr>
      <vt:lpstr>HIT: definition and goals</vt:lpstr>
      <vt:lpstr>HIT: motivation</vt:lpstr>
      <vt:lpstr>HIT: state of the art</vt:lpstr>
      <vt:lpstr>HIT: proposed approach</vt:lpstr>
      <vt:lpstr>DREAM/HIT – larger view … </vt:lpstr>
      <vt:lpstr>DREAM top-level architecture</vt:lpstr>
      <vt:lpstr>HIT sub-areas</vt:lpstr>
      <vt:lpstr>HIT benchmarks</vt:lpstr>
      <vt:lpstr>HIT extensions &amp; management</vt:lpstr>
      <vt:lpstr>Prezentacja programu PowerPoint</vt:lpstr>
      <vt:lpstr>Emotion-Sensitive Systems</vt:lpstr>
      <vt:lpstr>Emotion-Sensitive Systems</vt:lpstr>
      <vt:lpstr>NeuroCognitive Framework for Decision-Making (Meta-Level)</vt:lpstr>
      <vt:lpstr>Neurocognitive Engineering</vt:lpstr>
      <vt:lpstr>EEG based Neuro-feedback</vt:lpstr>
      <vt:lpstr>IDoCare: Infant Development and Care  for development of perfect babies!</vt:lpstr>
      <vt:lpstr>IDoCare intelligent crib</vt:lpstr>
      <vt:lpstr>More PerCog devices</vt:lpstr>
      <vt:lpstr>Mars Analog, Software and Simulation Interdisciplinary Venture (MASSIVE)</vt:lpstr>
      <vt:lpstr>From neurodynamics to P-spaces.</vt:lpstr>
      <vt:lpstr>Trajectories for psycholinguistics</vt:lpstr>
      <vt:lpstr>Platonic mind model.</vt:lpstr>
      <vt:lpstr>Are geometric models possible?</vt:lpstr>
      <vt:lpstr>How to become an expert?</vt:lpstr>
      <vt:lpstr>Imagery and brains</vt:lpstr>
      <vt:lpstr>Visual top-down</vt:lpstr>
      <vt:lpstr>Imagery Agnosia</vt:lpstr>
      <vt:lpstr>Real &amp; computational creativity</vt:lpstr>
      <vt:lpstr>From Genes to Neurons</vt:lpstr>
      <vt:lpstr>From Neurons to Behavior</vt:lpstr>
      <vt:lpstr>Temporo-spatial processing disorders</vt:lpstr>
      <vt:lpstr>Excitatory and inhibitory neurons</vt:lpstr>
      <vt:lpstr>Model of reading &amp; dyslexia</vt:lpstr>
      <vt:lpstr>Attractors for words</vt:lpstr>
      <vt:lpstr>Recurrence plots</vt:lpstr>
      <vt:lpstr>Long-term activity</vt:lpstr>
      <vt:lpstr>Normal-ADHD</vt:lpstr>
      <vt:lpstr>Normal-Autism</vt:lpstr>
      <vt:lpstr>Inhibition</vt:lpstr>
      <vt:lpstr>Mistaking symptoms for causes</vt:lpstr>
      <vt:lpstr>Brains and Singapore</vt:lpstr>
      <vt:lpstr>Prezentacja programu PowerPoint</vt:lpstr>
      <vt:lpstr>Exciting times are coming!   Thank you  for synchronizing your neurons  and lending  your ears </vt:lpstr>
    </vt:vector>
  </TitlesOfParts>
  <Company>Nicolaus Coprenicus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autism to ADHD: computational simulations</dc:title>
  <dc:subject>Autism, ADHD, computational simulations</dc:subject>
  <dc:creator>Włodzisław Duch (Google W. Duch)</dc:creator>
  <cp:lastModifiedBy>W Duch</cp:lastModifiedBy>
  <cp:revision>397</cp:revision>
  <cp:lastPrinted>1999-08-21T07:27:07Z</cp:lastPrinted>
  <dcterms:created xsi:type="dcterms:W3CDTF">2008-09-26T02:37:54Z</dcterms:created>
  <dcterms:modified xsi:type="dcterms:W3CDTF">2011-09-05T04:48:41Z</dcterms:modified>
</cp:coreProperties>
</file>