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91" r:id="rId1"/>
    <p:sldMasterId id="2147483794" r:id="rId2"/>
    <p:sldMasterId id="2147483847" r:id="rId3"/>
  </p:sldMasterIdLst>
  <p:notesMasterIdLst>
    <p:notesMasterId r:id="rId29"/>
  </p:notesMasterIdLst>
  <p:handoutMasterIdLst>
    <p:handoutMasterId r:id="rId30"/>
  </p:handoutMasterIdLst>
  <p:sldIdLst>
    <p:sldId id="733" r:id="rId4"/>
    <p:sldId id="625" r:id="rId5"/>
    <p:sldId id="734" r:id="rId6"/>
    <p:sldId id="699" r:id="rId7"/>
    <p:sldId id="748" r:id="rId8"/>
    <p:sldId id="750" r:id="rId9"/>
    <p:sldId id="747" r:id="rId10"/>
    <p:sldId id="749" r:id="rId11"/>
    <p:sldId id="735" r:id="rId12"/>
    <p:sldId id="736" r:id="rId13"/>
    <p:sldId id="752" r:id="rId14"/>
    <p:sldId id="737" r:id="rId15"/>
    <p:sldId id="751" r:id="rId16"/>
    <p:sldId id="738" r:id="rId17"/>
    <p:sldId id="739" r:id="rId18"/>
    <p:sldId id="740" r:id="rId19"/>
    <p:sldId id="746" r:id="rId20"/>
    <p:sldId id="742" r:id="rId21"/>
    <p:sldId id="743" r:id="rId22"/>
    <p:sldId id="744" r:id="rId23"/>
    <p:sldId id="745" r:id="rId24"/>
    <p:sldId id="728" r:id="rId25"/>
    <p:sldId id="729" r:id="rId26"/>
    <p:sldId id="672" r:id="rId27"/>
    <p:sldId id="301" r:id="rId28"/>
  </p:sldIdLst>
  <p:sldSz cx="9144000" cy="6858000" type="screen4x3"/>
  <p:notesSz cx="6726238" cy="97139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8F8F8"/>
    <a:srgbClr val="FFFFFF"/>
    <a:srgbClr val="006600"/>
    <a:srgbClr val="336600"/>
    <a:srgbClr val="CCFFFF"/>
    <a:srgbClr val="0000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094" autoAdjust="0"/>
    <p:restoredTop sz="90705" autoAdjust="0"/>
  </p:normalViewPr>
  <p:slideViewPr>
    <p:cSldViewPr snapToGrid="0">
      <p:cViewPr>
        <p:scale>
          <a:sx n="70" d="100"/>
          <a:sy n="70" d="100"/>
        </p:scale>
        <p:origin x="-739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846"/>
    </p:cViewPr>
  </p:sorterViewPr>
  <p:notesViewPr>
    <p:cSldViewPr snapToGrid="0">
      <p:cViewPr varScale="1">
        <p:scale>
          <a:sx n="50" d="100"/>
          <a:sy n="50" d="100"/>
        </p:scale>
        <p:origin x="-2352" y="-86"/>
      </p:cViewPr>
      <p:guideLst>
        <p:guide orient="horz" pos="3059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t" anchorCtr="0" compatLnSpc="1">
            <a:prstTxWarp prst="textNoShape">
              <a:avLst/>
            </a:prstTxWarp>
          </a:bodyPr>
          <a:lstStyle>
            <a:lvl1pPr algn="l" defTabSz="901700"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1588" y="0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t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b" anchorCtr="0" compatLnSpc="1">
            <a:prstTxWarp prst="textNoShape">
              <a:avLst/>
            </a:prstTxWarp>
          </a:bodyPr>
          <a:lstStyle>
            <a:lvl1pPr algn="l" defTabSz="901700"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1588" y="9228138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b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1809B3C5-BFB7-4006-ADD9-92FB702E8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09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t" anchorCtr="0" compatLnSpc="1">
            <a:prstTxWarp prst="textNoShape">
              <a:avLst/>
            </a:prstTxWarp>
          </a:bodyPr>
          <a:lstStyle>
            <a:lvl1pPr algn="l" defTabSz="901700"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1588" y="0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t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28663"/>
            <a:ext cx="4856162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5350" y="4613275"/>
            <a:ext cx="4935538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b" anchorCtr="0" compatLnSpc="1">
            <a:prstTxWarp prst="textNoShape">
              <a:avLst/>
            </a:prstTxWarp>
          </a:bodyPr>
          <a:lstStyle>
            <a:lvl1pPr algn="l" defTabSz="901700"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1588" y="9228138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b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5E88FCAC-FFA5-4C84-888D-F9B5983C6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17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31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1750A384-D8E4-4120-8448-340EBEA6E506}" type="slidenum">
              <a:rPr lang="en-US">
                <a:latin typeface="Arial" pitchFamily="34" charset="0"/>
              </a:rPr>
              <a:pPr eaLnBrk="1" hangingPunct="1">
                <a:defRPr/>
              </a:pPr>
              <a:t>1</a:t>
            </a:fld>
            <a:endParaRPr lang="en-US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61EDB0-1BDF-4E6C-BCCE-75E50C4B253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6967B6-E9CE-4A69-BF73-40DFE58C5C3F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AE7AAE-F1B4-4CA6-A80C-046056665E85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C28E3F-0B41-4CBD-BF44-C93063C1F174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8100" y="-12700"/>
            <a:ext cx="9239250" cy="6940550"/>
            <a:chOff x="-12" y="-10"/>
            <a:chExt cx="5820" cy="437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5520" y="-8"/>
              <a:ext cx="287" cy="436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>
                <a:buClr>
                  <a:srgbClr val="FFCC66"/>
                </a:buClr>
                <a:buSzPct val="115000"/>
              </a:pPr>
              <a:endParaRPr lang="pl-PL">
                <a:solidFill>
                  <a:srgbClr val="EAEAEA"/>
                </a:solidFill>
                <a:latin typeface="    Times New Roman CE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ltGray">
            <a:xfrm>
              <a:off x="-8" y="-8"/>
              <a:ext cx="288" cy="4368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>
                <a:buClr>
                  <a:srgbClr val="FFCC66"/>
                </a:buClr>
                <a:buSzPct val="115000"/>
              </a:pPr>
              <a:endParaRPr lang="pl-PL">
                <a:solidFill>
                  <a:srgbClr val="EAEAEA"/>
                </a:solidFill>
                <a:latin typeface="    Times New Roman CE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ltGray">
            <a:xfrm rot="10800000" flipH="1" flipV="1">
              <a:off x="2" y="-10"/>
              <a:ext cx="5798" cy="288"/>
            </a:xfrm>
            <a:custGeom>
              <a:avLst/>
              <a:gdLst>
                <a:gd name="T0" fmla="*/ 2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43 w 21600"/>
                <a:gd name="T13" fmla="*/ 2325 h 21600"/>
                <a:gd name="T14" fmla="*/ 19257 w 21600"/>
                <a:gd name="T15" fmla="*/ 192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89" y="21600"/>
                  </a:lnTo>
                  <a:lnTo>
                    <a:pt x="2051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ltGray">
            <a:xfrm flipV="1">
              <a:off x="-12" y="4072"/>
              <a:ext cx="5820" cy="290"/>
            </a:xfrm>
            <a:custGeom>
              <a:avLst/>
              <a:gdLst>
                <a:gd name="T0" fmla="*/ 2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49 w 21600"/>
                <a:gd name="T13" fmla="*/ 2383 h 21600"/>
                <a:gd name="T14" fmla="*/ 19251 w 21600"/>
                <a:gd name="T15" fmla="*/ 1921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100" y="21600"/>
                  </a:lnTo>
                  <a:lnTo>
                    <a:pt x="205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391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14348" y="5714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91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71810"/>
            <a:ext cx="6400800" cy="256699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3136900" y="6154738"/>
            <a:ext cx="5649913" cy="457200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FFCC66"/>
              </a:buClr>
              <a:buSzPct val="115000"/>
              <a:defRPr>
                <a:solidFill>
                  <a:srgbClr val="EAEAEA"/>
                </a:solidFill>
                <a:latin typeface="    Times New Roman CE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6160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142852"/>
            <a:ext cx="8029604" cy="1000132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2910" y="1285860"/>
            <a:ext cx="8231218" cy="5429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 baseline="0">
                <a:latin typeface="Calibri" pitchFamily="34" charset="0"/>
              </a:defRPr>
            </a:lvl3pPr>
            <a:lvl4pPr>
              <a:defRPr sz="1800" baseline="0">
                <a:latin typeface="Calibri" pitchFamily="34" charset="0"/>
              </a:defRPr>
            </a:lvl4pPr>
            <a:lvl5pPr>
              <a:defRPr sz="1800" baseline="0">
                <a:latin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4759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4213" y="1700213"/>
            <a:ext cx="3810000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6613" y="1700213"/>
            <a:ext cx="3810000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15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8100" y="-12700"/>
            <a:ext cx="9239250" cy="6940550"/>
            <a:chOff x="-12" y="-10"/>
            <a:chExt cx="5820" cy="437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5520" y="-8"/>
              <a:ext cx="287" cy="436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>
                <a:buClr>
                  <a:srgbClr val="FFCC66"/>
                </a:buClr>
                <a:buSzPct val="115000"/>
              </a:pPr>
              <a:endParaRPr lang="pl-PL">
                <a:solidFill>
                  <a:srgbClr val="EAEAEA"/>
                </a:solidFill>
                <a:latin typeface="    Times New Roman CE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ltGray">
            <a:xfrm>
              <a:off x="-8" y="-8"/>
              <a:ext cx="288" cy="4368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>
                <a:buClr>
                  <a:srgbClr val="FFCC66"/>
                </a:buClr>
                <a:buSzPct val="115000"/>
              </a:pPr>
              <a:endParaRPr lang="pl-PL">
                <a:solidFill>
                  <a:srgbClr val="EAEAEA"/>
                </a:solidFill>
                <a:latin typeface="    Times New Roman CE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ltGray">
            <a:xfrm rot="10800000" flipH="1" flipV="1">
              <a:off x="2" y="-10"/>
              <a:ext cx="5798" cy="28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43 w 21600"/>
                <a:gd name="T13" fmla="*/ 2325 h 21600"/>
                <a:gd name="T14" fmla="*/ 19257 w 21600"/>
                <a:gd name="T15" fmla="*/ 192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89" y="21600"/>
                  </a:lnTo>
                  <a:lnTo>
                    <a:pt x="2051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ltGray">
            <a:xfrm flipV="1">
              <a:off x="-12" y="4072"/>
              <a:ext cx="5820" cy="290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49 w 21600"/>
                <a:gd name="T13" fmla="*/ 2383 h 21600"/>
                <a:gd name="T14" fmla="*/ 19251 w 21600"/>
                <a:gd name="T15" fmla="*/ 1921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100" y="21600"/>
                  </a:lnTo>
                  <a:lnTo>
                    <a:pt x="205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391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14348" y="5714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91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71810"/>
            <a:ext cx="6400800" cy="256699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3136900" y="6154738"/>
            <a:ext cx="5649913" cy="457200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FFCC66"/>
              </a:buClr>
              <a:buSzPct val="115000"/>
              <a:defRPr>
                <a:solidFill>
                  <a:srgbClr val="EAEAEA"/>
                </a:solidFill>
                <a:latin typeface="    Times New Roman CE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682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142852"/>
            <a:ext cx="8029604" cy="1000132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2910" y="1285860"/>
            <a:ext cx="8231218" cy="5429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 baseline="0">
                <a:latin typeface="Calibri" pitchFamily="34" charset="0"/>
              </a:defRPr>
            </a:lvl3pPr>
            <a:lvl4pPr>
              <a:defRPr sz="1800" baseline="0">
                <a:latin typeface="Calibri" pitchFamily="34" charset="0"/>
              </a:defRPr>
            </a:lvl4pPr>
            <a:lvl5pPr>
              <a:defRPr sz="1800" baseline="0">
                <a:latin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475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775F55"/>
              </a:buClr>
              <a:buSzPct val="115000"/>
              <a:defRPr>
                <a:solidFill>
                  <a:prstClr val="black"/>
                </a:solidFill>
                <a:latin typeface="    Times New Roman CE" charset="0"/>
                <a:cs typeface="+mn-cs"/>
              </a:defRPr>
            </a:lvl1pPr>
          </a:lstStyle>
          <a:p>
            <a:pPr>
              <a:defRPr/>
            </a:pPr>
            <a:fld id="{B5B051DF-AC2D-4C74-B88C-6FD4B1BB2177}" type="datetimeFigureOut">
              <a:rPr lang="pl-PL"/>
              <a:pPr>
                <a:defRPr/>
              </a:pPr>
              <a:t>2010-12-01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775F55"/>
              </a:buClr>
              <a:buSzPct val="115000"/>
              <a:defRPr>
                <a:solidFill>
                  <a:prstClr val="black"/>
                </a:solidFill>
                <a:latin typeface="    Times New Roman CE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775F55"/>
              </a:buClr>
              <a:buSzPct val="115000"/>
              <a:defRPr>
                <a:solidFill>
                  <a:prstClr val="black"/>
                </a:solidFill>
                <a:latin typeface="    Times New Roman CE" charset="0"/>
                <a:cs typeface="+mn-cs"/>
              </a:defRPr>
            </a:lvl1pPr>
          </a:lstStyle>
          <a:p>
            <a:pPr>
              <a:defRPr/>
            </a:pPr>
            <a:fld id="{361B8993-5245-4CB4-AE62-64B067E9A2C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4288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3143272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1994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6600"/>
            </a:gs>
            <a:gs pos="999">
              <a:srgbClr val="336600"/>
            </a:gs>
            <a:gs pos="99001">
              <a:srgbClr val="156B13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50838"/>
            <a:ext cx="8172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205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665288"/>
            <a:ext cx="8231188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7" r:id="rId1"/>
    <p:sldLayoutId id="2147484002" r:id="rId2"/>
    <p:sldLayoutId id="2147484010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6600"/>
            </a:gs>
            <a:gs pos="999">
              <a:srgbClr val="336600"/>
            </a:gs>
            <a:gs pos="99001">
              <a:srgbClr val="156B13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50838"/>
            <a:ext cx="8172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665288"/>
            <a:ext cx="8231188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8" r:id="rId1"/>
    <p:sldLayoutId id="2147484003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6600"/>
            </a:gs>
            <a:gs pos="999">
              <a:srgbClr val="336600"/>
            </a:gs>
            <a:gs pos="99001">
              <a:srgbClr val="156B13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4099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Symbol zastępczy tekstu 2"/>
          <p:cNvSpPr txBox="1">
            <a:spLocks/>
          </p:cNvSpPr>
          <p:nvPr userDrawn="1"/>
        </p:nvSpPr>
        <p:spPr bwMode="auto">
          <a:xfrm>
            <a:off x="428625" y="3857625"/>
            <a:ext cx="82296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    Times New Roman CE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    Times New Roman CE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    Times New Roman CE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    Times New Roman CE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    Times New Roman CE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endParaRPr lang="pl-PL" sz="1800" smtClean="0">
              <a:solidFill>
                <a:prstClr val="white"/>
              </a:solidFill>
              <a:latin typeface="Calibri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0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FFC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emanticspaces.eti.pg.gda.pl:8888/wikiparse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Links/MEG_hearing_word.ln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thebrain.com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ind%20Maps.lnk" TargetMode="External"/><Relationship Id="rId5" Type="http://schemas.openxmlformats.org/officeDocument/2006/relationships/image" Target="../media/image6.png"/><Relationship Id="rId4" Type="http://schemas.openxmlformats.org/officeDocument/2006/relationships/hyperlink" Target="../../../../Archive-papers/Rysunki/Varia/Mind%20Map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dico.isc.cnrs.fr/en/index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Links/biomine_search1.pdf" TargetMode="External"/><Relationship Id="rId2" Type="http://schemas.openxmlformats.org/officeDocument/2006/relationships/hyperlink" Target="http://biomine.cs.helsinki.f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pubgraph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8500" y="396943"/>
            <a:ext cx="7772400" cy="125888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Dynamic Semantic Visual Information Management</a:t>
            </a:r>
            <a:r>
              <a:rPr lang="pl-PL" altLang="zh-CN" dirty="0" smtClean="0"/>
              <a:t> </a:t>
            </a:r>
            <a:endParaRPr lang="pl-PL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75" y="2569877"/>
            <a:ext cx="8764588" cy="4035425"/>
          </a:xfrm>
        </p:spPr>
        <p:txBody>
          <a:bodyPr/>
          <a:lstStyle/>
          <a:p>
            <a:pPr eaLnBrk="1" hangingPunct="1">
              <a:defRPr/>
            </a:pP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Włodzisław Duch</a:t>
            </a:r>
          </a:p>
          <a:p>
            <a:pPr eaLnBrk="1" hangingPunct="1">
              <a:defRPr/>
            </a:pPr>
            <a:r>
              <a:rPr lang="pl-PL" sz="2400" dirty="0" smtClean="0"/>
              <a:t> </a:t>
            </a:r>
            <a:r>
              <a:rPr lang="en-US" sz="2400" dirty="0" err="1" smtClean="0"/>
              <a:t>Nicolaus</a:t>
            </a:r>
            <a:r>
              <a:rPr lang="en-US" sz="2400" dirty="0" smtClean="0"/>
              <a:t> Copernicus University, Poland</a:t>
            </a:r>
            <a:endParaRPr lang="pl-PL" sz="2400" dirty="0" smtClean="0"/>
          </a:p>
          <a:p>
            <a:pPr eaLnBrk="1" hangingPunct="1">
              <a:defRPr/>
            </a:pPr>
            <a:r>
              <a:rPr lang="pl-PL" sz="2400" dirty="0" smtClean="0"/>
              <a:t>Nanyang Technological University, Singapore</a:t>
            </a:r>
            <a:br>
              <a:rPr lang="pl-PL" sz="2400" dirty="0" smtClean="0"/>
            </a:br>
            <a:r>
              <a:rPr lang="pl-PL" sz="2400" dirty="0" smtClean="0"/>
              <a:t>Google: W Duch</a:t>
            </a:r>
            <a:br>
              <a:rPr lang="pl-PL" sz="2400" dirty="0" smtClean="0"/>
            </a:br>
            <a:endParaRPr lang="pl-PL" sz="2400" dirty="0" smtClean="0"/>
          </a:p>
          <a:p>
            <a:pPr eaLnBrk="1" hangingPunct="1">
              <a:defRPr/>
            </a:pP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Julian Szymański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err="1" smtClean="0"/>
              <a:t>Gdańsk</a:t>
            </a:r>
            <a:r>
              <a:rPr lang="en-US" sz="2400" dirty="0" smtClean="0"/>
              <a:t> University of Technology, Poland</a:t>
            </a:r>
            <a:endParaRPr lang="pl-PL" sz="2400" dirty="0" smtClean="0"/>
          </a:p>
          <a:p>
            <a:pPr eaLnBrk="1" hangingPunct="1">
              <a:defRPr/>
            </a:pPr>
            <a:endParaRPr lang="pl-PL" sz="2400" dirty="0"/>
          </a:p>
          <a:p>
            <a:pPr algn="r" eaLnBrk="1" hangingPunct="1">
              <a:defRPr/>
            </a:pPr>
            <a:r>
              <a:rPr lang="pl-PL" sz="1800" dirty="0" smtClean="0"/>
              <a:t>IMS, August </a:t>
            </a:r>
            <a:r>
              <a:rPr lang="pl-PL" sz="1800" dirty="0"/>
              <a:t> 2010</a:t>
            </a:r>
            <a:endParaRPr lang="pl-PL" sz="1800" dirty="0" smtClean="0"/>
          </a:p>
        </p:txBody>
      </p:sp>
      <p:pic>
        <p:nvPicPr>
          <p:cNvPr id="8196" name="Picture 4" descr="l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319338"/>
            <a:ext cx="11414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4779963"/>
            <a:ext cx="1439862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2466975"/>
            <a:ext cx="1638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45660"/>
            <a:ext cx="7772400" cy="10645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Semantic Network </a:t>
            </a:r>
          </a:p>
        </p:txBody>
      </p:sp>
      <p:pic>
        <p:nvPicPr>
          <p:cNvPr id="16387" name="Picture 1" descr="animal semantic  network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9620" y="1927955"/>
            <a:ext cx="4446587" cy="4114800"/>
          </a:xfrm>
        </p:spPr>
      </p:pic>
      <p:sp>
        <p:nvSpPr>
          <p:cNvPr id="16388" name="pole tekstowe 4"/>
          <p:cNvSpPr txBox="1">
            <a:spLocks noChangeArrowheads="1"/>
          </p:cNvSpPr>
          <p:nvPr/>
        </p:nvSpPr>
        <p:spPr bwMode="auto">
          <a:xfrm>
            <a:off x="357188" y="1927955"/>
            <a:ext cx="385762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dirty="0">
                <a:latin typeface="Calibri" pitchFamily="34" charset="0"/>
                <a:cs typeface="Calibri" pitchFamily="34" charset="0"/>
              </a:rPr>
              <a:t>This algorithm has been tested on two knowledge domains: first the animal kingdom domain. 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Semantic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networks were 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created from analysis of texts to determine properties of concepts, corrected by using </a:t>
            </a:r>
            <a:r>
              <a:rPr lang="en-US" dirty="0">
                <a:latin typeface="Calibri" pitchFamily="34" charset="0"/>
                <a:cs typeface="Calibri" pitchFamily="34" charset="0"/>
              </a:rPr>
              <a:t>the 20 questions game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to generate verify concept descriptions.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Semantic network represents here general knowledge, but we want to see only subset of the whole network relevant  to the query.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5534"/>
            <a:ext cx="8154537" cy="107817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Semantic mapping of words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023581"/>
            <a:ext cx="8037421" cy="248389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Samsonovich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&amp; Ascoli (2008) took all synonym and antonym definitions from MS Word thesaurus (over 8000), performed PCA analysis.</a:t>
            </a:r>
          </a:p>
          <a:p>
            <a:pPr marL="0" indent="0"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PC1: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increase, well, rise, support,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accept …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drop, lose, dull, break, poor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…</a:t>
            </a:r>
          </a:p>
          <a:p>
            <a:pPr marL="0" indent="0"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PC2: calm, easy, soft, gentle, relaxed… difficult, harsh, hard, trouble,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twist …</a:t>
            </a:r>
          </a:p>
          <a:p>
            <a:pPr marL="0" indent="0"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PC3: start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, open, fresh, begin, release… close, delay, end, finish,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halt …</a:t>
            </a:r>
          </a:p>
          <a:p>
            <a:pPr marL="0" indent="0"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PC4: thin, edge, use, length, wet… center, save,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deep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, dry, middle…</a:t>
            </a:r>
            <a:endParaRPr lang="pl-PL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8257" y="3505641"/>
            <a:ext cx="4041775" cy="303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6124504" y="2861899"/>
            <a:ext cx="2597130" cy="3662888"/>
            <a:chOff x="6400800" y="152399"/>
            <a:chExt cx="2597130" cy="3662888"/>
          </a:xfrm>
        </p:grpSpPr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00800" y="152399"/>
              <a:ext cx="2546350" cy="3662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6858000" y="304800"/>
              <a:ext cx="17267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1: positive-negative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65639" y="1597223"/>
              <a:ext cx="16674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2: calming-exciting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73278" y="2130623"/>
              <a:ext cx="13580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3: open-closed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91400" y="2435423"/>
              <a:ext cx="16065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4: basic-elaborate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4024619"/>
      </p:ext>
    </p:extLst>
  </p:cSld>
  <p:clrMapOvr>
    <a:masterClrMapping/>
  </p:clrMapOvr>
  <p:transition advTm="79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838"/>
            <a:ext cx="7772400" cy="98664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Semantic Network: </a:t>
            </a:r>
            <a:r>
              <a:rPr lang="en-US" dirty="0"/>
              <a:t>PCA Projection</a:t>
            </a:r>
            <a:endParaRPr lang="en-US" dirty="0" smtClean="0"/>
          </a:p>
        </p:txBody>
      </p:sp>
      <p:pic>
        <p:nvPicPr>
          <p:cNvPr id="1741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0013" y="1918362"/>
            <a:ext cx="5233987" cy="4114800"/>
          </a:xfrm>
          <a:noFill/>
        </p:spPr>
      </p:pic>
      <p:sp>
        <p:nvSpPr>
          <p:cNvPr id="17412" name="pole tekstowe 9"/>
          <p:cNvSpPr txBox="1">
            <a:spLocks noChangeArrowheads="1"/>
          </p:cNvSpPr>
          <p:nvPr/>
        </p:nvSpPr>
        <p:spPr bwMode="auto">
          <a:xfrm>
            <a:off x="279355" y="1883813"/>
            <a:ext cx="3643313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dirty="0">
                <a:latin typeface="Calibri" pitchFamily="34" charset="0"/>
                <a:cs typeface="Calibri" pitchFamily="34" charset="0"/>
              </a:rPr>
              <a:t>Sematic network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is based on vectors describing concepts; 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the matrix of these concepts may be represented in coordinates with maximum variance, i.e.  Principal Component Analysis done via Singular Value Decomposition (SVD). 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The rough view of the data in this space shows three large clusters for reptiles, birds and mammals, and two animals that do not fir to these clusters: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shark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and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frog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0838"/>
            <a:ext cx="7772400" cy="777875"/>
          </a:xfrm>
          <a:effectLst>
            <a:outerShdw dist="63500" dir="3187806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Self-Organized Map: idea</a:t>
            </a:r>
            <a:endParaRPr lang="pl-PL" smtClean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0588" y="1272205"/>
            <a:ext cx="4445000" cy="3409950"/>
          </a:xfrm>
          <a:noFill/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87375" y="4862776"/>
            <a:ext cx="8007350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Data: vectors </a:t>
            </a:r>
            <a:r>
              <a:rPr lang="en-US" sz="2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pl-PL" sz="2000" baseline="30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2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= (X</a:t>
            </a:r>
            <a:r>
              <a:rPr lang="en-US" sz="2000" baseline="-25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, ... </a:t>
            </a:r>
            <a:r>
              <a:rPr lang="en-US" sz="20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000" i="1" baseline="-250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sz="2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from </a:t>
            </a:r>
            <a:r>
              <a:rPr lang="en-US" sz="2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-dimensional space.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Grid of nodes, with local processor (called neuron) in each node.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Local processor </a:t>
            </a:r>
            <a:r>
              <a:rPr lang="en-US" sz="2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# </a:t>
            </a:r>
            <a:r>
              <a:rPr lang="en-US" sz="2000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has </a:t>
            </a:r>
            <a:r>
              <a:rPr lang="en-US" sz="2000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adaptive parameters </a:t>
            </a:r>
            <a:r>
              <a:rPr lang="en-US" sz="2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lang="en-US" sz="2000" baseline="30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i="1" baseline="30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sz="2000" baseline="30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.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Goal: change </a:t>
            </a:r>
            <a:r>
              <a:rPr lang="en-US" sz="2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lang="en-US" sz="2000" baseline="30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i="1" baseline="30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sz="2000" baseline="30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parameters to recover data clusters in </a:t>
            </a:r>
            <a:r>
              <a:rPr lang="en-US" sz="2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space.</a:t>
            </a:r>
            <a:endParaRPr lang="pl-PL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57303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838"/>
            <a:ext cx="7772400" cy="83651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Self Organizing Maps for Animals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401" y="1741170"/>
            <a:ext cx="5128260" cy="4518660"/>
          </a:xfrm>
          <a:noFill/>
        </p:spPr>
      </p:pic>
      <p:sp>
        <p:nvSpPr>
          <p:cNvPr id="18436" name="pole tekstowe 4"/>
          <p:cNvSpPr txBox="1">
            <a:spLocks noChangeArrowheads="1"/>
          </p:cNvSpPr>
          <p:nvPr/>
        </p:nvSpPr>
        <p:spPr bwMode="auto">
          <a:xfrm>
            <a:off x="415835" y="1870165"/>
            <a:ext cx="3643313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dirty="0">
                <a:latin typeface="Calibri" pitchFamily="34" charset="0"/>
                <a:cs typeface="Calibri" pitchFamily="34" charset="0"/>
              </a:rPr>
              <a:t>The semantic network can be also visualized using the Self Organizing Map (SOM).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Each </a:t>
            </a:r>
            <a:r>
              <a:rPr lang="en-US" dirty="0">
                <a:latin typeface="Calibri" pitchFamily="34" charset="0"/>
                <a:cs typeface="Calibri" pitchFamily="34" charset="0"/>
              </a:rPr>
              <a:t>cell clusters documents or concepts that are roughly similar, but similar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in the sense of overall distribution of all words. 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Rescaling features allows to introduce points of view related to queries. 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Same technique may be used on a set of documents rather than concepts.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Reorganized SOM</a:t>
            </a:r>
          </a:p>
        </p:txBody>
      </p:sp>
      <p:pic>
        <p:nvPicPr>
          <p:cNvPr id="1945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61" y="1664970"/>
            <a:ext cx="5844540" cy="4671060"/>
          </a:xfrm>
          <a:noFill/>
        </p:spPr>
      </p:pic>
      <p:sp>
        <p:nvSpPr>
          <p:cNvPr id="19460" name="pole tekstowe 9"/>
          <p:cNvSpPr txBox="1">
            <a:spLocks noChangeArrowheads="1"/>
          </p:cNvSpPr>
          <p:nvPr/>
        </p:nvSpPr>
        <p:spPr bwMode="auto">
          <a:xfrm>
            <a:off x="142874" y="1706388"/>
            <a:ext cx="3623907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>
                <a:latin typeface="Calibri" pitchFamily="34" charset="0"/>
                <a:cs typeface="Calibri" pitchFamily="34" charset="0"/>
              </a:rPr>
              <a:t>Application of the dynamic clustering algorithm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leads to complete reorganization of SOM clusters.  </a:t>
            </a:r>
          </a:p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Here we ask for similarities between animals that have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beak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Additional </a:t>
            </a:r>
            <a:r>
              <a:rPr lang="en-US" dirty="0">
                <a:latin typeface="Calibri" pitchFamily="34" charset="0"/>
                <a:cs typeface="Calibri" pitchFamily="34" charset="0"/>
              </a:rPr>
              <a:t>terms that are correlated with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beak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are automatically added with proper weights: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bird, fly, eggs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Irrelevant objects (animals) are placed far away from the lower area where typical, less typical and quite unique animals with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beaks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are placed. 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Adding keywords to SOM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241" y="1485900"/>
            <a:ext cx="6164580" cy="5029200"/>
          </a:xfrm>
          <a:noFill/>
        </p:spPr>
      </p:pic>
      <p:sp>
        <p:nvSpPr>
          <p:cNvPr id="20484" name="pole tekstowe 6"/>
          <p:cNvSpPr txBox="1">
            <a:spLocks noChangeArrowheads="1"/>
          </p:cNvSpPr>
          <p:nvPr/>
        </p:nvSpPr>
        <p:spPr bwMode="auto">
          <a:xfrm>
            <a:off x="301910" y="1897608"/>
            <a:ext cx="3429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Another reorganization takes place if the keyword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fly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is added; it is correlated with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eggs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beak,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bird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eaLnBrk="1" hangingPunct="1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The dynamic algorithm shows separately </a:t>
            </a:r>
            <a:r>
              <a:rPr lang="en-US" dirty="0">
                <a:latin typeface="Calibri" pitchFamily="34" charset="0"/>
                <a:cs typeface="Calibri" pitchFamily="34" charset="0"/>
              </a:rPr>
              <a:t>birds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distinguishes domestic birds as a special subgroup, bat as unique flying animal, other animals are placed rather far.</a:t>
            </a:r>
          </a:p>
          <a:p>
            <a:pPr eaLnBrk="1" hangingPunct="1"/>
            <a:endParaRPr lang="en-US" i="1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Color coding may also be used to show similarity of clusters.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Wikipedia: text representation</a:t>
            </a:r>
          </a:p>
        </p:txBody>
      </p:sp>
      <p:sp>
        <p:nvSpPr>
          <p:cNvPr id="2150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>
                <a:latin typeface="Calibri" pitchFamily="34" charset="0"/>
                <a:cs typeface="Calibri" pitchFamily="34" charset="0"/>
              </a:rPr>
              <a:t>The Wikipedia can be seen as large graph formed by hyperlinks between articles. How to represent documents by vectors?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endParaRPr lang="en-US" sz="1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Normalized frequency of words (terms, or words after stemming), or concepts (collocations, phrases) is usually taken, but the dimensionality of feature spaces is very large ~ 10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5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Links can be used for sparse binary representation of articles, dimensionality =  number of articles in the collection.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Similarity between articles may be used, with various  similarity measures, Kolmogorov complexity measured by the compression rate is one of the best.  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Dimensionality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is then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also equal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to the number of articles in the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collection, but representation is not sparse. </a:t>
            </a:r>
          </a:p>
          <a:p>
            <a:pPr marL="0" indent="0" eaLnBrk="1" hangingPunct="1">
              <a:buNone/>
            </a:pPr>
            <a:r>
              <a:rPr lang="en-US" sz="1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1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Dimensionality can be reduced using PCA or other techniques.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276154"/>
            <a:ext cx="100012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Dimensionality reduction by PCA</a:t>
            </a:r>
          </a:p>
        </p:txBody>
      </p:sp>
      <p:pic>
        <p:nvPicPr>
          <p:cNvPr id="22531" name="Picture 7" descr="fil var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6788" y="2054225"/>
            <a:ext cx="4192587" cy="3238500"/>
          </a:xfrm>
        </p:spPr>
      </p:pic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457200" y="1760538"/>
            <a:ext cx="4169391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65000"/>
              <a:defRPr/>
            </a:pPr>
            <a:r>
              <a:rPr lang="en-US" kern="0" dirty="0">
                <a:latin typeface="Calibri" pitchFamily="34" charset="0"/>
                <a:cs typeface="Calibri" pitchFamily="34" charset="0"/>
              </a:rPr>
              <a:t>660 </a:t>
            </a:r>
            <a:r>
              <a:rPr lang="en-US" kern="0" dirty="0" smtClean="0">
                <a:latin typeface="Calibri" pitchFamily="34" charset="0"/>
                <a:cs typeface="Calibri" pitchFamily="34" charset="0"/>
              </a:rPr>
              <a:t>articles about philosophers from Wikipedia have been selected.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65000"/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The 660D feature </a:t>
            </a:r>
            <a:r>
              <a:rPr lang="en-US" kern="0" dirty="0">
                <a:latin typeface="Calibri" pitchFamily="34" charset="0"/>
                <a:cs typeface="Calibri" pitchFamily="34" charset="0"/>
              </a:rPr>
              <a:t>space </a:t>
            </a:r>
            <a:r>
              <a:rPr lang="en-US" kern="0" dirty="0" smtClean="0">
                <a:latin typeface="Calibri" pitchFamily="34" charset="0"/>
                <a:cs typeface="Calibri" pitchFamily="34" charset="0"/>
              </a:rPr>
              <a:t>based </a:t>
            </a:r>
            <a:r>
              <a:rPr lang="en-US" kern="0" dirty="0">
                <a:latin typeface="Calibri" pitchFamily="34" charset="0"/>
                <a:cs typeface="Calibri" pitchFamily="34" charset="0"/>
              </a:rPr>
              <a:t>on links </a:t>
            </a:r>
            <a:r>
              <a:rPr lang="en-US" kern="0" dirty="0" smtClean="0">
                <a:latin typeface="Calibri" pitchFamily="34" charset="0"/>
                <a:cs typeface="Calibri" pitchFamily="34" charset="0"/>
              </a:rPr>
              <a:t>may be approximated rather accurately by less than 20 </a:t>
            </a:r>
            <a:r>
              <a:rPr lang="en-US" kern="0" dirty="0">
                <a:latin typeface="Calibri" pitchFamily="34" charset="0"/>
                <a:cs typeface="Calibri" pitchFamily="34" charset="0"/>
              </a:rPr>
              <a:t>features created by </a:t>
            </a:r>
            <a:r>
              <a:rPr lang="en-US" kern="0" dirty="0" smtClean="0">
                <a:latin typeface="Calibri" pitchFamily="34" charset="0"/>
                <a:cs typeface="Calibri" pitchFamily="34" charset="0"/>
              </a:rPr>
              <a:t>PCA (combinations, or link patterns), with first component clearly playing dominant role.</a:t>
            </a:r>
            <a:endParaRPr lang="en-US" kern="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65000"/>
              <a:defRPr/>
            </a:pPr>
            <a:r>
              <a:rPr lang="en-US" kern="0" dirty="0">
                <a:latin typeface="Calibri" pitchFamily="34" charset="0"/>
                <a:cs typeface="Calibri" pitchFamily="34" charset="0"/>
              </a:rPr>
              <a:t>Text representation using algorithmic complexity leads to even faster convergence. </a:t>
            </a:r>
            <a:endParaRPr lang="en-US" kern="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65000"/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Perhaps philosophy is not so difficult!</a:t>
            </a:r>
            <a:endParaRPr lang="en-US" kern="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SOM for philosophers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711" y="1847850"/>
            <a:ext cx="5501640" cy="4305300"/>
          </a:xfrm>
          <a:noFill/>
        </p:spPr>
      </p:pic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142874" y="2661313"/>
            <a:ext cx="3571875" cy="245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Articles about 17 philosophers, </a:t>
            </a:r>
            <a:r>
              <a:rPr lang="en-US" kern="0" dirty="0">
                <a:latin typeface="Calibri" pitchFamily="34" charset="0"/>
                <a:cs typeface="Calibri" pitchFamily="34" charset="0"/>
              </a:rPr>
              <a:t>represented </a:t>
            </a:r>
            <a:r>
              <a:rPr lang="en-US" kern="0" dirty="0" smtClean="0">
                <a:latin typeface="Calibri" pitchFamily="34" charset="0"/>
                <a:cs typeface="Calibri" pitchFamily="34" charset="0"/>
              </a:rPr>
              <a:t>by 660 </a:t>
            </a:r>
            <a:r>
              <a:rPr lang="en-US" kern="0" dirty="0">
                <a:latin typeface="Calibri" pitchFamily="34" charset="0"/>
                <a:cs typeface="Calibri" pitchFamily="34" charset="0"/>
              </a:rPr>
              <a:t>features </a:t>
            </a:r>
            <a:r>
              <a:rPr lang="en-US" kern="0" dirty="0" smtClean="0">
                <a:latin typeface="Calibri" pitchFamily="34" charset="0"/>
                <a:cs typeface="Calibri" pitchFamily="34" charset="0"/>
              </a:rPr>
              <a:t>based on links: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SOM maps for original 660D data and for 16D data based on </a:t>
            </a:r>
            <a:r>
              <a:rPr lang="en-US" kern="0" dirty="0">
                <a:latin typeface="Calibri" pitchFamily="34" charset="0"/>
                <a:cs typeface="Calibri" pitchFamily="34" charset="0"/>
              </a:rPr>
              <a:t>principal components </a:t>
            </a:r>
            <a:r>
              <a:rPr lang="en-US" kern="0" dirty="0" smtClean="0">
                <a:latin typeface="Calibri" pitchFamily="34" charset="0"/>
                <a:cs typeface="Calibri" pitchFamily="34" charset="0"/>
              </a:rPr>
              <a:t>looks identical. </a:t>
            </a:r>
            <a:endParaRPr lang="en-US" kern="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14942"/>
            <a:ext cx="7240587" cy="774700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dirty="0" smtClean="0"/>
              <a:t>Scientific problem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265260"/>
            <a:ext cx="6286500" cy="93345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How do brains, using massively parallel computations,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represent knowledge and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perform thinking?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34975" y="2010437"/>
            <a:ext cx="8658225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pl-PL" b="1" dirty="0">
                <a:latin typeface="Calibri" pitchFamily="34" charset="0"/>
                <a:cs typeface="Calibri" pitchFamily="34" charset="0"/>
              </a:rPr>
              <a:t>L.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Boltzmann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(1899): “All our ideas and concepts </a:t>
            </a:r>
            <a:r>
              <a:rPr lang="pl-PL" dirty="0">
                <a:latin typeface="Calibri" pitchFamily="34" charset="0"/>
                <a:cs typeface="Calibri" pitchFamily="34" charset="0"/>
              </a:rPr>
              <a:t/>
            </a:r>
            <a:br>
              <a:rPr lang="pl-PL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are only internal pictures</a:t>
            </a:r>
            <a:r>
              <a:rPr lang="pl-PL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or if spoken, combinations of sounds</a:t>
            </a:r>
            <a:r>
              <a:rPr lang="pl-PL" dirty="0">
                <a:latin typeface="Calibri" pitchFamily="34" charset="0"/>
                <a:cs typeface="Calibri" pitchFamily="34" charset="0"/>
              </a:rPr>
              <a:t>.</a:t>
            </a:r>
            <a:r>
              <a:rPr lang="en-US" dirty="0">
                <a:latin typeface="Calibri" pitchFamily="34" charset="0"/>
                <a:cs typeface="Calibri" pitchFamily="34" charset="0"/>
              </a:rPr>
              <a:t>”</a:t>
            </a:r>
            <a:r>
              <a:rPr lang="pl-PL" dirty="0">
                <a:latin typeface="Calibri" pitchFamily="34" charset="0"/>
                <a:cs typeface="Calibri" pitchFamily="34" charset="0"/>
              </a:rPr>
              <a:t> </a:t>
            </a:r>
            <a:br>
              <a:rPr lang="pl-PL" dirty="0">
                <a:latin typeface="Calibri" pitchFamily="34" charset="0"/>
                <a:cs typeface="Calibri" pitchFamily="34" charset="0"/>
              </a:rPr>
            </a:br>
            <a:r>
              <a:rPr lang="pl-PL" dirty="0">
                <a:latin typeface="Calibri" pitchFamily="34" charset="0"/>
                <a:cs typeface="Calibri" pitchFamily="34" charset="0"/>
              </a:rPr>
              <a:t>„The task of theory consists in constructing an image of the external world that exists purely internally …”. 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pl-PL" b="1" dirty="0">
                <a:latin typeface="Calibri" pitchFamily="34" charset="0"/>
                <a:cs typeface="Calibri" pitchFamily="34" charset="0"/>
              </a:rPr>
              <a:t>L.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Wittgenstein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Tractatus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1922): thoughts are pictures of how things are in the world, propositions point to pictures. 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Kenneth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Craik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(1943): the mind constructs "small-scale models" of reality to anticipate events, to reason, and </a:t>
            </a:r>
            <a:r>
              <a:rPr lang="pl-PL" dirty="0">
                <a:latin typeface="Calibri" pitchFamily="34" charset="0"/>
                <a:cs typeface="Calibri" pitchFamily="34" charset="0"/>
              </a:rPr>
              <a:t>help in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explanation</a:t>
            </a:r>
            <a:r>
              <a:rPr lang="pl-PL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dirty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pl-PL" b="1" dirty="0">
                <a:latin typeface="Calibri" pitchFamily="34" charset="0"/>
                <a:cs typeface="Calibri" pitchFamily="34" charset="0"/>
              </a:rPr>
              <a:t>P.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Johnson-Laird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(1983): mental models are psychological representations of real, hypothetical or imaginary situations.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pl-PL" b="1" dirty="0">
                <a:latin typeface="Calibri" pitchFamily="34" charset="0"/>
                <a:cs typeface="Calibri" pitchFamily="34" charset="0"/>
              </a:rPr>
              <a:t>J.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Piaget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humans develop a context-free deductive reasoning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scheme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1000" dirty="0">
                <a:latin typeface="Calibri" pitchFamily="34" charset="0"/>
                <a:cs typeface="Calibri" pitchFamily="34" charset="0"/>
              </a:rPr>
            </a:br>
            <a:r>
              <a:rPr lang="pl-PL" dirty="0">
                <a:latin typeface="Calibri" pitchFamily="34" charset="0"/>
                <a:cs typeface="Calibri" pitchFamily="34" charset="0"/>
              </a:rPr>
              <a:t>Pictures?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Or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FOL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dirty="0">
                <a:latin typeface="Calibri" pitchFamily="34" charset="0"/>
                <a:cs typeface="Calibri" pitchFamily="34" charset="0"/>
              </a:rPr>
              <a:t>logic?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Or both + other representations? </a:t>
            </a:r>
            <a:r>
              <a:rPr lang="pl-PL" dirty="0">
                <a:latin typeface="Calibri" pitchFamily="34" charset="0"/>
                <a:cs typeface="Calibri" pitchFamily="34" charset="0"/>
              </a:rPr>
              <a:t/>
            </a:r>
            <a:br>
              <a:rPr lang="pl-PL" dirty="0">
                <a:latin typeface="Calibri" pitchFamily="34" charset="0"/>
                <a:cs typeface="Calibri" pitchFamily="34" charset="0"/>
              </a:rPr>
            </a:br>
            <a:r>
              <a:rPr lang="pl-PL" dirty="0">
                <a:latin typeface="Calibri" pitchFamily="34" charset="0"/>
                <a:cs typeface="Calibri" pitchFamily="34" charset="0"/>
              </a:rPr>
              <a:t>What </a:t>
            </a:r>
            <a:r>
              <a:rPr lang="en-US" dirty="0">
                <a:latin typeface="Calibri" pitchFamily="34" charset="0"/>
                <a:cs typeface="Calibri" pitchFamily="34" charset="0"/>
              </a:rPr>
              <a:t>really </a:t>
            </a:r>
            <a:r>
              <a:rPr lang="pl-PL" dirty="0">
                <a:latin typeface="Calibri" pitchFamily="34" charset="0"/>
                <a:cs typeface="Calibri" pitchFamily="34" charset="0"/>
              </a:rPr>
              <a:t>happens in the brain? Can we do it in software</a:t>
            </a:r>
            <a:r>
              <a:rPr lang="en-US" dirty="0">
                <a:latin typeface="Calibri" pitchFamily="34" charset="0"/>
                <a:cs typeface="Calibri" pitchFamily="34" charset="0"/>
              </a:rPr>
              <a:t>?</a:t>
            </a:r>
            <a:r>
              <a:rPr lang="pl-PL" dirty="0">
                <a:latin typeface="Calibri" pitchFamily="34" charset="0"/>
                <a:cs typeface="Calibri" pitchFamily="34" charset="0"/>
              </a:rPr>
              <a:t>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SOM with more directions</a:t>
            </a:r>
          </a:p>
        </p:txBody>
      </p:sp>
      <p:pic>
        <p:nvPicPr>
          <p:cNvPr id="24579" name="Picture 9" descr="fil_PCA_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9063" y="1928813"/>
            <a:ext cx="4999037" cy="4114800"/>
          </a:xfrm>
        </p:spPr>
      </p:pic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300038" y="1870075"/>
            <a:ext cx="3571875" cy="43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kern="0" dirty="0">
                <a:latin typeface="Calibri" pitchFamily="34" charset="0"/>
                <a:cs typeface="Calibri" pitchFamily="34" charset="0"/>
              </a:rPr>
              <a:t>The user search can run in many directions. </a:t>
            </a:r>
            <a:endParaRPr lang="en-US" kern="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kern="0" dirty="0">
                <a:latin typeface="Calibri" pitchFamily="34" charset="0"/>
                <a:cs typeface="Calibri" pitchFamily="34" charset="0"/>
              </a:rPr>
              <a:t/>
            </a:r>
            <a:br>
              <a:rPr lang="en-US" kern="0" dirty="0">
                <a:latin typeface="Calibri" pitchFamily="34" charset="0"/>
                <a:cs typeface="Calibri" pitchFamily="34" charset="0"/>
              </a:rPr>
            </a:br>
            <a:r>
              <a:rPr lang="en-US" kern="0" dirty="0">
                <a:latin typeface="Calibri" pitchFamily="34" charset="0"/>
                <a:cs typeface="Calibri" pitchFamily="34" charset="0"/>
              </a:rPr>
              <a:t>The most interesting directions are shown by principal components  that bind together similar original concepts. </a:t>
            </a:r>
            <a:br>
              <a:rPr lang="en-US" kern="0" dirty="0">
                <a:latin typeface="Calibri" pitchFamily="34" charset="0"/>
                <a:cs typeface="Calibri" pitchFamily="34" charset="0"/>
              </a:rPr>
            </a:br>
            <a:endParaRPr lang="en-US" kern="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kern="0" dirty="0" err="1">
                <a:latin typeface="Calibri" pitchFamily="34" charset="0"/>
                <a:cs typeface="Calibri" pitchFamily="34" charset="0"/>
              </a:rPr>
              <a:t>Eg</a:t>
            </a:r>
            <a:r>
              <a:rPr lang="en-US" kern="0" dirty="0">
                <a:latin typeface="Calibri" pitchFamily="34" charset="0"/>
                <a:cs typeface="Calibri" pitchFamily="34" charset="0"/>
              </a:rPr>
              <a:t>. Kant and Hegel have been placed together.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component</a:t>
            </a:r>
          </a:p>
        </p:txBody>
      </p:sp>
      <p:pic>
        <p:nvPicPr>
          <p:cNvPr id="25603" name="Picture 10" descr="fil_PCA_1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3375" y="1857375"/>
            <a:ext cx="4878388" cy="4114800"/>
          </a:xfrm>
        </p:spPr>
      </p:pic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341313" y="1857375"/>
            <a:ext cx="3373437" cy="43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Enhancing different PCA components  clusters </a:t>
            </a:r>
            <a:r>
              <a:rPr lang="en-US" kern="0" dirty="0">
                <a:latin typeface="Calibri" pitchFamily="34" charset="0"/>
                <a:cs typeface="Calibri" pitchFamily="34" charset="0"/>
              </a:rPr>
              <a:t>containing different concepts are created, representing  different points of view on similarity between concepts. </a:t>
            </a:r>
            <a:endParaRPr lang="en-US" kern="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endParaRPr lang="en-US" kern="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Interpretation is not quite straightforward if PCA are used, unless there is a clear semantic interpretation of PCA direction.</a:t>
            </a:r>
            <a:endParaRPr lang="en-US" kern="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129463" cy="669925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pl-PL" sz="4000" dirty="0" smtClean="0">
                <a:latin typeface="Arial Unicode MS" pitchFamily="34" charset="-128"/>
              </a:rPr>
              <a:t>Dog breeds</a:t>
            </a:r>
            <a:endParaRPr lang="pl-PL" sz="4000" dirty="0">
              <a:latin typeface="Arial Unicode MS" pitchFamily="34" charset="-12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36550" y="908050"/>
            <a:ext cx="5588000" cy="493319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329 breeds in 10 categories: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Sheepdogs and Cattle Dogs; Pinscher and Schnauzer; Spitz and Primitive; Scenthounds; Pointing Dogs;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Retrievers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Flushing Dogs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 and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Water Dogs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; Companion and Toy Dogs; Sighthounds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Write down properties and try to use them in the 20-question game to recognize the breed … fails!</a:t>
            </a:r>
            <a:endParaRPr lang="pl-PL" sz="20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Visually each category is quite different, </a:t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all traditional categorizations are based on behavio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r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 and features that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may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not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be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easy to observe. </a:t>
            </a:r>
            <a:endParaRPr lang="pl-PL" sz="1800" dirty="0">
              <a:latin typeface="Calibri" pitchFamily="34" charset="0"/>
              <a:cs typeface="Calibri" pitchFamily="34" charset="0"/>
            </a:endParaRPr>
          </a:p>
          <a:p>
            <a:pPr marL="355600" indent="-355600">
              <a:spcBef>
                <a:spcPts val="0"/>
              </a:spcBef>
              <a:spcAft>
                <a:spcPts val="1200"/>
              </a:spcAft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Ontologies do not agree with visual similarity.</a:t>
            </a:r>
          </a:p>
          <a:p>
            <a:pPr marL="355600" indent="-3556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Understanding is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easy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if you know it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=&gt; not all brain states have linguistic labels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 </a:t>
            </a:r>
          </a:p>
        </p:txBody>
      </p:sp>
      <p:pic>
        <p:nvPicPr>
          <p:cNvPr id="4403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1287463"/>
            <a:ext cx="286702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2137" y="5854890"/>
            <a:ext cx="8598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Language communication is thus limited to what we already know!</a:t>
            </a:r>
            <a:endParaRPr lang="pl-PL" dirty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/>
              <a:t>You see what you know, you know what you see. </a:t>
            </a:r>
            <a:endParaRPr lang="pl-PL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129463" cy="669925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pl-PL" sz="4000" dirty="0" smtClean="0">
                <a:latin typeface="Arial Unicode MS" pitchFamily="34" charset="-128"/>
              </a:rPr>
              <a:t>Dog behavior</a:t>
            </a:r>
            <a:endParaRPr lang="pl-PL" sz="4000" dirty="0">
              <a:latin typeface="Arial Unicode MS" pitchFamily="34" charset="-128"/>
            </a:endParaRPr>
          </a:p>
        </p:txBody>
      </p:sp>
      <p:pic>
        <p:nvPicPr>
          <p:cNvPr id="4505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1225550"/>
            <a:ext cx="4275138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09600"/>
          </a:xfrm>
          <a:effectLst>
            <a:outerShdw dist="63500" dir="3187806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/>
              <a:t>Conclusions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973138"/>
            <a:ext cx="8240712" cy="5414014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To reach human level competence  in information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comprehension and management we may need to 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create algorithms that work in a similar way as brains do.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Neurocognitive inspirations are becoming important 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in formulating interesting ideas that can be  converted into algorithms.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Artificial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Neural Networks were based on inspirations at rather low level of  single neurons. We need more inspirations at a higher level. 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endParaRPr lang="en-US" sz="1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For example, dynamic functional connectivity graphs for information retrieval and flexible organization, discovery of new knowledge,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Wiki browsing is now at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:   </a:t>
            </a:r>
            <a:r>
              <a:rPr lang="en-US" sz="2000" dirty="0">
                <a:latin typeface="Calibri" pitchFamily="34" charset="0"/>
                <a:cs typeface="Calibri" pitchFamily="34" charset="0"/>
                <a:hlinkClick r:id="rId3"/>
              </a:rPr>
              <a:t>http://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3"/>
              </a:rPr>
              <a:t>semanticspaces.eti.pg.gda.pl:8888/wikiparser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sz="1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How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do higher cognitive functions map to the brain activity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?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Creativity = neural space (knowledge, preparation) + activity variations (imagery)+ filtering of results (emotions).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Neurocognitive 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informatics</a:t>
            </a:r>
            <a:r>
              <a:rPr lang="en-US" sz="24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=  abstractions of this process . </a:t>
            </a:r>
          </a:p>
        </p:txBody>
      </p:sp>
      <p:pic>
        <p:nvPicPr>
          <p:cNvPr id="5939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0"/>
            <a:ext cx="1851025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620713"/>
            <a:ext cx="2808287" cy="489585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C000"/>
                </a:solidFill>
              </a:rPr>
              <a:t>Thank 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you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for 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lending your 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ears 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...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60419" name="Text Box 8"/>
          <p:cNvSpPr txBox="1">
            <a:spLocks noChangeArrowheads="1"/>
          </p:cNvSpPr>
          <p:nvPr/>
        </p:nvSpPr>
        <p:spPr bwMode="auto">
          <a:xfrm>
            <a:off x="366713" y="5824538"/>
            <a:ext cx="8537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/>
              <a:t>Google: </a:t>
            </a:r>
            <a:r>
              <a:rPr lang="en-US" sz="2800" dirty="0" smtClean="0"/>
              <a:t>W </a:t>
            </a:r>
            <a:r>
              <a:rPr lang="en-US" sz="2800" dirty="0"/>
              <a:t>Duch =&gt; </a:t>
            </a:r>
            <a:r>
              <a:rPr lang="en-US" sz="2800" dirty="0" smtClean="0"/>
              <a:t>Papers, presentations, projects</a:t>
            </a:r>
            <a:endParaRPr lang="en-US" sz="2800" dirty="0"/>
          </a:p>
        </p:txBody>
      </p:sp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500063"/>
            <a:ext cx="381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838"/>
            <a:ext cx="7772400" cy="8001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ractical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motivation</a:t>
            </a:r>
          </a:p>
        </p:txBody>
      </p:sp>
      <p:sp>
        <p:nvSpPr>
          <p:cNvPr id="1024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0475"/>
            <a:ext cx="8529638" cy="5031143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Calibri" pitchFamily="34" charset="0"/>
                <a:cs typeface="Calibri" pitchFamily="34" charset="0"/>
              </a:rPr>
              <a:t>Keyword based search engines are quite limited due to semantic ambiguity. </a:t>
            </a:r>
          </a:p>
          <a:p>
            <a:pPr eaLnBrk="1" hangingPunct="1"/>
            <a:r>
              <a:rPr lang="en-US" sz="2000" dirty="0" smtClean="0">
                <a:latin typeface="Calibri" pitchFamily="34" charset="0"/>
                <a:cs typeface="Calibri" pitchFamily="34" charset="0"/>
              </a:rPr>
              <a:t>Humans have associations and expectations, but may lack knowledge of precise terms needed to retrieve information in new domains, where specific vocabulary is needed.</a:t>
            </a:r>
          </a:p>
          <a:p>
            <a:pPr eaLnBrk="1" hangingPunct="1"/>
            <a:r>
              <a:rPr lang="en-US" sz="2000" dirty="0" smtClean="0">
                <a:latin typeface="Calibri" pitchFamily="34" charset="0"/>
                <a:cs typeface="Calibri" pitchFamily="34" charset="0"/>
              </a:rPr>
              <a:t>Exploration of articles in large encyclopedia is difficult, too many links, no overview of the domain filtered through the interest of the user: start from article on „neuroscience”, but show only those links related to „attention” and „neural synchronization”?</a:t>
            </a:r>
          </a:p>
          <a:p>
            <a:pPr eaLnBrk="1" hangingPunct="1"/>
            <a:r>
              <a:rPr lang="en-US" sz="2000" dirty="0" smtClean="0">
                <a:latin typeface="Calibri" pitchFamily="34" charset="0"/>
                <a:cs typeface="Calibri" pitchFamily="34" charset="0"/>
              </a:rPr>
              <a:t>Static links are not sufficient: priming processes in the brain create functional networks on the top of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neurolinks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we pay attention to those things that are matched to appropriate contexts. </a:t>
            </a:r>
          </a:p>
          <a:p>
            <a:pPr eaLnBrk="1" hangingPunct="1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Semantic priming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: making way for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2" action="ppaction://hlinkfile"/>
              </a:rPr>
              <a:t>neural activation flow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that excites diverse brain areas, making them susceptible to relevant information, disambiguating concepts, facilitating unique interpretation of incoming information (including speech and texts).</a:t>
            </a:r>
          </a:p>
        </p:txBody>
      </p:sp>
      <p:pic>
        <p:nvPicPr>
          <p:cNvPr id="1024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36550"/>
            <a:ext cx="857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838"/>
            <a:ext cx="7772400" cy="769937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Brain maps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1125538"/>
            <a:ext cx="4171950" cy="54292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Best: organize info like in the brain of an expert.</a:t>
            </a:r>
          </a:p>
          <a:p>
            <a:pPr marL="185738" indent="-185738"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Many books on mind maps.</a:t>
            </a:r>
          </a:p>
          <a:p>
            <a:pPr marL="185738" indent="-185738"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Many software packages. </a:t>
            </a:r>
          </a:p>
          <a:p>
            <a:pPr marL="0" indent="0">
              <a:buFontTx/>
              <a:buNone/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185738" indent="-185738"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TheBrain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dirty="0" smtClean="0">
                <a:latin typeface="Calibri" pitchFamily="34" charset="0"/>
                <a:cs typeface="Calibri" pitchFamily="34" charset="0"/>
                <a:hlinkClick r:id="rId3"/>
              </a:rPr>
              <a:t>www.thebrain.com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interface making hierarchical maps of Internet links.</a:t>
            </a:r>
          </a:p>
          <a:p>
            <a:pPr marL="185738" indent="-185738"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185738" indent="-185738"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Other software for graphical representation of info.</a:t>
            </a:r>
          </a:p>
          <a:p>
            <a:pPr marL="185738" indent="-185738"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Our implementation (Szymanski): 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Wordnet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Wikipedia graphs</a:t>
            </a:r>
          </a:p>
          <a:p>
            <a:pPr marL="185738" indent="-185738">
              <a:buFontTx/>
              <a:buNone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extension to similarity is coming.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820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43313"/>
            <a:ext cx="4267200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973138"/>
            <a:ext cx="43211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43000"/>
            <a:ext cx="719455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838"/>
            <a:ext cx="7772400" cy="800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Semantic Atlas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49363"/>
            <a:ext cx="8529638" cy="547687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dico.isc.cnrs.fr/en/index.html</a:t>
            </a:r>
            <a:r>
              <a:rPr lang="en-US" sz="2400" dirty="0" smtClean="0"/>
              <a:t>    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1865313"/>
            <a:ext cx="6999287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477672" y="1774209"/>
            <a:ext cx="1651379" cy="489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spirit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: </a:t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latin typeface="Calibri" pitchFamily="34" charset="0"/>
                <a:cs typeface="Calibri" pitchFamily="34" charset="0"/>
              </a:rPr>
              <a:t>79 words</a:t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latin typeface="Calibri" pitchFamily="34" charset="0"/>
                <a:cs typeface="Calibri" pitchFamily="34" charset="0"/>
              </a:rPr>
              <a:t>69 cliques,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or minimal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units of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meaning.</a:t>
            </a:r>
          </a:p>
          <a:p>
            <a:pPr marL="0" indent="0" eaLnBrk="1" hangingPunct="1">
              <a:buFontTx/>
              <a:buNone/>
              <a:defRPr/>
            </a:pPr>
            <a:endParaRPr lang="en-US" sz="1000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Synset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=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set of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synonyms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838"/>
            <a:ext cx="7772400" cy="800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</a:t>
            </a:r>
            <a:r>
              <a:rPr lang="pl-PL" dirty="0" smtClean="0"/>
              <a:t>ractical</a:t>
            </a:r>
            <a:r>
              <a:rPr lang="en-US" dirty="0" smtClean="0"/>
              <a:t> solution</a:t>
            </a:r>
          </a:p>
        </p:txBody>
      </p:sp>
      <p:sp>
        <p:nvSpPr>
          <p:cNvPr id="12291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0475"/>
            <a:ext cx="8529638" cy="53133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Problems with hypertext links: </a:t>
            </a:r>
          </a:p>
          <a:p>
            <a:pPr eaLnBrk="1" hangingPunct="1"/>
            <a:r>
              <a:rPr lang="en-US" sz="2000" dirty="0" smtClean="0">
                <a:latin typeface="Calibri" pitchFamily="34" charset="0"/>
                <a:cs typeface="Calibri" pitchFamily="34" charset="0"/>
              </a:rPr>
              <a:t>Links are quite useful, but are they should be removed/added automatically depending on the interest of the user browsing through the articles.</a:t>
            </a:r>
          </a:p>
          <a:p>
            <a:pPr eaLnBrk="1" hangingPunct="1"/>
            <a:r>
              <a:rPr lang="en-US" sz="2000" dirty="0" smtClean="0">
                <a:latin typeface="Calibri" pitchFamily="34" charset="0"/>
                <a:cs typeface="Calibri" pitchFamily="34" charset="0"/>
              </a:rPr>
              <a:t>Links may be too numerous (long Wiki articles).</a:t>
            </a:r>
          </a:p>
          <a:p>
            <a:pPr eaLnBrk="1" hangingPunct="1"/>
            <a:r>
              <a:rPr lang="en-US" sz="2000" dirty="0" smtClean="0">
                <a:latin typeface="Calibri" pitchFamily="34" charset="0"/>
                <a:cs typeface="Calibri" pitchFamily="34" charset="0"/>
              </a:rPr>
              <a:t>Important links may be missing, and free texts has no links.</a:t>
            </a:r>
          </a:p>
          <a:p>
            <a:pPr eaLnBrk="1" hangingPunct="1"/>
            <a:r>
              <a:rPr lang="en-US" sz="2000" dirty="0" smtClean="0">
                <a:latin typeface="Calibri" pitchFamily="34" charset="0"/>
                <a:cs typeface="Calibri" pitchFamily="34" charset="0"/>
              </a:rPr>
              <a:t>The best use of links is to explain single concept, not document similarity.</a:t>
            </a:r>
          </a:p>
          <a:p>
            <a:pPr eaLnBrk="1" hangingPunct="1"/>
            <a:r>
              <a:rPr lang="en-US" sz="2000" dirty="0" smtClean="0">
                <a:latin typeface="Calibri" pitchFamily="34" charset="0"/>
                <a:cs typeface="Calibri" pitchFamily="34" charset="0"/>
              </a:rPr>
              <a:t>Links should be at different levels of hierarchy: concepts =&gt; definitions, topics, articles; topic=&gt;topic;  article-article. </a:t>
            </a:r>
          </a:p>
          <a:p>
            <a:pPr marL="0" indent="0" eaLnBrk="1" hangingPunct="1"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eaLnBrk="1" hangingPunct="1"/>
            <a:r>
              <a:rPr lang="en-US" sz="2000" dirty="0" smtClean="0">
                <a:latin typeface="Calibri" pitchFamily="34" charset="0"/>
                <a:cs typeface="Calibri" pitchFamily="34" charset="0"/>
              </a:rPr>
              <a:t>Graphs showing document similarity give alternative representation of the whole domain. </a:t>
            </a:r>
          </a:p>
          <a:p>
            <a:pPr eaLnBrk="1" hangingPunct="1"/>
            <a:r>
              <a:rPr lang="en-US" sz="2000" dirty="0" smtClean="0">
                <a:latin typeface="Calibri" pitchFamily="34" charset="0"/>
                <a:cs typeface="Calibri" pitchFamily="34" charset="0"/>
              </a:rPr>
              <a:t>Clustering is one way for identifying groups of related objects (topics). Drawback: clusters are static, not related to specific queries. </a:t>
            </a:r>
          </a:p>
          <a:p>
            <a:pPr eaLnBrk="1" hangingPunct="1"/>
            <a:r>
              <a:rPr lang="en-US" sz="2000" dirty="0" smtClean="0">
                <a:latin typeface="Calibri" pitchFamily="34" charset="0"/>
                <a:cs typeface="Calibri" pitchFamily="34" charset="0"/>
              </a:rPr>
              <a:t>Start from clusters and restructure them in the direction given by the user.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16" y="0"/>
            <a:ext cx="1624084" cy="162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838"/>
            <a:ext cx="7772400" cy="800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Scientific discovery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78843"/>
            <a:ext cx="8529638" cy="531336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Science is about hypothesis = links between concepts, topics, 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ideas … if we could find automatically such links in the 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literature we could make scientific discoveries!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Microsoft </a:t>
            </a:r>
            <a:r>
              <a:rPr lang="en-US" sz="2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MindSpace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: simple links between a pair of words, looking for sentences with shortest distance, showing links , ex: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peep ↔ horn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↔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car, plus some info on types of relations.   </a:t>
            </a:r>
          </a:p>
          <a:p>
            <a:pPr eaLnBrk="1" hangingPunct="1"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Help to make scientific discoveries through literature mining, find non-obvious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connections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between biological entities: disease, genes, proteins, metabolites, drugs …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en-US" sz="10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Example: </a:t>
            </a:r>
            <a:r>
              <a:rPr lang="en-US" sz="2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Biomine</a:t>
            </a: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2"/>
              </a:rPr>
              <a:t>http</a:t>
            </a:r>
            <a:r>
              <a:rPr lang="en-US" sz="2000" dirty="0">
                <a:latin typeface="Calibri" pitchFamily="34" charset="0"/>
                <a:cs typeface="Calibri" pitchFamily="34" charset="0"/>
                <a:hlinkClick r:id="rId2"/>
              </a:rPr>
              <a:t>://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2"/>
              </a:rPr>
              <a:t>biomine.cs.helsinki.fi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 eaLnBrk="1" hangingPunct="1">
              <a:buNone/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 Search for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connections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between (Autism, ADHD). </a:t>
            </a:r>
          </a:p>
          <a:p>
            <a:pPr marL="0" indent="0" eaLnBrk="1" hangingPunct="1">
              <a:buNone/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3" action="ppaction://hlinkfile"/>
              </a:rPr>
              <a:t>Results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: no direct links yet.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Similar: </a:t>
            </a: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Pub Brain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Pub Graph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: search for links in </a:t>
            </a: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PubMed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repository.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838"/>
            <a:ext cx="7772400" cy="800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Pub Graph</a:t>
            </a:r>
          </a:p>
        </p:txBody>
      </p:sp>
      <p:sp>
        <p:nvSpPr>
          <p:cNvPr id="14339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4083"/>
            <a:ext cx="3830638" cy="449011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Pub Brain and Pub Graph: </a:t>
            </a:r>
          </a:p>
          <a:p>
            <a:pPr marL="0" indent="0" eaLnBrk="1" hangingPunct="1">
              <a:buFontTx/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search in PubMed</a:t>
            </a:r>
          </a:p>
          <a:p>
            <a:pPr marL="0" indent="0" eaLnBrk="1" hangingPunct="1">
              <a:buFontTx/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  <a:hlinkClick r:id="rId2"/>
              </a:rPr>
              <a:t>http://www.pubgraph.org</a:t>
            </a:r>
            <a:endParaRPr lang="en-US" sz="240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</a:pPr>
            <a:endParaRPr lang="en-US" sz="240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US" sz="2400" dirty="0" smtClean="0">
                <a:solidFill>
                  <a:srgbClr val="F8F8F8"/>
                </a:solidFill>
                <a:latin typeface="Calibri" pitchFamily="34" charset="0"/>
                <a:cs typeface="Calibri" pitchFamily="34" charset="0"/>
              </a:rPr>
              <a:t>Examples of graphs: </a:t>
            </a:r>
          </a:p>
          <a:p>
            <a:pPr marL="0" indent="0" eaLnBrk="1" hangingPunct="1">
              <a:buFontTx/>
              <a:buNone/>
            </a:pPr>
            <a:r>
              <a:rPr lang="en-US" sz="2400" dirty="0" smtClean="0">
                <a:solidFill>
                  <a:srgbClr val="F8F8F8"/>
                </a:solidFill>
                <a:latin typeface="Calibri" pitchFamily="34" charset="0"/>
                <a:cs typeface="Calibri" pitchFamily="34" charset="0"/>
              </a:rPr>
              <a:t>use heat maps and </a:t>
            </a:r>
            <a:r>
              <a:rPr lang="en-US" sz="2400" dirty="0" err="1" smtClean="0">
                <a:solidFill>
                  <a:srgbClr val="F8F8F8"/>
                </a:solidFill>
                <a:latin typeface="Calibri" pitchFamily="34" charset="0"/>
                <a:cs typeface="Calibri" pitchFamily="34" charset="0"/>
              </a:rPr>
              <a:t>dendrograms</a:t>
            </a:r>
            <a:r>
              <a:rPr lang="en-US" sz="2400" dirty="0" smtClean="0">
                <a:solidFill>
                  <a:srgbClr val="F8F8F8"/>
                </a:solidFill>
                <a:latin typeface="Calibri" pitchFamily="34" charset="0"/>
                <a:cs typeface="Calibri" pitchFamily="34" charset="0"/>
              </a:rPr>
              <a:t> to show correlation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of concepts.</a:t>
            </a:r>
          </a:p>
          <a:p>
            <a:pPr marL="0" indent="0" eaLnBrk="1" hangingPunct="1">
              <a:buFontTx/>
              <a:buNone/>
            </a:pPr>
            <a:r>
              <a:rPr lang="en-US" sz="2400" dirty="0" smtClean="0">
                <a:solidFill>
                  <a:srgbClr val="F8F8F8"/>
                </a:solidFill>
                <a:latin typeface="Calibri" pitchFamily="34" charset="0"/>
                <a:cs typeface="Calibri" pitchFamily="34" charset="0"/>
              </a:rPr>
              <a:t>Not too good … 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1239838"/>
            <a:ext cx="4657725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0088" y="419190"/>
            <a:ext cx="7772400" cy="71357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Dynamic clustering algorithm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70103"/>
            <a:ext cx="8229600" cy="503078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An algorithm for dynamic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presentation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of semantic relations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that allow to select documents that are similar from a particular point of view.</a:t>
            </a:r>
          </a:p>
          <a:p>
            <a:pPr marL="355600" indent="-355600" eaLnBrk="1" hangingPunct="1">
              <a:buFontTx/>
              <a:buAutoNum type="arabicPeriod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Define the search domain, cluster all documents </a:t>
            </a:r>
            <a:r>
              <a:rPr lang="en-US" sz="20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sz="2000" i="1" baseline="-25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in this domain using the vector space model, i.e. representing documents by vectors </a:t>
            </a: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V(</a:t>
            </a:r>
            <a:r>
              <a:rPr lang="en-US" sz="20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sz="2000" i="1" baseline="-25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  </a:t>
            </a:r>
          </a:p>
          <a:p>
            <a:pPr marL="355600" indent="-355600" eaLnBrk="1" hangingPunct="1">
              <a:buFontTx/>
              <a:buAutoNum type="arabicPeriod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Provide a set of keywords </a:t>
            </a: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{</a:t>
            </a:r>
            <a:r>
              <a:rPr lang="en-US" sz="2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Key</a:t>
            </a:r>
            <a:r>
              <a:rPr lang="en-US" sz="2000" i="1" baseline="-25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}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for priming, or alternatively a reference document from which such keywords will be extracted. </a:t>
            </a:r>
          </a:p>
          <a:p>
            <a:pPr marL="355600" indent="-355600" eaLnBrk="1" hangingPunct="1">
              <a:buFontTx/>
              <a:buAutoNum type="arabicPeriod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Determine additional concepts </a:t>
            </a: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{</a:t>
            </a:r>
            <a:r>
              <a:rPr lang="en-US" sz="2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2000" i="1" baseline="-25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}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that are correlated with keywords </a:t>
            </a: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{</a:t>
            </a:r>
            <a:r>
              <a:rPr lang="en-US" sz="2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Key</a:t>
            </a:r>
            <a:r>
              <a:rPr lang="en-US" sz="2000" i="1" baseline="-25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}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including their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synsets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and estimate the strength of these concepts calculating linear correlation coefficients </a:t>
            </a: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2000" i="1" baseline="-25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355600" indent="-355600" eaLnBrk="1" hangingPunct="1">
              <a:buFontTx/>
              <a:buAutoNum type="arabicPeriod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Rescale components of </a:t>
            </a: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V(</a:t>
            </a:r>
            <a:r>
              <a:rPr lang="en-US" sz="20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sz="2000" i="1" baseline="-25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vector corresponding to expanded keywords using only important correlations, ex.  </a:t>
            </a:r>
            <a:r>
              <a:rPr lang="en-US" sz="2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2000" i="1" baseline="-25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&gt; 0.6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55600" indent="-355600" eaLnBrk="1" hangingPunct="1">
              <a:buFontTx/>
              <a:buAutoNum type="arabicPeriod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Perform new clustering based on modified vectors. </a:t>
            </a:r>
          </a:p>
          <a:p>
            <a:pPr marL="355600" indent="-355600" eaLnBrk="1" hangingPunct="1">
              <a:buFontTx/>
              <a:buAutoNum type="arabicPeriod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Visualize clusters, providing new dynamic view on relations among documents in the search space.</a:t>
            </a:r>
          </a:p>
          <a:p>
            <a:pPr marL="0" indent="0" eaLnBrk="1" hangingPunct="1">
              <a:buNone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This algorithm tries to use both keywords and overall similarity. </a:t>
            </a:r>
          </a:p>
          <a:p>
            <a:pPr marL="0" indent="0" eaLnBrk="1" hangingPunct="1">
              <a:buFontTx/>
              <a:buAutoNum type="arabicPeriod"/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0"/>
            <a:ext cx="14192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sty-Zielony">
  <a:themeElements>
    <a:clrScheme name="Marmur 3">
      <a:dk1>
        <a:srgbClr val="000000"/>
      </a:dk1>
      <a:lt1>
        <a:srgbClr val="EAEAEA"/>
      </a:lt1>
      <a:dk2>
        <a:srgbClr val="006600"/>
      </a:dk2>
      <a:lt2>
        <a:srgbClr val="FFCC66"/>
      </a:lt2>
      <a:accent1>
        <a:srgbClr val="3366FF"/>
      </a:accent1>
      <a:accent2>
        <a:srgbClr val="60371C"/>
      </a:accent2>
      <a:accent3>
        <a:srgbClr val="AAB8AA"/>
      </a:accent3>
      <a:accent4>
        <a:srgbClr val="C8C8C8"/>
      </a:accent4>
      <a:accent5>
        <a:srgbClr val="ADB8FF"/>
      </a:accent5>
      <a:accent6>
        <a:srgbClr val="563118"/>
      </a:accent6>
      <a:hlink>
        <a:srgbClr val="FF0033"/>
      </a:hlink>
      <a:folHlink>
        <a:srgbClr val="CC9967"/>
      </a:folHlink>
    </a:clrScheme>
    <a:fontScheme name="Zielon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15000"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    Times New Roman C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15000"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    Times New Roman CE" charset="0"/>
          </a:defRPr>
        </a:defPPr>
      </a:lstStyle>
    </a:lnDef>
  </a:objectDefaults>
  <a:extraClrSchemeLst>
    <a:extraClrScheme>
      <a:clrScheme name="Marmur 1">
        <a:dk1>
          <a:srgbClr val="000000"/>
        </a:dk1>
        <a:lt1>
          <a:srgbClr val="EAEAEA"/>
        </a:lt1>
        <a:dk2>
          <a:srgbClr val="FFCC99"/>
        </a:dk2>
        <a:lt2>
          <a:srgbClr val="FFCC66"/>
        </a:lt2>
        <a:accent1>
          <a:srgbClr val="FF9933"/>
        </a:accent1>
        <a:accent2>
          <a:srgbClr val="996600"/>
        </a:accent2>
        <a:accent3>
          <a:srgbClr val="FFE2CA"/>
        </a:accent3>
        <a:accent4>
          <a:srgbClr val="C8C8C8"/>
        </a:accent4>
        <a:accent5>
          <a:srgbClr val="FFCAAD"/>
        </a:accent5>
        <a:accent6>
          <a:srgbClr val="8A5C00"/>
        </a:accent6>
        <a:hlink>
          <a:srgbClr val="FF505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mur 2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BCBCB"/>
        </a:accent1>
        <a:accent2>
          <a:srgbClr val="333333"/>
        </a:accent2>
        <a:accent3>
          <a:srgbClr val="F3F3F3"/>
        </a:accent3>
        <a:accent4>
          <a:srgbClr val="DADADA"/>
        </a:accent4>
        <a:accent5>
          <a:srgbClr val="E2E2E2"/>
        </a:accent5>
        <a:accent6>
          <a:srgbClr val="2D2D2D"/>
        </a:accent6>
        <a:hlink>
          <a:srgbClr val="C0C0C0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mur 3">
        <a:dk1>
          <a:srgbClr val="000000"/>
        </a:dk1>
        <a:lt1>
          <a:srgbClr val="EAEAEA"/>
        </a:lt1>
        <a:dk2>
          <a:srgbClr val="006600"/>
        </a:dk2>
        <a:lt2>
          <a:srgbClr val="FFCC66"/>
        </a:lt2>
        <a:accent1>
          <a:srgbClr val="3366FF"/>
        </a:accent1>
        <a:accent2>
          <a:srgbClr val="60371C"/>
        </a:accent2>
        <a:accent3>
          <a:srgbClr val="AAB8AA"/>
        </a:accent3>
        <a:accent4>
          <a:srgbClr val="C8C8C8"/>
        </a:accent4>
        <a:accent5>
          <a:srgbClr val="ADB8FF"/>
        </a:accent5>
        <a:accent6>
          <a:srgbClr val="563118"/>
        </a:accent6>
        <a:hlink>
          <a:srgbClr val="FF0033"/>
        </a:hlink>
        <a:folHlink>
          <a:srgbClr val="CC99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osty-Zielony">
  <a:themeElements>
    <a:clrScheme name="Marmur 3">
      <a:dk1>
        <a:srgbClr val="000000"/>
      </a:dk1>
      <a:lt1>
        <a:srgbClr val="EAEAEA"/>
      </a:lt1>
      <a:dk2>
        <a:srgbClr val="006600"/>
      </a:dk2>
      <a:lt2>
        <a:srgbClr val="FFCC66"/>
      </a:lt2>
      <a:accent1>
        <a:srgbClr val="3366FF"/>
      </a:accent1>
      <a:accent2>
        <a:srgbClr val="60371C"/>
      </a:accent2>
      <a:accent3>
        <a:srgbClr val="AAB8AA"/>
      </a:accent3>
      <a:accent4>
        <a:srgbClr val="C8C8C8"/>
      </a:accent4>
      <a:accent5>
        <a:srgbClr val="ADB8FF"/>
      </a:accent5>
      <a:accent6>
        <a:srgbClr val="563118"/>
      </a:accent6>
      <a:hlink>
        <a:srgbClr val="FF0033"/>
      </a:hlink>
      <a:folHlink>
        <a:srgbClr val="CC9967"/>
      </a:folHlink>
    </a:clrScheme>
    <a:fontScheme name="Zielon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15000"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    Times New Roman C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15000"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    Times New Roman CE" charset="0"/>
          </a:defRPr>
        </a:defPPr>
      </a:lstStyle>
    </a:lnDef>
  </a:objectDefaults>
  <a:extraClrSchemeLst>
    <a:extraClrScheme>
      <a:clrScheme name="Marmur 1">
        <a:dk1>
          <a:srgbClr val="000000"/>
        </a:dk1>
        <a:lt1>
          <a:srgbClr val="EAEAEA"/>
        </a:lt1>
        <a:dk2>
          <a:srgbClr val="FFCC99"/>
        </a:dk2>
        <a:lt2>
          <a:srgbClr val="FFCC66"/>
        </a:lt2>
        <a:accent1>
          <a:srgbClr val="FF9933"/>
        </a:accent1>
        <a:accent2>
          <a:srgbClr val="996600"/>
        </a:accent2>
        <a:accent3>
          <a:srgbClr val="FFE2CA"/>
        </a:accent3>
        <a:accent4>
          <a:srgbClr val="C8C8C8"/>
        </a:accent4>
        <a:accent5>
          <a:srgbClr val="FFCAAD"/>
        </a:accent5>
        <a:accent6>
          <a:srgbClr val="8A5C00"/>
        </a:accent6>
        <a:hlink>
          <a:srgbClr val="FF505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mur 2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BCBCB"/>
        </a:accent1>
        <a:accent2>
          <a:srgbClr val="333333"/>
        </a:accent2>
        <a:accent3>
          <a:srgbClr val="F3F3F3"/>
        </a:accent3>
        <a:accent4>
          <a:srgbClr val="DADADA"/>
        </a:accent4>
        <a:accent5>
          <a:srgbClr val="E2E2E2"/>
        </a:accent5>
        <a:accent6>
          <a:srgbClr val="2D2D2D"/>
        </a:accent6>
        <a:hlink>
          <a:srgbClr val="C0C0C0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mur 3">
        <a:dk1>
          <a:srgbClr val="000000"/>
        </a:dk1>
        <a:lt1>
          <a:srgbClr val="EAEAEA"/>
        </a:lt1>
        <a:dk2>
          <a:srgbClr val="006600"/>
        </a:dk2>
        <a:lt2>
          <a:srgbClr val="FFCC66"/>
        </a:lt2>
        <a:accent1>
          <a:srgbClr val="3366FF"/>
        </a:accent1>
        <a:accent2>
          <a:srgbClr val="60371C"/>
        </a:accent2>
        <a:accent3>
          <a:srgbClr val="AAB8AA"/>
        </a:accent3>
        <a:accent4>
          <a:srgbClr val="C8C8C8"/>
        </a:accent4>
        <a:accent5>
          <a:srgbClr val="ADB8FF"/>
        </a:accent5>
        <a:accent6>
          <a:srgbClr val="563118"/>
        </a:accent6>
        <a:hlink>
          <a:srgbClr val="FF0033"/>
        </a:hlink>
        <a:folHlink>
          <a:srgbClr val="CC99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Zielony gradient">
  <a:themeElements>
    <a:clrScheme name="Zielony gradient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F7B615"/>
      </a:accent4>
      <a:accent5>
        <a:srgbClr val="7BA79D"/>
      </a:accent5>
      <a:accent6>
        <a:srgbClr val="968C8C"/>
      </a:accent6>
      <a:hlink>
        <a:srgbClr val="F7B615"/>
      </a:hlink>
      <a:folHlink>
        <a:srgbClr val="FFFF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18652</TotalTime>
  <Words>1350</Words>
  <Application>Microsoft Office PowerPoint</Application>
  <PresentationFormat>Pokaz na ekranie (4:3)</PresentationFormat>
  <Paragraphs>164</Paragraphs>
  <Slides>25</Slides>
  <Notes>8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25</vt:i4>
      </vt:variant>
    </vt:vector>
  </HeadingPairs>
  <TitlesOfParts>
    <vt:vector size="28" baseType="lpstr">
      <vt:lpstr>Prosty-Zielony</vt:lpstr>
      <vt:lpstr>1_Prosty-Zielony</vt:lpstr>
      <vt:lpstr>Zielony gradient</vt:lpstr>
      <vt:lpstr>Dynamic Semantic Visual Information Management </vt:lpstr>
      <vt:lpstr>Scientific problem</vt:lpstr>
      <vt:lpstr>Practical motivation</vt:lpstr>
      <vt:lpstr>Brain maps</vt:lpstr>
      <vt:lpstr>Semantic Atlas</vt:lpstr>
      <vt:lpstr>Practical solution</vt:lpstr>
      <vt:lpstr>Scientific discovery</vt:lpstr>
      <vt:lpstr>Pub Graph</vt:lpstr>
      <vt:lpstr>Dynamic clustering algorithm</vt:lpstr>
      <vt:lpstr>Semantic Network </vt:lpstr>
      <vt:lpstr>Semantic mapping of words</vt:lpstr>
      <vt:lpstr>Semantic Network: PCA Projection</vt:lpstr>
      <vt:lpstr>Self-Organized Map: idea</vt:lpstr>
      <vt:lpstr>Self Organizing Maps for Animals</vt:lpstr>
      <vt:lpstr>Reorganized SOM</vt:lpstr>
      <vt:lpstr>Adding keywords to SOM</vt:lpstr>
      <vt:lpstr>Wikipedia: text representation</vt:lpstr>
      <vt:lpstr>Dimensionality reduction by PCA</vt:lpstr>
      <vt:lpstr>SOM for philosophers</vt:lpstr>
      <vt:lpstr>SOM with more directions</vt:lpstr>
      <vt:lpstr>12th component</vt:lpstr>
      <vt:lpstr>Dog breeds</vt:lpstr>
      <vt:lpstr>Dog behavior</vt:lpstr>
      <vt:lpstr>Conclusions</vt:lpstr>
      <vt:lpstr>Thank  you for  lending your  ears  ...</vt:lpstr>
    </vt:vector>
  </TitlesOfParts>
  <Company>Nicolaus Copernicus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Semantic Visual Information Management</dc:title>
  <dc:subject>NLP, concepts and neurodynamics</dc:subject>
  <dc:creator>Włodzisław Duch; (Google: W. Duch)</dc:creator>
  <cp:lastModifiedBy>W Duch</cp:lastModifiedBy>
  <cp:revision>770</cp:revision>
  <cp:lastPrinted>1999-08-21T07:27:07Z</cp:lastPrinted>
  <dcterms:created xsi:type="dcterms:W3CDTF">1998-04-11T13:46:18Z</dcterms:created>
  <dcterms:modified xsi:type="dcterms:W3CDTF">2010-12-01T12:20:10Z</dcterms:modified>
</cp:coreProperties>
</file>