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5" r:id="rId3"/>
    <p:sldId id="258" r:id="rId4"/>
    <p:sldId id="256" r:id="rId5"/>
    <p:sldId id="257" r:id="rId6"/>
    <p:sldId id="264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F316-EEDF-4F04-8832-71AD4F0AC22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9126-EB95-40F3-B213-A7FCA3C3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184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D5B0B-32BF-4CFC-8711-4F177890D564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4FC9-A785-4DD7-94D9-E9792D7DA33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FF41-68EB-4D47-A761-1C66241F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8"/>
          <p:cNvSpPr>
            <a:spLocks noChangeArrowheads="1"/>
          </p:cNvSpPr>
          <p:nvPr/>
        </p:nvSpPr>
        <p:spPr bwMode="gray">
          <a:xfrm>
            <a:off x="314325" y="495300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Włodzisław Duch: edukacja, stopnie, pozycje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14325" y="4437112"/>
            <a:ext cx="8520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Współzałożyciel: Polskie Towarzystwo Sieci Neuronowych  1994, PSSI  2010, PP-RAI 2018   </a:t>
            </a:r>
          </a:p>
          <a:p>
            <a:r>
              <a:rPr lang="pl-PL" dirty="0"/>
              <a:t>Prezydent (2006-11)</a:t>
            </a:r>
            <a:r>
              <a:rPr lang="en-US" dirty="0"/>
              <a:t> European Neural Network Society (ENNS)</a:t>
            </a:r>
          </a:p>
          <a:p>
            <a:r>
              <a:rPr lang="en-US" dirty="0"/>
              <a:t>Fellow (2013), International Neural Network Society (INNS) Board of Governors 2003 </a:t>
            </a:r>
          </a:p>
          <a:p>
            <a:r>
              <a:rPr lang="en-US" dirty="0"/>
              <a:t>Fellow (2022), International Artificial Intelligence Industry Alliance</a:t>
            </a:r>
          </a:p>
          <a:p>
            <a:r>
              <a:rPr lang="en-US" dirty="0"/>
              <a:t>Fellow (2023), Asia-Pacific Artificial Intelligence Association</a:t>
            </a:r>
          </a:p>
          <a:p>
            <a:r>
              <a:rPr lang="pl-PL" dirty="0"/>
              <a:t>IEEE TNNS, </a:t>
            </a:r>
            <a:r>
              <a:rPr lang="en-US" dirty="0"/>
              <a:t>Computational Intelligence Society</a:t>
            </a:r>
            <a:r>
              <a:rPr lang="pl-PL" dirty="0"/>
              <a:t>, członek redakcji kilkunastu czasopism. </a:t>
            </a:r>
            <a:br>
              <a:rPr lang="pl-PL" dirty="0"/>
            </a:br>
            <a:r>
              <a:rPr lang="pl-PL" dirty="0" err="1"/>
              <a:t>Neurocognitive</a:t>
            </a:r>
            <a:r>
              <a:rPr lang="pl-PL" dirty="0"/>
              <a:t> Lab (2014), Neuroinformatics and AI, DAMSI (2020), UMK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33575F0-1E25-4B18-8A5D-EB70F78EFC55}"/>
              </a:ext>
            </a:extLst>
          </p:cNvPr>
          <p:cNvGrpSpPr/>
          <p:nvPr/>
        </p:nvGrpSpPr>
        <p:grpSpPr>
          <a:xfrm>
            <a:off x="182563" y="1239996"/>
            <a:ext cx="8802687" cy="3125108"/>
            <a:chOff x="182563" y="1628800"/>
            <a:chExt cx="8802687" cy="3125108"/>
          </a:xfrm>
        </p:grpSpPr>
        <p:sp>
          <p:nvSpPr>
            <p:cNvPr id="89" name="Rectangle 135"/>
            <p:cNvSpPr>
              <a:spLocks noChangeArrowheads="1"/>
            </p:cNvSpPr>
            <p:nvPr/>
          </p:nvSpPr>
          <p:spPr bwMode="auto">
            <a:xfrm>
              <a:off x="247650" y="3335338"/>
              <a:ext cx="8401050" cy="32067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1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-111" charset="0"/>
              </a:endParaRPr>
            </a:p>
          </p:txBody>
        </p:sp>
        <p:grpSp>
          <p:nvGrpSpPr>
            <p:cNvPr id="7171" name="Group 48"/>
            <p:cNvGrpSpPr>
              <a:grpSpLocks/>
            </p:cNvGrpSpPr>
            <p:nvPr/>
          </p:nvGrpSpPr>
          <p:grpSpPr bwMode="auto">
            <a:xfrm>
              <a:off x="244475" y="3028950"/>
              <a:ext cx="8583613" cy="463551"/>
              <a:chOff x="244475" y="3028950"/>
              <a:chExt cx="8583613" cy="463551"/>
            </a:xfrm>
          </p:grpSpPr>
          <p:grpSp>
            <p:nvGrpSpPr>
              <p:cNvPr id="7203" name="Gruppe 86"/>
              <p:cNvGrpSpPr>
                <a:grpSpLocks/>
              </p:cNvGrpSpPr>
              <p:nvPr/>
            </p:nvGrpSpPr>
            <p:grpSpPr bwMode="auto">
              <a:xfrm>
                <a:off x="8010525" y="3035301"/>
                <a:ext cx="817563" cy="457200"/>
                <a:chOff x="8020050" y="3432179"/>
                <a:chExt cx="817563" cy="457482"/>
              </a:xfrm>
            </p:grpSpPr>
            <p:sp>
              <p:nvSpPr>
                <p:cNvPr id="85" name="Pentagon 84"/>
                <p:cNvSpPr/>
                <p:nvPr/>
              </p:nvSpPr>
              <p:spPr>
                <a:xfrm>
                  <a:off x="8020050" y="3432179"/>
                  <a:ext cx="817563" cy="457482"/>
                </a:xfrm>
                <a:prstGeom prst="homePlate">
                  <a:avLst>
                    <a:gd name="adj" fmla="val 40322"/>
                  </a:avLst>
                </a:prstGeom>
                <a:gradFill flip="none" rotWithShape="1">
                  <a:gsLst>
                    <a:gs pos="0">
                      <a:srgbClr val="FFC000"/>
                    </a:gs>
                    <a:gs pos="100000">
                      <a:srgbClr val="E36119"/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1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1" charset="0"/>
                  </a:endParaRPr>
                </a:p>
              </p:txBody>
            </p:sp>
            <p:sp>
              <p:nvSpPr>
                <p:cNvPr id="7215" name="Rektangel 85"/>
                <p:cNvSpPr>
                  <a:spLocks noChangeArrowheads="1"/>
                </p:cNvSpPr>
                <p:nvPr/>
              </p:nvSpPr>
              <p:spPr bwMode="auto">
                <a:xfrm>
                  <a:off x="8023085" y="3481422"/>
                  <a:ext cx="652744" cy="369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l-PL" noProof="1">
                      <a:latin typeface="Calibri" pitchFamily="-111" charset="0"/>
                    </a:rPr>
                    <a:t>2010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</p:grpSp>
          <p:grpSp>
            <p:nvGrpSpPr>
              <p:cNvPr id="7204" name="Group 47"/>
              <p:cNvGrpSpPr>
                <a:grpSpLocks/>
              </p:cNvGrpSpPr>
              <p:nvPr/>
            </p:nvGrpSpPr>
            <p:grpSpPr bwMode="auto">
              <a:xfrm>
                <a:off x="244475" y="3028950"/>
                <a:ext cx="7759700" cy="457200"/>
                <a:chOff x="244475" y="3028950"/>
                <a:chExt cx="7759700" cy="457200"/>
              </a:xfrm>
            </p:grpSpPr>
            <p:sp>
              <p:nvSpPr>
                <p:cNvPr id="7205" name="Rectangle 461"/>
                <p:cNvSpPr>
                  <a:spLocks noChangeArrowheads="1"/>
                </p:cNvSpPr>
                <p:nvPr/>
              </p:nvSpPr>
              <p:spPr bwMode="auto">
                <a:xfrm>
                  <a:off x="283527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1980-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6" name="Rectangle 462"/>
                <p:cNvSpPr>
                  <a:spLocks noChangeArrowheads="1"/>
                </p:cNvSpPr>
                <p:nvPr/>
              </p:nvSpPr>
              <p:spPr bwMode="auto">
                <a:xfrm>
                  <a:off x="3697288" y="3028950"/>
                  <a:ext cx="858837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1982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7" name="Rectangle 463"/>
                <p:cNvSpPr>
                  <a:spLocks noChangeArrowheads="1"/>
                </p:cNvSpPr>
                <p:nvPr/>
              </p:nvSpPr>
              <p:spPr bwMode="auto">
                <a:xfrm>
                  <a:off x="455930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1985-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8" name="Rectangle 464"/>
                <p:cNvSpPr>
                  <a:spLocks noChangeArrowheads="1"/>
                </p:cNvSpPr>
                <p:nvPr/>
              </p:nvSpPr>
              <p:spPr bwMode="auto">
                <a:xfrm>
                  <a:off x="5421313" y="3028950"/>
                  <a:ext cx="858837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-1987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09" name="Rectangle 465"/>
                <p:cNvSpPr>
                  <a:spLocks noChangeArrowheads="1"/>
                </p:cNvSpPr>
                <p:nvPr/>
              </p:nvSpPr>
              <p:spPr bwMode="auto">
                <a:xfrm>
                  <a:off x="628332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1997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0" name="Rectangle 466"/>
                <p:cNvSpPr>
                  <a:spLocks noChangeArrowheads="1"/>
                </p:cNvSpPr>
                <p:nvPr/>
              </p:nvSpPr>
              <p:spPr bwMode="auto">
                <a:xfrm>
                  <a:off x="714375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2003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1" name="Rectangle 461"/>
                <p:cNvSpPr>
                  <a:spLocks noChangeArrowheads="1"/>
                </p:cNvSpPr>
                <p:nvPr/>
              </p:nvSpPr>
              <p:spPr bwMode="auto">
                <a:xfrm>
                  <a:off x="244475" y="3028950"/>
                  <a:ext cx="858838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1954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2" name="Rectangle 462"/>
                <p:cNvSpPr>
                  <a:spLocks noChangeArrowheads="1"/>
                </p:cNvSpPr>
                <p:nvPr/>
              </p:nvSpPr>
              <p:spPr bwMode="auto">
                <a:xfrm>
                  <a:off x="1106488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en-US" noProof="1">
                      <a:latin typeface="Calibri" pitchFamily="-111" charset="0"/>
                    </a:rPr>
                    <a:t>  </a:t>
                  </a:r>
                  <a:r>
                    <a:rPr lang="pl-PL" noProof="1">
                      <a:latin typeface="Calibri" pitchFamily="-111" charset="0"/>
                    </a:rPr>
                    <a:t>1972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  <p:sp>
              <p:nvSpPr>
                <p:cNvPr id="7213" name="Rectangle 463"/>
                <p:cNvSpPr>
                  <a:spLocks noChangeArrowheads="1"/>
                </p:cNvSpPr>
                <p:nvPr/>
              </p:nvSpPr>
              <p:spPr bwMode="auto">
                <a:xfrm>
                  <a:off x="1968500" y="3028950"/>
                  <a:ext cx="860425" cy="457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C0FF4D"/>
                    </a:gs>
                    <a:gs pos="100000">
                      <a:srgbClr val="A4D329"/>
                    </a:gs>
                  </a:gsLst>
                  <a:lin ang="5400000" scaled="1"/>
                </a:gradFill>
                <a:ln w="19050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 defTabSz="914400"/>
                  <a:r>
                    <a:rPr lang="pl-PL" noProof="1">
                      <a:latin typeface="Calibri" pitchFamily="-111" charset="0"/>
                    </a:rPr>
                    <a:t>1977</a:t>
                  </a:r>
                  <a:endParaRPr lang="en-US" noProof="1">
                    <a:latin typeface="Calibri" pitchFamily="-111" charset="0"/>
                  </a:endParaRPr>
                </a:p>
              </p:txBody>
            </p:sp>
          </p:grpSp>
        </p:grpSp>
        <p:sp>
          <p:nvSpPr>
            <p:cNvPr id="47" name="Nedadgående pil 46"/>
            <p:cNvSpPr>
              <a:spLocks noChangeArrowheads="1"/>
            </p:cNvSpPr>
            <p:nvPr/>
          </p:nvSpPr>
          <p:spPr bwMode="auto">
            <a:xfrm>
              <a:off x="598488" y="2552700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53" name="Nedadgående pil 52"/>
            <p:cNvSpPr>
              <a:spLocks noChangeArrowheads="1"/>
            </p:cNvSpPr>
            <p:nvPr/>
          </p:nvSpPr>
          <p:spPr bwMode="auto">
            <a:xfrm rot="10800000">
              <a:off x="1425575" y="3414713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grpSp>
          <p:nvGrpSpPr>
            <p:cNvPr id="7174" name="Gruppe 55"/>
            <p:cNvGrpSpPr>
              <a:grpSpLocks/>
            </p:cNvGrpSpPr>
            <p:nvPr/>
          </p:nvGrpSpPr>
          <p:grpSpPr bwMode="auto">
            <a:xfrm>
              <a:off x="1839913" y="1979613"/>
              <a:ext cx="1298575" cy="1122362"/>
              <a:chOff x="174853" y="2365553"/>
              <a:chExt cx="1298575" cy="1122599"/>
            </a:xfrm>
          </p:grpSpPr>
          <p:sp>
            <p:nvSpPr>
              <p:cNvPr id="57" name="Nedadgående pil 56"/>
              <p:cNvSpPr>
                <a:spLocks noChangeArrowheads="1"/>
              </p:cNvSpPr>
              <p:nvPr/>
            </p:nvSpPr>
            <p:spPr bwMode="auto">
              <a:xfrm>
                <a:off x="598715" y="2949876"/>
                <a:ext cx="250825" cy="538276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202" name="Rektangel 57"/>
              <p:cNvSpPr>
                <a:spLocks noChangeArrowheads="1"/>
              </p:cNvSpPr>
              <p:nvPr/>
            </p:nvSpPr>
            <p:spPr bwMode="auto">
              <a:xfrm>
                <a:off x="174853" y="2365553"/>
                <a:ext cx="1298575" cy="5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pl-PL" sz="1400" b="1" noProof="1">
                    <a:solidFill>
                      <a:srgbClr val="080808"/>
                    </a:solidFill>
                    <a:latin typeface="Calibri" pitchFamily="-111" charset="0"/>
                    <a:cs typeface="Arial" charset="0"/>
                  </a:rPr>
                  <a:t>Mgr fiz. teoretycznej</a:t>
                </a:r>
                <a:endParaRPr lang="en-US" sz="1400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endParaRPr>
              </a:p>
            </p:txBody>
          </p:sp>
        </p:grpSp>
        <p:sp>
          <p:nvSpPr>
            <p:cNvPr id="63" name="Nedadgående pil 62"/>
            <p:cNvSpPr>
              <a:spLocks noChangeArrowheads="1"/>
            </p:cNvSpPr>
            <p:nvPr/>
          </p:nvSpPr>
          <p:spPr bwMode="auto">
            <a:xfrm>
              <a:off x="4016375" y="2352234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66" name="Nedadgående pil 65"/>
            <p:cNvSpPr>
              <a:spLocks noChangeArrowheads="1"/>
            </p:cNvSpPr>
            <p:nvPr/>
          </p:nvSpPr>
          <p:spPr bwMode="auto">
            <a:xfrm>
              <a:off x="5757863" y="2530798"/>
              <a:ext cx="250825" cy="538162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1" name="Nedadgående pil 70"/>
            <p:cNvSpPr>
              <a:spLocks noChangeArrowheads="1"/>
            </p:cNvSpPr>
            <p:nvPr/>
          </p:nvSpPr>
          <p:spPr bwMode="auto">
            <a:xfrm>
              <a:off x="7380288" y="2552700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5" name="Nedadgående pil 74"/>
            <p:cNvSpPr>
              <a:spLocks noChangeArrowheads="1"/>
            </p:cNvSpPr>
            <p:nvPr/>
          </p:nvSpPr>
          <p:spPr bwMode="auto">
            <a:xfrm rot="10800000">
              <a:off x="3133725" y="3414713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8" name="Nedadgående pil 77"/>
            <p:cNvSpPr>
              <a:spLocks noChangeArrowheads="1"/>
            </p:cNvSpPr>
            <p:nvPr/>
          </p:nvSpPr>
          <p:spPr bwMode="auto">
            <a:xfrm rot="10800000">
              <a:off x="4767263" y="3414713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81" name="Nedadgående pil 80"/>
            <p:cNvSpPr>
              <a:spLocks noChangeArrowheads="1"/>
            </p:cNvSpPr>
            <p:nvPr/>
          </p:nvSpPr>
          <p:spPr bwMode="auto">
            <a:xfrm rot="10800000">
              <a:off x="6542088" y="3414713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84" name="Nedadgående pil 83"/>
            <p:cNvSpPr>
              <a:spLocks noChangeArrowheads="1"/>
            </p:cNvSpPr>
            <p:nvPr/>
          </p:nvSpPr>
          <p:spPr bwMode="auto">
            <a:xfrm rot="10800000">
              <a:off x="8175625" y="3424238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B0036"/>
                </a:gs>
                <a:gs pos="100000">
                  <a:srgbClr val="C00000"/>
                </a:gs>
              </a:gsLst>
              <a:lin ang="5400000" scaled="1"/>
            </a:gra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 noProof="1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183" name="Rektangel 57"/>
            <p:cNvSpPr>
              <a:spLocks noChangeArrowheads="1"/>
            </p:cNvSpPr>
            <p:nvPr/>
          </p:nvSpPr>
          <p:spPr bwMode="auto">
            <a:xfrm>
              <a:off x="2977634" y="1628800"/>
              <a:ext cx="163924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Postdock, </a:t>
              </a:r>
              <a:b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</a:b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G.A. Segal, USC, </a:t>
              </a:r>
              <a:b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</a:b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Los Angeles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84" name="Rektangel 57"/>
            <p:cNvSpPr>
              <a:spLocks noChangeArrowheads="1"/>
            </p:cNvSpPr>
            <p:nvPr/>
          </p:nvSpPr>
          <p:spPr bwMode="auto">
            <a:xfrm>
              <a:off x="4584700" y="1844824"/>
              <a:ext cx="19224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AvH Fellow, MPA, Monachium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85" name="Rektangel 57"/>
            <p:cNvSpPr>
              <a:spLocks noChangeArrowheads="1"/>
            </p:cNvSpPr>
            <p:nvPr/>
          </p:nvSpPr>
          <p:spPr bwMode="auto">
            <a:xfrm>
              <a:off x="6853238" y="2008188"/>
              <a:ext cx="1679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Visiting Prof.</a:t>
              </a:r>
              <a:b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</a:b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SCE NTU Singapore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86" name="Rektangel 57"/>
            <p:cNvSpPr>
              <a:spLocks noChangeArrowheads="1"/>
            </p:cNvSpPr>
            <p:nvPr/>
          </p:nvSpPr>
          <p:spPr bwMode="auto">
            <a:xfrm>
              <a:off x="7686675" y="4160838"/>
              <a:ext cx="12985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Nanyang VP</a:t>
              </a:r>
              <a:b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</a:b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NTU Singapore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87" name="Rektangel 57"/>
            <p:cNvSpPr>
              <a:spLocks noChangeArrowheads="1"/>
            </p:cNvSpPr>
            <p:nvPr/>
          </p:nvSpPr>
          <p:spPr bwMode="auto">
            <a:xfrm>
              <a:off x="6256338" y="4116259"/>
              <a:ext cx="12493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Tytuł prof. </a:t>
              </a:r>
            </a:p>
          </p:txBody>
        </p:sp>
        <p:sp>
          <p:nvSpPr>
            <p:cNvPr id="7188" name="Rektangel 57"/>
            <p:cNvSpPr>
              <a:spLocks noChangeArrowheads="1"/>
            </p:cNvSpPr>
            <p:nvPr/>
          </p:nvSpPr>
          <p:spPr bwMode="auto">
            <a:xfrm>
              <a:off x="4308475" y="4211638"/>
              <a:ext cx="14493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Max Planck Inst. of  Astrophysics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89" name="Rektangel 57"/>
            <p:cNvSpPr>
              <a:spLocks noChangeArrowheads="1"/>
            </p:cNvSpPr>
            <p:nvPr/>
          </p:nvSpPr>
          <p:spPr bwMode="auto">
            <a:xfrm>
              <a:off x="968375" y="4221163"/>
              <a:ext cx="12985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Studia IF UMK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90" name="Rektangel 57"/>
            <p:cNvSpPr>
              <a:spLocks noChangeArrowheads="1"/>
            </p:cNvSpPr>
            <p:nvPr/>
          </p:nvSpPr>
          <p:spPr bwMode="auto">
            <a:xfrm>
              <a:off x="2489200" y="4230688"/>
              <a:ext cx="15271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Doktorat, opiekun</a:t>
              </a:r>
              <a:b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</a:b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J. Karwowski 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7191" name="Rektangel 57"/>
            <p:cNvSpPr>
              <a:spLocks noChangeArrowheads="1"/>
            </p:cNvSpPr>
            <p:nvPr/>
          </p:nvSpPr>
          <p:spPr bwMode="auto">
            <a:xfrm>
              <a:off x="182563" y="2122160"/>
              <a:ext cx="12985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Urodził się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48" name="Rektangel 57"/>
            <p:cNvSpPr>
              <a:spLocks noChangeArrowheads="1"/>
            </p:cNvSpPr>
            <p:nvPr/>
          </p:nvSpPr>
          <p:spPr bwMode="auto">
            <a:xfrm>
              <a:off x="5272434" y="3991769"/>
              <a:ext cx="12985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sz="1400" b="1" noProof="1">
                  <a:solidFill>
                    <a:srgbClr val="080808"/>
                  </a:solidFill>
                  <a:latin typeface="Calibri" pitchFamily="-111" charset="0"/>
                  <a:cs typeface="Arial" charset="0"/>
                </a:rPr>
                <a:t>Habilitacja</a:t>
              </a:r>
              <a:endParaRPr lang="en-US" sz="1400" noProof="1">
                <a:solidFill>
                  <a:srgbClr val="080808"/>
                </a:solidFill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49" name="Nedadgående pil 80"/>
            <p:cNvSpPr>
              <a:spLocks noChangeArrowheads="1"/>
            </p:cNvSpPr>
            <p:nvPr/>
          </p:nvSpPr>
          <p:spPr bwMode="auto">
            <a:xfrm rot="10800000">
              <a:off x="5757863" y="3393282"/>
              <a:ext cx="250825" cy="538162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42" name="Nedadgående pil 62"/>
            <p:cNvSpPr>
              <a:spLocks noChangeArrowheads="1"/>
            </p:cNvSpPr>
            <p:nvPr/>
          </p:nvSpPr>
          <p:spPr bwMode="auto">
            <a:xfrm>
              <a:off x="3243262" y="2387283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43" name="Nedadgående pil 65"/>
            <p:cNvSpPr>
              <a:spLocks noChangeArrowheads="1"/>
            </p:cNvSpPr>
            <p:nvPr/>
          </p:nvSpPr>
          <p:spPr bwMode="auto">
            <a:xfrm>
              <a:off x="4982369" y="2490788"/>
              <a:ext cx="250825" cy="538162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3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INNS Board of Governors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56792"/>
            <a:ext cx="76184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ENNS Executive Board, Presidential Sauna, Espoo, 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177814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6406" y="5375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01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1841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06" y="15890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Jiangxi University of Science and Technology, honorary chairman</a:t>
            </a:r>
          </a:p>
        </p:txBody>
      </p:sp>
    </p:spTree>
    <p:extLst>
      <p:ext uri="{BB962C8B-B14F-4D97-AF65-F5344CB8AC3E}">
        <p14:creationId xmlns:p14="http://schemas.microsoft.com/office/powerpoint/2010/main" val="341471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1841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8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1504"/>
            <a:ext cx="8890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1841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1552228" cy="20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4268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4" y="434268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39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189</Words>
  <Application>Microsoft Office PowerPoint</Application>
  <PresentationFormat>Pokaz na ekranie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Motyw pakietu Office</vt:lpstr>
      <vt:lpstr>Prezentacja programu PowerPoint</vt:lpstr>
      <vt:lpstr>INNS Board of Governors</vt:lpstr>
      <vt:lpstr>ENNS Executive Board, Presidential Sauna, Espoo, Aalto University</vt:lpstr>
      <vt:lpstr>University of Malaya</vt:lpstr>
      <vt:lpstr>Jiangxi University of Science and Technology, honorary chairman</vt:lpstr>
      <vt:lpstr>Prezentacja programu PowerPoint</vt:lpstr>
      <vt:lpstr>Prezentacja programu PowerPoint</vt:lpstr>
      <vt:lpstr>Prezentacja programu PowerPoint</vt:lpstr>
    </vt:vector>
  </TitlesOfParts>
  <Company>KIS 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 Duch</dc:creator>
  <cp:lastModifiedBy>Włodzisław Duch</cp:lastModifiedBy>
  <cp:revision>19</cp:revision>
  <dcterms:created xsi:type="dcterms:W3CDTF">2012-02-17T06:35:38Z</dcterms:created>
  <dcterms:modified xsi:type="dcterms:W3CDTF">2024-02-20T18:22:20Z</dcterms:modified>
</cp:coreProperties>
</file>